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2"/>
  </p:notesMasterIdLst>
  <p:sldIdLst>
    <p:sldId id="256" r:id="rId2"/>
    <p:sldId id="272" r:id="rId3"/>
    <p:sldId id="269" r:id="rId4"/>
    <p:sldId id="273" r:id="rId5"/>
    <p:sldId id="2358" r:id="rId6"/>
    <p:sldId id="2359" r:id="rId7"/>
    <p:sldId id="270" r:id="rId8"/>
    <p:sldId id="257" r:id="rId9"/>
    <p:sldId id="260" r:id="rId10"/>
    <p:sldId id="262" r:id="rId11"/>
    <p:sldId id="261" r:id="rId12"/>
    <p:sldId id="263" r:id="rId13"/>
    <p:sldId id="271" r:id="rId14"/>
    <p:sldId id="264" r:id="rId15"/>
    <p:sldId id="265" r:id="rId16"/>
    <p:sldId id="266" r:id="rId17"/>
    <p:sldId id="267" r:id="rId18"/>
    <p:sldId id="268" r:id="rId19"/>
    <p:sldId id="2360" r:id="rId20"/>
    <p:sldId id="2361"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106"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51997309745805E-2"/>
          <c:y val="6.2153365924428272E-2"/>
          <c:w val="0.9393480026902542"/>
          <c:h val="0.7582270007060975"/>
        </c:manualLayout>
      </c:layout>
      <c:barChart>
        <c:barDir val="col"/>
        <c:grouping val="clustered"/>
        <c:varyColors val="0"/>
        <c:ser>
          <c:idx val="0"/>
          <c:order val="0"/>
          <c:tx>
            <c:strRef>
              <c:f>Feuil2!$B$1</c:f>
              <c:strCache>
                <c:ptCount val="1"/>
                <c:pt idx="0">
                  <c:v>NN SDM metropole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1.7756468772453288E-3"/>
                  <c:y val="4.4407438245906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70-4B46-8D5E-B79BABF79768}"/>
                </c:ext>
              </c:extLst>
            </c:dLbl>
            <c:dLbl>
              <c:idx val="1"/>
              <c:layout>
                <c:manualLayout>
                  <c:x val="-4.212591934843476E-3"/>
                  <c:y val="5.452667672437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70-4B46-8D5E-B79BABF79768}"/>
                </c:ext>
              </c:extLst>
            </c:dLbl>
            <c:dLbl>
              <c:idx val="2"/>
              <c:layout>
                <c:manualLayout>
                  <c:x val="0"/>
                  <c:y val="7.493755203996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70-4B46-8D5E-B79BABF79768}"/>
                </c:ext>
              </c:extLst>
            </c:dLbl>
            <c:dLbl>
              <c:idx val="3"/>
              <c:layout>
                <c:manualLayout>
                  <c:x val="1.7756468772453045E-3"/>
                  <c:y val="7.4937552039966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70-4B46-8D5E-B79BABF79768}"/>
                </c:ext>
              </c:extLst>
            </c:dLbl>
            <c:dLbl>
              <c:idx val="4"/>
              <c:layout>
                <c:manualLayout>
                  <c:x val="-6.5106300052128409E-17"/>
                  <c:y val="8.0488481820704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70-4B46-8D5E-B79BABF79768}"/>
                </c:ext>
              </c:extLst>
            </c:dLbl>
            <c:dLbl>
              <c:idx val="5"/>
              <c:layout>
                <c:manualLayout>
                  <c:x val="5.3269406317359453E-3"/>
                  <c:y val="7.7713016930335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70-4B46-8D5E-B79BABF79768}"/>
                </c:ext>
              </c:extLst>
            </c:dLbl>
            <c:dLbl>
              <c:idx val="6"/>
              <c:layout>
                <c:manualLayout>
                  <c:x val="-6.5106300052128409E-17"/>
                  <c:y val="7.7713016930335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70-4B46-8D5E-B79BABF79768}"/>
                </c:ext>
              </c:extLst>
            </c:dLbl>
            <c:dLbl>
              <c:idx val="7"/>
              <c:layout>
                <c:manualLayout>
                  <c:x val="1.7756468772452067E-3"/>
                  <c:y val="0.11934499028587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70-4B46-8D5E-B79BABF79768}"/>
                </c:ext>
              </c:extLst>
            </c:dLbl>
            <c:dLbl>
              <c:idx val="8"/>
              <c:layout>
                <c:manualLayout>
                  <c:x val="5.3269406317360112E-3"/>
                  <c:y val="0.166527893422148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70-4B46-8D5E-B79BABF79768}"/>
                </c:ext>
              </c:extLst>
            </c:dLbl>
            <c:dLbl>
              <c:idx val="9"/>
              <c:layout>
                <c:manualLayout>
                  <c:x val="0"/>
                  <c:y val="0.127671384956980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70-4B46-8D5E-B79BABF79768}"/>
                </c:ext>
              </c:extLst>
            </c:dLbl>
            <c:dLbl>
              <c:idx val="10"/>
              <c:layout>
                <c:manualLayout>
                  <c:x val="1.775646877245337E-3"/>
                  <c:y val="8.0488481820704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770-4B46-8D5E-B79BABF79768}"/>
                </c:ext>
              </c:extLst>
            </c:dLbl>
            <c:dLbl>
              <c:idx val="11"/>
              <c:layout>
                <c:manualLayout>
                  <c:x val="0"/>
                  <c:y val="0.174854288093255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770-4B46-8D5E-B79BABF79768}"/>
                </c:ext>
              </c:extLst>
            </c:dLbl>
            <c:dLbl>
              <c:idx val="12"/>
              <c:layout>
                <c:manualLayout>
                  <c:x val="3.0418986813008824E-3"/>
                  <c:y val="0.1641025641025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A3-4878-BCD3-C6BEF8AD3207}"/>
                </c:ext>
              </c:extLst>
            </c:dLbl>
            <c:dLbl>
              <c:idx val="13"/>
              <c:layout>
                <c:manualLayout>
                  <c:x val="-1.1153499651923899E-16"/>
                  <c:y val="0.230769230769230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A3-4878-BCD3-C6BEF8AD3207}"/>
                </c:ext>
              </c:extLst>
            </c:dLbl>
            <c:dLbl>
              <c:idx val="14"/>
              <c:layout>
                <c:manualLayout>
                  <c:x val="-3.0418986813009938E-3"/>
                  <c:y val="0.194871794871794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A3-4878-BCD3-C6BEF8AD3207}"/>
                </c:ext>
              </c:extLst>
            </c:dLbl>
            <c:dLbl>
              <c:idx val="15"/>
              <c:layout>
                <c:manualLayout>
                  <c:x val="-7.6047467032525958E-3"/>
                  <c:y val="0.225641025641025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A3-4878-BCD3-C6BEF8AD320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Feuil2!$A$2:$A$17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Feuil2!$B$2:$B$17</c:f>
              <c:numCache>
                <c:formatCode>General</c:formatCode>
                <c:ptCount val="16"/>
                <c:pt idx="0">
                  <c:v>285</c:v>
                </c:pt>
                <c:pt idx="1">
                  <c:v>326</c:v>
                </c:pt>
                <c:pt idx="2">
                  <c:v>297</c:v>
                </c:pt>
                <c:pt idx="3">
                  <c:v>314</c:v>
                </c:pt>
                <c:pt idx="4">
                  <c:v>344</c:v>
                </c:pt>
                <c:pt idx="5">
                  <c:v>305</c:v>
                </c:pt>
                <c:pt idx="6">
                  <c:v>310</c:v>
                </c:pt>
                <c:pt idx="7">
                  <c:v>353</c:v>
                </c:pt>
                <c:pt idx="8">
                  <c:v>397</c:v>
                </c:pt>
                <c:pt idx="9">
                  <c:v>387</c:v>
                </c:pt>
                <c:pt idx="10">
                  <c:v>356</c:v>
                </c:pt>
                <c:pt idx="11">
                  <c:v>421</c:v>
                </c:pt>
                <c:pt idx="12">
                  <c:v>450</c:v>
                </c:pt>
                <c:pt idx="13">
                  <c:v>482</c:v>
                </c:pt>
                <c:pt idx="14">
                  <c:v>464</c:v>
                </c:pt>
                <c:pt idx="15">
                  <c:v>492</c:v>
                </c:pt>
              </c:numCache>
            </c:numRef>
          </c:val>
          <c:extLst>
            <c:ext xmlns:c16="http://schemas.microsoft.com/office/drawing/2014/chart" uri="{C3380CC4-5D6E-409C-BE32-E72D297353CC}">
              <c16:uniqueId val="{0000000C-8770-4B46-8D5E-B79BABF79768}"/>
            </c:ext>
          </c:extLst>
        </c:ser>
        <c:ser>
          <c:idx val="1"/>
          <c:order val="1"/>
          <c:tx>
            <c:strRef>
              <c:f>Feuil2!$C$1</c:f>
              <c:strCache>
                <c:ptCount val="1"/>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numRef>
              <c:f>Feuil2!$A$2:$A$17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Feuil2!$C$2:$C$17</c:f>
            </c:numRef>
          </c:val>
          <c:extLst>
            <c:ext xmlns:c16="http://schemas.microsoft.com/office/drawing/2014/chart" uri="{C3380CC4-5D6E-409C-BE32-E72D297353CC}">
              <c16:uniqueId val="{0000000D-8770-4B46-8D5E-B79BABF79768}"/>
            </c:ext>
          </c:extLst>
        </c:ser>
        <c:ser>
          <c:idx val="2"/>
          <c:order val="2"/>
          <c:tx>
            <c:strRef>
              <c:f>Feuil2!$D$1</c:f>
              <c:strCache>
                <c:ptCount val="1"/>
                <c:pt idx="0">
                  <c:v>NN SDM outre-mer</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30A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Feuil2!$A$2:$A$17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Feuil2!$D$2:$D$17</c:f>
              <c:numCache>
                <c:formatCode>General</c:formatCode>
                <c:ptCount val="16"/>
                <c:pt idx="0">
                  <c:v>90</c:v>
                </c:pt>
                <c:pt idx="1">
                  <c:v>56</c:v>
                </c:pt>
                <c:pt idx="2">
                  <c:v>64</c:v>
                </c:pt>
                <c:pt idx="3">
                  <c:v>89</c:v>
                </c:pt>
                <c:pt idx="4">
                  <c:v>68</c:v>
                </c:pt>
                <c:pt idx="5">
                  <c:v>69</c:v>
                </c:pt>
                <c:pt idx="6">
                  <c:v>72</c:v>
                </c:pt>
                <c:pt idx="7">
                  <c:v>88</c:v>
                </c:pt>
                <c:pt idx="8">
                  <c:v>88</c:v>
                </c:pt>
                <c:pt idx="9">
                  <c:v>79</c:v>
                </c:pt>
                <c:pt idx="10">
                  <c:v>75</c:v>
                </c:pt>
                <c:pt idx="11">
                  <c:v>75</c:v>
                </c:pt>
                <c:pt idx="12">
                  <c:v>87</c:v>
                </c:pt>
                <c:pt idx="13">
                  <c:v>104</c:v>
                </c:pt>
                <c:pt idx="14">
                  <c:v>93</c:v>
                </c:pt>
                <c:pt idx="15">
                  <c:v>96</c:v>
                </c:pt>
              </c:numCache>
            </c:numRef>
          </c:val>
          <c:extLst>
            <c:ext xmlns:c16="http://schemas.microsoft.com/office/drawing/2014/chart" uri="{C3380CC4-5D6E-409C-BE32-E72D297353CC}">
              <c16:uniqueId val="{0000000E-8770-4B46-8D5E-B79BABF79768}"/>
            </c:ext>
          </c:extLst>
        </c:ser>
        <c:dLbls>
          <c:showLegendKey val="0"/>
          <c:showVal val="0"/>
          <c:showCatName val="0"/>
          <c:showSerName val="0"/>
          <c:showPercent val="0"/>
          <c:showBubbleSize val="0"/>
        </c:dLbls>
        <c:gapWidth val="150"/>
        <c:axId val="801256904"/>
        <c:axId val="801260512"/>
      </c:barChart>
      <c:lineChart>
        <c:grouping val="standard"/>
        <c:varyColors val="0"/>
        <c:ser>
          <c:idx val="3"/>
          <c:order val="3"/>
          <c:tx>
            <c:strRef>
              <c:f>Feuil2!$E$1</c:f>
              <c:strCache>
                <c:ptCount val="1"/>
                <c:pt idx="0">
                  <c:v>NN SDM France</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Feuil2!$A$2:$A$17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Feuil2!$E$2:$E$17</c:f>
              <c:numCache>
                <c:formatCode>General</c:formatCode>
                <c:ptCount val="16"/>
                <c:pt idx="0">
                  <c:v>375</c:v>
                </c:pt>
                <c:pt idx="1">
                  <c:v>405</c:v>
                </c:pt>
                <c:pt idx="2">
                  <c:v>361</c:v>
                </c:pt>
                <c:pt idx="3">
                  <c:v>403</c:v>
                </c:pt>
                <c:pt idx="4">
                  <c:v>409</c:v>
                </c:pt>
                <c:pt idx="5">
                  <c:v>374</c:v>
                </c:pt>
                <c:pt idx="6">
                  <c:v>382</c:v>
                </c:pt>
                <c:pt idx="7">
                  <c:v>441</c:v>
                </c:pt>
                <c:pt idx="8">
                  <c:v>485</c:v>
                </c:pt>
                <c:pt idx="9">
                  <c:v>466</c:v>
                </c:pt>
                <c:pt idx="10">
                  <c:v>431</c:v>
                </c:pt>
                <c:pt idx="11">
                  <c:v>496</c:v>
                </c:pt>
                <c:pt idx="12">
                  <c:v>537</c:v>
                </c:pt>
                <c:pt idx="13">
                  <c:v>586</c:v>
                </c:pt>
                <c:pt idx="14">
                  <c:v>557</c:v>
                </c:pt>
                <c:pt idx="15">
                  <c:v>588</c:v>
                </c:pt>
              </c:numCache>
            </c:numRef>
          </c:val>
          <c:smooth val="0"/>
          <c:extLst>
            <c:ext xmlns:c16="http://schemas.microsoft.com/office/drawing/2014/chart" uri="{C3380CC4-5D6E-409C-BE32-E72D297353CC}">
              <c16:uniqueId val="{0000000F-8770-4B46-8D5E-B79BABF79768}"/>
            </c:ext>
          </c:extLst>
        </c:ser>
        <c:dLbls>
          <c:showLegendKey val="0"/>
          <c:showVal val="0"/>
          <c:showCatName val="0"/>
          <c:showSerName val="0"/>
          <c:showPercent val="0"/>
          <c:showBubbleSize val="0"/>
        </c:dLbls>
        <c:marker val="1"/>
        <c:smooth val="0"/>
        <c:axId val="801256904"/>
        <c:axId val="801260512"/>
      </c:lineChart>
      <c:catAx>
        <c:axId val="80125690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801260512"/>
        <c:crosses val="autoZero"/>
        <c:auto val="1"/>
        <c:lblAlgn val="ctr"/>
        <c:lblOffset val="100"/>
        <c:noMultiLvlLbl val="0"/>
      </c:catAx>
      <c:valAx>
        <c:axId val="8012605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01256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FF207-257F-49FC-A4D9-BBD21605E006}" type="doc">
      <dgm:prSet loTypeId="urn:microsoft.com/office/officeart/2005/8/layout/chevron1" loCatId="process" qsTypeId="urn:microsoft.com/office/officeart/2005/8/quickstyle/simple1" qsCatId="simple" csTypeId="urn:microsoft.com/office/officeart/2005/8/colors/colorful1" csCatId="colorful" phldr="1"/>
      <dgm:spPr/>
    </dgm:pt>
    <dgm:pt modelId="{3E9B9FBD-AC80-41BC-85D2-B6E23F6970F4}">
      <dgm:prSet phldrT="[Texte]"/>
      <dgm:spPr>
        <a:solidFill>
          <a:schemeClr val="accent4">
            <a:lumMod val="50000"/>
          </a:schemeClr>
        </a:solidFill>
      </dgm:spPr>
      <dgm:t>
        <a:bodyPr/>
        <a:lstStyle/>
        <a:p>
          <a:r>
            <a:rPr lang="fr-FR" b="1" dirty="0"/>
            <a:t>1991: </a:t>
          </a:r>
        </a:p>
        <a:p>
          <a:r>
            <a:rPr lang="fr-FR" b="1" dirty="0"/>
            <a:t>création de SOS GLOBI</a:t>
          </a:r>
        </a:p>
      </dgm:t>
    </dgm:pt>
    <dgm:pt modelId="{088BED3A-0055-466D-ABC4-4C99BA3D9878}" type="parTrans" cxnId="{16400616-4603-4A2B-9D4E-0398008A0CB8}">
      <dgm:prSet/>
      <dgm:spPr/>
      <dgm:t>
        <a:bodyPr/>
        <a:lstStyle/>
        <a:p>
          <a:endParaRPr lang="fr-FR" b="1"/>
        </a:p>
      </dgm:t>
    </dgm:pt>
    <dgm:pt modelId="{E7C3010F-6CC7-4443-A146-7FFB98002654}" type="sibTrans" cxnId="{16400616-4603-4A2B-9D4E-0398008A0CB8}">
      <dgm:prSet/>
      <dgm:spPr/>
      <dgm:t>
        <a:bodyPr/>
        <a:lstStyle/>
        <a:p>
          <a:endParaRPr lang="fr-FR" b="1"/>
        </a:p>
      </dgm:t>
    </dgm:pt>
    <dgm:pt modelId="{707FE3BF-2856-451C-B88D-9A29DA2D71C1}">
      <dgm:prSet phldrT="[Texte]"/>
      <dgm:spPr>
        <a:solidFill>
          <a:schemeClr val="accent6">
            <a:lumMod val="50000"/>
          </a:schemeClr>
        </a:solidFill>
      </dgm:spPr>
      <dgm:t>
        <a:bodyPr/>
        <a:lstStyle/>
        <a:p>
          <a:r>
            <a:rPr lang="fr-FR" b="1" dirty="0"/>
            <a:t>2006: </a:t>
          </a:r>
        </a:p>
        <a:p>
          <a:r>
            <a:rPr lang="fr-FR" b="1" dirty="0"/>
            <a:t>Création de la Fédération SOS GLOBI</a:t>
          </a:r>
        </a:p>
      </dgm:t>
    </dgm:pt>
    <dgm:pt modelId="{30D1BDD8-252D-40F0-AA45-A1B2F1C0163C}" type="parTrans" cxnId="{31C5ECF8-17DC-40A0-B925-17653643E1F5}">
      <dgm:prSet/>
      <dgm:spPr/>
      <dgm:t>
        <a:bodyPr/>
        <a:lstStyle/>
        <a:p>
          <a:endParaRPr lang="fr-FR" b="1"/>
        </a:p>
      </dgm:t>
    </dgm:pt>
    <dgm:pt modelId="{C7974F39-C8E7-4923-B6A0-FFDF8FB98BE3}" type="sibTrans" cxnId="{31C5ECF8-17DC-40A0-B925-17653643E1F5}">
      <dgm:prSet/>
      <dgm:spPr/>
      <dgm:t>
        <a:bodyPr/>
        <a:lstStyle/>
        <a:p>
          <a:endParaRPr lang="fr-FR" b="1"/>
        </a:p>
      </dgm:t>
    </dgm:pt>
    <dgm:pt modelId="{717ABFA1-9CD6-4597-AE69-6925FDD73C5F}">
      <dgm:prSet phldrT="[Texte]"/>
      <dgm:spPr>
        <a:solidFill>
          <a:schemeClr val="accent6">
            <a:lumMod val="75000"/>
          </a:schemeClr>
        </a:solidFill>
      </dgm:spPr>
      <dgm:t>
        <a:bodyPr/>
        <a:lstStyle/>
        <a:p>
          <a:r>
            <a:rPr lang="fr-FR" b="1" dirty="0"/>
            <a:t>2023: </a:t>
          </a:r>
        </a:p>
        <a:p>
          <a:r>
            <a:rPr lang="fr-FR" b="1" dirty="0"/>
            <a:t>20 associations fédérées</a:t>
          </a:r>
        </a:p>
      </dgm:t>
    </dgm:pt>
    <dgm:pt modelId="{E124D3CB-31C4-42D2-9BE1-B8CFB53E47C3}" type="parTrans" cxnId="{3D061494-AF75-416A-B480-A574991758B5}">
      <dgm:prSet/>
      <dgm:spPr/>
      <dgm:t>
        <a:bodyPr/>
        <a:lstStyle/>
        <a:p>
          <a:endParaRPr lang="fr-FR" b="1"/>
        </a:p>
      </dgm:t>
    </dgm:pt>
    <dgm:pt modelId="{5F894A57-0E25-4FD7-8D00-F89F48C38A1E}" type="sibTrans" cxnId="{3D061494-AF75-416A-B480-A574991758B5}">
      <dgm:prSet/>
      <dgm:spPr/>
      <dgm:t>
        <a:bodyPr/>
        <a:lstStyle/>
        <a:p>
          <a:endParaRPr lang="fr-FR" b="1"/>
        </a:p>
      </dgm:t>
    </dgm:pt>
    <dgm:pt modelId="{28C56B8F-708A-41F3-A72B-52139402B6EC}" type="pres">
      <dgm:prSet presAssocID="{1EAFF207-257F-49FC-A4D9-BBD21605E006}" presName="Name0" presStyleCnt="0">
        <dgm:presLayoutVars>
          <dgm:dir/>
          <dgm:animLvl val="lvl"/>
          <dgm:resizeHandles val="exact"/>
        </dgm:presLayoutVars>
      </dgm:prSet>
      <dgm:spPr/>
    </dgm:pt>
    <dgm:pt modelId="{DFFC3E37-68E2-4E1F-A67E-235256B7DE95}" type="pres">
      <dgm:prSet presAssocID="{3E9B9FBD-AC80-41BC-85D2-B6E23F6970F4}" presName="parTxOnly" presStyleLbl="node1" presStyleIdx="0" presStyleCnt="3">
        <dgm:presLayoutVars>
          <dgm:chMax val="0"/>
          <dgm:chPref val="0"/>
          <dgm:bulletEnabled val="1"/>
        </dgm:presLayoutVars>
      </dgm:prSet>
      <dgm:spPr/>
    </dgm:pt>
    <dgm:pt modelId="{672942D3-30FC-43D5-9D86-68D40FC91CAE}" type="pres">
      <dgm:prSet presAssocID="{E7C3010F-6CC7-4443-A146-7FFB98002654}" presName="parTxOnlySpace" presStyleCnt="0"/>
      <dgm:spPr/>
    </dgm:pt>
    <dgm:pt modelId="{BC5C3640-B2F9-4636-B05C-7C82689060E2}" type="pres">
      <dgm:prSet presAssocID="{707FE3BF-2856-451C-B88D-9A29DA2D71C1}" presName="parTxOnly" presStyleLbl="node1" presStyleIdx="1" presStyleCnt="3">
        <dgm:presLayoutVars>
          <dgm:chMax val="0"/>
          <dgm:chPref val="0"/>
          <dgm:bulletEnabled val="1"/>
        </dgm:presLayoutVars>
      </dgm:prSet>
      <dgm:spPr/>
    </dgm:pt>
    <dgm:pt modelId="{BFB832C5-FFC9-4EA3-8557-BCC270EB6062}" type="pres">
      <dgm:prSet presAssocID="{C7974F39-C8E7-4923-B6A0-FFDF8FB98BE3}" presName="parTxOnlySpace" presStyleCnt="0"/>
      <dgm:spPr/>
    </dgm:pt>
    <dgm:pt modelId="{971CDD87-E76E-45F9-9C37-5D7B765207B6}" type="pres">
      <dgm:prSet presAssocID="{717ABFA1-9CD6-4597-AE69-6925FDD73C5F}" presName="parTxOnly" presStyleLbl="node1" presStyleIdx="2" presStyleCnt="3">
        <dgm:presLayoutVars>
          <dgm:chMax val="0"/>
          <dgm:chPref val="0"/>
          <dgm:bulletEnabled val="1"/>
        </dgm:presLayoutVars>
      </dgm:prSet>
      <dgm:spPr/>
    </dgm:pt>
  </dgm:ptLst>
  <dgm:cxnLst>
    <dgm:cxn modelId="{16400616-4603-4A2B-9D4E-0398008A0CB8}" srcId="{1EAFF207-257F-49FC-A4D9-BBD21605E006}" destId="{3E9B9FBD-AC80-41BC-85D2-B6E23F6970F4}" srcOrd="0" destOrd="0" parTransId="{088BED3A-0055-466D-ABC4-4C99BA3D9878}" sibTransId="{E7C3010F-6CC7-4443-A146-7FFB98002654}"/>
    <dgm:cxn modelId="{5880055C-8F91-442B-9363-2DCA677CBAB6}" type="presOf" srcId="{3E9B9FBD-AC80-41BC-85D2-B6E23F6970F4}" destId="{DFFC3E37-68E2-4E1F-A67E-235256B7DE95}" srcOrd="0" destOrd="0" presId="urn:microsoft.com/office/officeart/2005/8/layout/chevron1"/>
    <dgm:cxn modelId="{31ABE980-1107-422C-A909-A4EE43E71469}" type="presOf" srcId="{707FE3BF-2856-451C-B88D-9A29DA2D71C1}" destId="{BC5C3640-B2F9-4636-B05C-7C82689060E2}" srcOrd="0" destOrd="0" presId="urn:microsoft.com/office/officeart/2005/8/layout/chevron1"/>
    <dgm:cxn modelId="{3D061494-AF75-416A-B480-A574991758B5}" srcId="{1EAFF207-257F-49FC-A4D9-BBD21605E006}" destId="{717ABFA1-9CD6-4597-AE69-6925FDD73C5F}" srcOrd="2" destOrd="0" parTransId="{E124D3CB-31C4-42D2-9BE1-B8CFB53E47C3}" sibTransId="{5F894A57-0E25-4FD7-8D00-F89F48C38A1E}"/>
    <dgm:cxn modelId="{1AEA30C0-F123-4C04-97E9-619DABE3B256}" type="presOf" srcId="{1EAFF207-257F-49FC-A4D9-BBD21605E006}" destId="{28C56B8F-708A-41F3-A72B-52139402B6EC}" srcOrd="0" destOrd="0" presId="urn:microsoft.com/office/officeart/2005/8/layout/chevron1"/>
    <dgm:cxn modelId="{330D8BCC-1AA3-4814-9D2E-5A53E88B5E50}" type="presOf" srcId="{717ABFA1-9CD6-4597-AE69-6925FDD73C5F}" destId="{971CDD87-E76E-45F9-9C37-5D7B765207B6}" srcOrd="0" destOrd="0" presId="urn:microsoft.com/office/officeart/2005/8/layout/chevron1"/>
    <dgm:cxn modelId="{31C5ECF8-17DC-40A0-B925-17653643E1F5}" srcId="{1EAFF207-257F-49FC-A4D9-BBD21605E006}" destId="{707FE3BF-2856-451C-B88D-9A29DA2D71C1}" srcOrd="1" destOrd="0" parTransId="{30D1BDD8-252D-40F0-AA45-A1B2F1C0163C}" sibTransId="{C7974F39-C8E7-4923-B6A0-FFDF8FB98BE3}"/>
    <dgm:cxn modelId="{134FE241-C521-414A-A51C-FCAE9526E7CF}" type="presParOf" srcId="{28C56B8F-708A-41F3-A72B-52139402B6EC}" destId="{DFFC3E37-68E2-4E1F-A67E-235256B7DE95}" srcOrd="0" destOrd="0" presId="urn:microsoft.com/office/officeart/2005/8/layout/chevron1"/>
    <dgm:cxn modelId="{EF55ACAC-30EA-4D1E-9F6C-72D1BB333ACF}" type="presParOf" srcId="{28C56B8F-708A-41F3-A72B-52139402B6EC}" destId="{672942D3-30FC-43D5-9D86-68D40FC91CAE}" srcOrd="1" destOrd="0" presId="urn:microsoft.com/office/officeart/2005/8/layout/chevron1"/>
    <dgm:cxn modelId="{0364E72E-8A34-45DE-B275-AE6A1B3A3D8F}" type="presParOf" srcId="{28C56B8F-708A-41F3-A72B-52139402B6EC}" destId="{BC5C3640-B2F9-4636-B05C-7C82689060E2}" srcOrd="2" destOrd="0" presId="urn:microsoft.com/office/officeart/2005/8/layout/chevron1"/>
    <dgm:cxn modelId="{49D5FD49-F4EF-4486-9D60-81D99E7EE1AD}" type="presParOf" srcId="{28C56B8F-708A-41F3-A72B-52139402B6EC}" destId="{BFB832C5-FFC9-4EA3-8557-BCC270EB6062}" srcOrd="3" destOrd="0" presId="urn:microsoft.com/office/officeart/2005/8/layout/chevron1"/>
    <dgm:cxn modelId="{FCD85627-5327-4A65-9847-2484FD4E03FB}" type="presParOf" srcId="{28C56B8F-708A-41F3-A72B-52139402B6EC}" destId="{971CDD87-E76E-45F9-9C37-5D7B765207B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9A1A25-7251-43A1-8543-C8B7E68D282F}"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fr-FR"/>
        </a:p>
      </dgm:t>
    </dgm:pt>
    <dgm:pt modelId="{25F0D30A-E3F4-413A-87A6-679388CE7048}">
      <dgm:prSet phldrT="[Texte]" custT="1"/>
      <dgm:spPr/>
      <dgm:t>
        <a:bodyPr/>
        <a:lstStyle/>
        <a:p>
          <a:r>
            <a:rPr lang="fr-FR" sz="1400" b="1" dirty="0"/>
            <a:t>Les enjeux sociétaux </a:t>
          </a:r>
        </a:p>
        <a:p>
          <a:r>
            <a:rPr lang="fr-FR" sz="1400" b="1" dirty="0"/>
            <a:t>de la drépanocytose</a:t>
          </a:r>
        </a:p>
      </dgm:t>
    </dgm:pt>
    <dgm:pt modelId="{AA27C3D1-36FF-4240-A757-7DC60B6E5FC2}" type="parTrans" cxnId="{522564A0-D64F-4046-A227-E5685738B1C4}">
      <dgm:prSet/>
      <dgm:spPr/>
      <dgm:t>
        <a:bodyPr/>
        <a:lstStyle/>
        <a:p>
          <a:endParaRPr lang="fr-FR" sz="1400" b="1"/>
        </a:p>
      </dgm:t>
    </dgm:pt>
    <dgm:pt modelId="{6F8F2BC7-AE0A-41A2-8317-1A9169B398A6}" type="sibTrans" cxnId="{522564A0-D64F-4046-A227-E5685738B1C4}">
      <dgm:prSet/>
      <dgm:spPr/>
      <dgm:t>
        <a:bodyPr/>
        <a:lstStyle/>
        <a:p>
          <a:endParaRPr lang="fr-FR" sz="1400" b="1"/>
        </a:p>
      </dgm:t>
    </dgm:pt>
    <dgm:pt modelId="{4B9212CC-B346-4CF6-908E-C5C7B4883CD3}">
      <dgm:prSet phldrT="[Texte]" custT="1"/>
      <dgm:spPr>
        <a:solidFill>
          <a:srgbClr val="C00000"/>
        </a:solidFill>
      </dgm:spPr>
      <dgm:t>
        <a:bodyPr/>
        <a:lstStyle/>
        <a:p>
          <a:r>
            <a:rPr lang="fr-FR" sz="1400" b="1">
              <a:latin typeface="Abadi" panose="020B0604020104020204" pitchFamily="34" charset="0"/>
              <a:ea typeface="Calibri" panose="020F0502020204030204" pitchFamily="34" charset="0"/>
              <a:cs typeface="Times New Roman" panose="02020603050405020304" pitchFamily="18" charset="0"/>
            </a:rPr>
            <a:t>Prévention et dépistage </a:t>
          </a:r>
          <a:endParaRPr lang="fr-FR" sz="1400" b="1" dirty="0"/>
        </a:p>
      </dgm:t>
    </dgm:pt>
    <dgm:pt modelId="{16B38A03-CFE3-4F71-B24B-5986F49E6421}" type="parTrans" cxnId="{C697C029-2658-4250-9D98-5DDBBCEE79B7}">
      <dgm:prSet custT="1"/>
      <dgm:spPr/>
      <dgm:t>
        <a:bodyPr/>
        <a:lstStyle/>
        <a:p>
          <a:endParaRPr lang="fr-FR" sz="1400" b="1"/>
        </a:p>
      </dgm:t>
    </dgm:pt>
    <dgm:pt modelId="{01700618-5D6C-4F22-A045-FEDB54C4B6C5}" type="sibTrans" cxnId="{C697C029-2658-4250-9D98-5DDBBCEE79B7}">
      <dgm:prSet/>
      <dgm:spPr/>
      <dgm:t>
        <a:bodyPr/>
        <a:lstStyle/>
        <a:p>
          <a:endParaRPr lang="fr-FR" sz="1400" b="1"/>
        </a:p>
      </dgm:t>
    </dgm:pt>
    <dgm:pt modelId="{A675676B-5D58-4231-B12B-121303A54796}">
      <dgm:prSet phldrT="[Texte]" custT="1"/>
      <dgm:spPr>
        <a:solidFill>
          <a:schemeClr val="accent4">
            <a:lumMod val="50000"/>
          </a:schemeClr>
        </a:solidFill>
      </dgm:spPr>
      <dgm:t>
        <a:bodyPr/>
        <a:lstStyle/>
        <a:p>
          <a:r>
            <a:rPr lang="fr-FR" sz="1400" b="1">
              <a:latin typeface="Abadi" panose="020B0604020104020204" pitchFamily="34" charset="0"/>
              <a:ea typeface="Calibri" panose="020F0502020204030204" pitchFamily="34" charset="0"/>
              <a:cs typeface="Times New Roman" panose="02020603050405020304" pitchFamily="18" charset="0"/>
            </a:rPr>
            <a:t>Discrimination et stigmatisation </a:t>
          </a:r>
          <a:endParaRPr lang="fr-FR" sz="1400" b="1" dirty="0"/>
        </a:p>
      </dgm:t>
    </dgm:pt>
    <dgm:pt modelId="{7D0C6556-1A2E-4934-95A5-408B8E808187}" type="parTrans" cxnId="{4DD88437-2139-4211-BB46-CD53B681953B}">
      <dgm:prSet custT="1"/>
      <dgm:spPr/>
      <dgm:t>
        <a:bodyPr/>
        <a:lstStyle/>
        <a:p>
          <a:endParaRPr lang="fr-FR" sz="1400" b="1"/>
        </a:p>
      </dgm:t>
    </dgm:pt>
    <dgm:pt modelId="{8DE5A21F-053F-4299-95EF-9BE042911B9C}" type="sibTrans" cxnId="{4DD88437-2139-4211-BB46-CD53B681953B}">
      <dgm:prSet/>
      <dgm:spPr/>
      <dgm:t>
        <a:bodyPr/>
        <a:lstStyle/>
        <a:p>
          <a:endParaRPr lang="fr-FR" sz="1400" b="1"/>
        </a:p>
      </dgm:t>
    </dgm:pt>
    <dgm:pt modelId="{B42A81EB-17B8-4023-AEF4-DC3E89EF05AF}">
      <dgm:prSet phldrT="[Texte]" custT="1"/>
      <dgm:spPr>
        <a:solidFill>
          <a:schemeClr val="accent2">
            <a:lumMod val="50000"/>
          </a:schemeClr>
        </a:solidFill>
      </dgm:spPr>
      <dgm:t>
        <a:bodyPr/>
        <a:lstStyle/>
        <a:p>
          <a:r>
            <a:rPr lang="fr-FR" sz="1400" b="1">
              <a:latin typeface="Abadi" panose="020B0604020104020204" pitchFamily="34" charset="0"/>
              <a:ea typeface="Calibri" panose="020F0502020204030204" pitchFamily="34" charset="0"/>
              <a:cs typeface="Times New Roman" panose="02020603050405020304" pitchFamily="18" charset="0"/>
            </a:rPr>
            <a:t>Éducation et intégration sociale </a:t>
          </a:r>
          <a:endParaRPr lang="fr-FR" sz="1400" b="1" dirty="0"/>
        </a:p>
      </dgm:t>
    </dgm:pt>
    <dgm:pt modelId="{F832C093-5119-4BF0-9CA2-A48FB7C6C57A}" type="parTrans" cxnId="{363B45E0-43A4-4127-8DC6-BC113DE218C3}">
      <dgm:prSet custT="1"/>
      <dgm:spPr/>
      <dgm:t>
        <a:bodyPr/>
        <a:lstStyle/>
        <a:p>
          <a:endParaRPr lang="fr-FR" sz="1400" b="1"/>
        </a:p>
      </dgm:t>
    </dgm:pt>
    <dgm:pt modelId="{C10E6EE5-232E-4452-A863-F83AF5029EC7}" type="sibTrans" cxnId="{363B45E0-43A4-4127-8DC6-BC113DE218C3}">
      <dgm:prSet/>
      <dgm:spPr/>
      <dgm:t>
        <a:bodyPr/>
        <a:lstStyle/>
        <a:p>
          <a:endParaRPr lang="fr-FR" sz="1400" b="1"/>
        </a:p>
      </dgm:t>
    </dgm:pt>
    <dgm:pt modelId="{C0E14AE5-3E31-4D39-A895-69F2AC6CBA1D}">
      <dgm:prSet phldrT="[Texte]" custT="1"/>
      <dgm:spPr/>
      <dgm:t>
        <a:bodyPr/>
        <a:lstStyle/>
        <a:p>
          <a:r>
            <a:rPr lang="fr-FR" sz="1400" b="1">
              <a:latin typeface="Abadi" panose="020B0604020104020204" pitchFamily="34" charset="0"/>
              <a:ea typeface="Calibri" panose="020F0502020204030204" pitchFamily="34" charset="0"/>
              <a:cs typeface="Times New Roman" panose="02020603050405020304" pitchFamily="18" charset="0"/>
            </a:rPr>
            <a:t>Santé et qualité de vie </a:t>
          </a:r>
          <a:endParaRPr lang="fr-FR" sz="1400" b="1" dirty="0"/>
        </a:p>
      </dgm:t>
    </dgm:pt>
    <dgm:pt modelId="{E8F87C7C-5BFE-49D5-B9D7-9219DC319061}" type="parTrans" cxnId="{8659FB37-35B0-48AE-A5CB-7E9DB159C97E}">
      <dgm:prSet custT="1"/>
      <dgm:spPr/>
      <dgm:t>
        <a:bodyPr/>
        <a:lstStyle/>
        <a:p>
          <a:endParaRPr lang="fr-FR" sz="1400" b="1"/>
        </a:p>
      </dgm:t>
    </dgm:pt>
    <dgm:pt modelId="{52D2D671-8C03-4D65-876D-3430CA51D973}" type="sibTrans" cxnId="{8659FB37-35B0-48AE-A5CB-7E9DB159C97E}">
      <dgm:prSet/>
      <dgm:spPr/>
      <dgm:t>
        <a:bodyPr/>
        <a:lstStyle/>
        <a:p>
          <a:endParaRPr lang="fr-FR" sz="1400" b="1"/>
        </a:p>
      </dgm:t>
    </dgm:pt>
    <dgm:pt modelId="{C26EDAA1-1E29-46A7-B469-623858EDC6CA}">
      <dgm:prSet custT="1"/>
      <dgm:spPr/>
      <dgm:t>
        <a:bodyPr/>
        <a:lstStyle/>
        <a:p>
          <a:r>
            <a:rPr lang="fr-FR" sz="1400" b="1">
              <a:latin typeface="Abadi" panose="020B0604020104020204" pitchFamily="34" charset="0"/>
              <a:ea typeface="Calibri" panose="020F0502020204030204" pitchFamily="34" charset="0"/>
              <a:cs typeface="Times New Roman" panose="02020603050405020304" pitchFamily="18" charset="0"/>
            </a:rPr>
            <a:t>Recherche et développement  </a:t>
          </a:r>
          <a:endParaRPr lang="fr-FR" sz="1400" b="1"/>
        </a:p>
      </dgm:t>
    </dgm:pt>
    <dgm:pt modelId="{88791F95-0644-4BA0-A80E-CDBF9B764DFB}" type="parTrans" cxnId="{68F67E88-3853-40E9-B633-4C8A27DA4D54}">
      <dgm:prSet custT="1"/>
      <dgm:spPr/>
      <dgm:t>
        <a:bodyPr/>
        <a:lstStyle/>
        <a:p>
          <a:endParaRPr lang="fr-FR" sz="1400" b="1"/>
        </a:p>
      </dgm:t>
    </dgm:pt>
    <dgm:pt modelId="{53998E3A-D623-42B4-9F2C-9904D3FC07FE}" type="sibTrans" cxnId="{68F67E88-3853-40E9-B633-4C8A27DA4D54}">
      <dgm:prSet/>
      <dgm:spPr/>
      <dgm:t>
        <a:bodyPr/>
        <a:lstStyle/>
        <a:p>
          <a:endParaRPr lang="fr-FR" sz="1400" b="1"/>
        </a:p>
      </dgm:t>
    </dgm:pt>
    <dgm:pt modelId="{37AC99C1-2890-4582-A567-DD922D30C2FB}" type="pres">
      <dgm:prSet presAssocID="{AB9A1A25-7251-43A1-8543-C8B7E68D282F}" presName="Name0" presStyleCnt="0">
        <dgm:presLayoutVars>
          <dgm:chMax val="1"/>
          <dgm:dir/>
          <dgm:animLvl val="ctr"/>
          <dgm:resizeHandles val="exact"/>
        </dgm:presLayoutVars>
      </dgm:prSet>
      <dgm:spPr/>
    </dgm:pt>
    <dgm:pt modelId="{66BF290C-44E6-4040-8A95-B78CD89CC618}" type="pres">
      <dgm:prSet presAssocID="{25F0D30A-E3F4-413A-87A6-679388CE7048}" presName="centerShape" presStyleLbl="node0" presStyleIdx="0" presStyleCnt="1" custScaleX="106380"/>
      <dgm:spPr/>
    </dgm:pt>
    <dgm:pt modelId="{72D31493-D81E-4C61-B938-F109FAE5C3E8}" type="pres">
      <dgm:prSet presAssocID="{16B38A03-CFE3-4F71-B24B-5986F49E6421}" presName="parTrans" presStyleLbl="sibTrans2D1" presStyleIdx="0" presStyleCnt="5"/>
      <dgm:spPr/>
    </dgm:pt>
    <dgm:pt modelId="{07D7BE32-95AE-4CF7-9CC9-CDF9667AA8CF}" type="pres">
      <dgm:prSet presAssocID="{16B38A03-CFE3-4F71-B24B-5986F49E6421}" presName="connectorText" presStyleLbl="sibTrans2D1" presStyleIdx="0" presStyleCnt="5"/>
      <dgm:spPr/>
    </dgm:pt>
    <dgm:pt modelId="{63FBBE25-AF62-4F38-91B9-C88BE5411C8B}" type="pres">
      <dgm:prSet presAssocID="{4B9212CC-B346-4CF6-908E-C5C7B4883CD3}" presName="node" presStyleLbl="node1" presStyleIdx="0" presStyleCnt="5">
        <dgm:presLayoutVars>
          <dgm:bulletEnabled val="1"/>
        </dgm:presLayoutVars>
      </dgm:prSet>
      <dgm:spPr/>
    </dgm:pt>
    <dgm:pt modelId="{AB0154B2-A715-4463-A382-462276BD8F02}" type="pres">
      <dgm:prSet presAssocID="{7D0C6556-1A2E-4934-95A5-408B8E808187}" presName="parTrans" presStyleLbl="sibTrans2D1" presStyleIdx="1" presStyleCnt="5"/>
      <dgm:spPr/>
    </dgm:pt>
    <dgm:pt modelId="{92AFB3CA-071D-4A48-85C0-E2EFDA8097FB}" type="pres">
      <dgm:prSet presAssocID="{7D0C6556-1A2E-4934-95A5-408B8E808187}" presName="connectorText" presStyleLbl="sibTrans2D1" presStyleIdx="1" presStyleCnt="5"/>
      <dgm:spPr/>
    </dgm:pt>
    <dgm:pt modelId="{BAE69A46-5224-469D-BCB6-37DD90D77C12}" type="pres">
      <dgm:prSet presAssocID="{A675676B-5D58-4231-B12B-121303A54796}" presName="node" presStyleLbl="node1" presStyleIdx="1" presStyleCnt="5">
        <dgm:presLayoutVars>
          <dgm:bulletEnabled val="1"/>
        </dgm:presLayoutVars>
      </dgm:prSet>
      <dgm:spPr/>
    </dgm:pt>
    <dgm:pt modelId="{3A225710-D85F-4EE0-B475-3EB7A82267C2}" type="pres">
      <dgm:prSet presAssocID="{F832C093-5119-4BF0-9CA2-A48FB7C6C57A}" presName="parTrans" presStyleLbl="sibTrans2D1" presStyleIdx="2" presStyleCnt="5"/>
      <dgm:spPr/>
    </dgm:pt>
    <dgm:pt modelId="{E496432C-AAFE-41D0-AF01-5F2E8AC162BB}" type="pres">
      <dgm:prSet presAssocID="{F832C093-5119-4BF0-9CA2-A48FB7C6C57A}" presName="connectorText" presStyleLbl="sibTrans2D1" presStyleIdx="2" presStyleCnt="5"/>
      <dgm:spPr/>
    </dgm:pt>
    <dgm:pt modelId="{31FD2D41-C6D6-4A37-ACEF-9F053BAD3837}" type="pres">
      <dgm:prSet presAssocID="{B42A81EB-17B8-4023-AEF4-DC3E89EF05AF}" presName="node" presStyleLbl="node1" presStyleIdx="2" presStyleCnt="5">
        <dgm:presLayoutVars>
          <dgm:bulletEnabled val="1"/>
        </dgm:presLayoutVars>
      </dgm:prSet>
      <dgm:spPr/>
    </dgm:pt>
    <dgm:pt modelId="{17F90A49-9F9B-40CE-8B77-3A2D81CD5F00}" type="pres">
      <dgm:prSet presAssocID="{E8F87C7C-5BFE-49D5-B9D7-9219DC319061}" presName="parTrans" presStyleLbl="sibTrans2D1" presStyleIdx="3" presStyleCnt="5"/>
      <dgm:spPr/>
    </dgm:pt>
    <dgm:pt modelId="{4537E858-9A8F-42E2-8DB0-76161D41D71F}" type="pres">
      <dgm:prSet presAssocID="{E8F87C7C-5BFE-49D5-B9D7-9219DC319061}" presName="connectorText" presStyleLbl="sibTrans2D1" presStyleIdx="3" presStyleCnt="5"/>
      <dgm:spPr/>
    </dgm:pt>
    <dgm:pt modelId="{7894470C-A362-40CE-8DBF-0D3B2FFC7FA4}" type="pres">
      <dgm:prSet presAssocID="{C0E14AE5-3E31-4D39-A895-69F2AC6CBA1D}" presName="node" presStyleLbl="node1" presStyleIdx="3" presStyleCnt="5">
        <dgm:presLayoutVars>
          <dgm:bulletEnabled val="1"/>
        </dgm:presLayoutVars>
      </dgm:prSet>
      <dgm:spPr/>
    </dgm:pt>
    <dgm:pt modelId="{87145563-9C2F-4BD1-87C9-7B20BCB89737}" type="pres">
      <dgm:prSet presAssocID="{88791F95-0644-4BA0-A80E-CDBF9B764DFB}" presName="parTrans" presStyleLbl="sibTrans2D1" presStyleIdx="4" presStyleCnt="5"/>
      <dgm:spPr/>
    </dgm:pt>
    <dgm:pt modelId="{1B786067-1DD1-41D1-B1E7-BE4B8CA77EDB}" type="pres">
      <dgm:prSet presAssocID="{88791F95-0644-4BA0-A80E-CDBF9B764DFB}" presName="connectorText" presStyleLbl="sibTrans2D1" presStyleIdx="4" presStyleCnt="5"/>
      <dgm:spPr/>
    </dgm:pt>
    <dgm:pt modelId="{A65A90CD-DB6C-4961-B91E-076DDD485038}" type="pres">
      <dgm:prSet presAssocID="{C26EDAA1-1E29-46A7-B469-623858EDC6CA}" presName="node" presStyleLbl="node1" presStyleIdx="4" presStyleCnt="5">
        <dgm:presLayoutVars>
          <dgm:bulletEnabled val="1"/>
        </dgm:presLayoutVars>
      </dgm:prSet>
      <dgm:spPr/>
    </dgm:pt>
  </dgm:ptLst>
  <dgm:cxnLst>
    <dgm:cxn modelId="{DF53E818-05CD-4FDA-8A01-5C257371E522}" type="presOf" srcId="{16B38A03-CFE3-4F71-B24B-5986F49E6421}" destId="{72D31493-D81E-4C61-B938-F109FAE5C3E8}" srcOrd="0" destOrd="0" presId="urn:microsoft.com/office/officeart/2005/8/layout/radial5"/>
    <dgm:cxn modelId="{C697C029-2658-4250-9D98-5DDBBCEE79B7}" srcId="{25F0D30A-E3F4-413A-87A6-679388CE7048}" destId="{4B9212CC-B346-4CF6-908E-C5C7B4883CD3}" srcOrd="0" destOrd="0" parTransId="{16B38A03-CFE3-4F71-B24B-5986F49E6421}" sibTransId="{01700618-5D6C-4F22-A045-FEDB54C4B6C5}"/>
    <dgm:cxn modelId="{F0A9F732-EAE9-4EF9-9096-41E559D6B078}" type="presOf" srcId="{A675676B-5D58-4231-B12B-121303A54796}" destId="{BAE69A46-5224-469D-BCB6-37DD90D77C12}" srcOrd="0" destOrd="0" presId="urn:microsoft.com/office/officeart/2005/8/layout/radial5"/>
    <dgm:cxn modelId="{4DD88437-2139-4211-BB46-CD53B681953B}" srcId="{25F0D30A-E3F4-413A-87A6-679388CE7048}" destId="{A675676B-5D58-4231-B12B-121303A54796}" srcOrd="1" destOrd="0" parTransId="{7D0C6556-1A2E-4934-95A5-408B8E808187}" sibTransId="{8DE5A21F-053F-4299-95EF-9BE042911B9C}"/>
    <dgm:cxn modelId="{8659FB37-35B0-48AE-A5CB-7E9DB159C97E}" srcId="{25F0D30A-E3F4-413A-87A6-679388CE7048}" destId="{C0E14AE5-3E31-4D39-A895-69F2AC6CBA1D}" srcOrd="3" destOrd="0" parTransId="{E8F87C7C-5BFE-49D5-B9D7-9219DC319061}" sibTransId="{52D2D671-8C03-4D65-876D-3430CA51D973}"/>
    <dgm:cxn modelId="{A202B43A-2057-4B5C-8BCE-E0DD4713A918}" type="presOf" srcId="{25F0D30A-E3F4-413A-87A6-679388CE7048}" destId="{66BF290C-44E6-4040-8A95-B78CD89CC618}" srcOrd="0" destOrd="0" presId="urn:microsoft.com/office/officeart/2005/8/layout/radial5"/>
    <dgm:cxn modelId="{96D2A53E-9CD3-4956-BFAF-E6DB18D89033}" type="presOf" srcId="{C0E14AE5-3E31-4D39-A895-69F2AC6CBA1D}" destId="{7894470C-A362-40CE-8DBF-0D3B2FFC7FA4}" srcOrd="0" destOrd="0" presId="urn:microsoft.com/office/officeart/2005/8/layout/radial5"/>
    <dgm:cxn modelId="{19C0D560-D014-4390-8CBF-3769F125873A}" type="presOf" srcId="{4B9212CC-B346-4CF6-908E-C5C7B4883CD3}" destId="{63FBBE25-AF62-4F38-91B9-C88BE5411C8B}" srcOrd="0" destOrd="0" presId="urn:microsoft.com/office/officeart/2005/8/layout/radial5"/>
    <dgm:cxn modelId="{48D57343-5539-418B-B89D-05F60FBC42B6}" type="presOf" srcId="{F832C093-5119-4BF0-9CA2-A48FB7C6C57A}" destId="{E496432C-AAFE-41D0-AF01-5F2E8AC162BB}" srcOrd="1" destOrd="0" presId="urn:microsoft.com/office/officeart/2005/8/layout/radial5"/>
    <dgm:cxn modelId="{392E1380-72EB-4D35-BFF2-B89680BACB85}" type="presOf" srcId="{88791F95-0644-4BA0-A80E-CDBF9B764DFB}" destId="{87145563-9C2F-4BD1-87C9-7B20BCB89737}" srcOrd="0" destOrd="0" presId="urn:microsoft.com/office/officeart/2005/8/layout/radial5"/>
    <dgm:cxn modelId="{6B025983-FC7A-4A2E-921B-FEE4CE8ABA16}" type="presOf" srcId="{16B38A03-CFE3-4F71-B24B-5986F49E6421}" destId="{07D7BE32-95AE-4CF7-9CC9-CDF9667AA8CF}" srcOrd="1" destOrd="0" presId="urn:microsoft.com/office/officeart/2005/8/layout/radial5"/>
    <dgm:cxn modelId="{41B4CC84-9DEF-4774-A133-A56A5B6B68DC}" type="presOf" srcId="{F832C093-5119-4BF0-9CA2-A48FB7C6C57A}" destId="{3A225710-D85F-4EE0-B475-3EB7A82267C2}" srcOrd="0" destOrd="0" presId="urn:microsoft.com/office/officeart/2005/8/layout/radial5"/>
    <dgm:cxn modelId="{02710586-9A10-4691-8DC9-B5CC753EB728}" type="presOf" srcId="{E8F87C7C-5BFE-49D5-B9D7-9219DC319061}" destId="{4537E858-9A8F-42E2-8DB0-76161D41D71F}" srcOrd="1" destOrd="0" presId="urn:microsoft.com/office/officeart/2005/8/layout/radial5"/>
    <dgm:cxn modelId="{68F67E88-3853-40E9-B633-4C8A27DA4D54}" srcId="{25F0D30A-E3F4-413A-87A6-679388CE7048}" destId="{C26EDAA1-1E29-46A7-B469-623858EDC6CA}" srcOrd="4" destOrd="0" parTransId="{88791F95-0644-4BA0-A80E-CDBF9B764DFB}" sibTransId="{53998E3A-D623-42B4-9F2C-9904D3FC07FE}"/>
    <dgm:cxn modelId="{522564A0-D64F-4046-A227-E5685738B1C4}" srcId="{AB9A1A25-7251-43A1-8543-C8B7E68D282F}" destId="{25F0D30A-E3F4-413A-87A6-679388CE7048}" srcOrd="0" destOrd="0" parTransId="{AA27C3D1-36FF-4240-A757-7DC60B6E5FC2}" sibTransId="{6F8F2BC7-AE0A-41A2-8317-1A9169B398A6}"/>
    <dgm:cxn modelId="{FBA9ECA1-1688-4E3E-95E3-25E74FACD9DA}" type="presOf" srcId="{AB9A1A25-7251-43A1-8543-C8B7E68D282F}" destId="{37AC99C1-2890-4582-A567-DD922D30C2FB}" srcOrd="0" destOrd="0" presId="urn:microsoft.com/office/officeart/2005/8/layout/radial5"/>
    <dgm:cxn modelId="{D4E6DCA4-E280-44DD-9A83-409830D01EE2}" type="presOf" srcId="{7D0C6556-1A2E-4934-95A5-408B8E808187}" destId="{AB0154B2-A715-4463-A382-462276BD8F02}" srcOrd="0" destOrd="0" presId="urn:microsoft.com/office/officeart/2005/8/layout/radial5"/>
    <dgm:cxn modelId="{B8CBBEA5-46D5-42A9-82C9-3D21F6A5D749}" type="presOf" srcId="{88791F95-0644-4BA0-A80E-CDBF9B764DFB}" destId="{1B786067-1DD1-41D1-B1E7-BE4B8CA77EDB}" srcOrd="1" destOrd="0" presId="urn:microsoft.com/office/officeart/2005/8/layout/radial5"/>
    <dgm:cxn modelId="{EADE3EC0-1613-42D2-81AE-5D157CBCFDBD}" type="presOf" srcId="{B42A81EB-17B8-4023-AEF4-DC3E89EF05AF}" destId="{31FD2D41-C6D6-4A37-ACEF-9F053BAD3837}" srcOrd="0" destOrd="0" presId="urn:microsoft.com/office/officeart/2005/8/layout/radial5"/>
    <dgm:cxn modelId="{363B45E0-43A4-4127-8DC6-BC113DE218C3}" srcId="{25F0D30A-E3F4-413A-87A6-679388CE7048}" destId="{B42A81EB-17B8-4023-AEF4-DC3E89EF05AF}" srcOrd="2" destOrd="0" parTransId="{F832C093-5119-4BF0-9CA2-A48FB7C6C57A}" sibTransId="{C10E6EE5-232E-4452-A863-F83AF5029EC7}"/>
    <dgm:cxn modelId="{515BB9E0-4D55-4A54-83F4-7A91A76F6301}" type="presOf" srcId="{C26EDAA1-1E29-46A7-B469-623858EDC6CA}" destId="{A65A90CD-DB6C-4961-B91E-076DDD485038}" srcOrd="0" destOrd="0" presId="urn:microsoft.com/office/officeart/2005/8/layout/radial5"/>
    <dgm:cxn modelId="{C886E7F8-33D4-47DF-AAE4-3EE7DB458FDF}" type="presOf" srcId="{7D0C6556-1A2E-4934-95A5-408B8E808187}" destId="{92AFB3CA-071D-4A48-85C0-E2EFDA8097FB}" srcOrd="1" destOrd="0" presId="urn:microsoft.com/office/officeart/2005/8/layout/radial5"/>
    <dgm:cxn modelId="{9CC354FD-7839-4252-B414-B317499F976D}" type="presOf" srcId="{E8F87C7C-5BFE-49D5-B9D7-9219DC319061}" destId="{17F90A49-9F9B-40CE-8B77-3A2D81CD5F00}" srcOrd="0" destOrd="0" presId="urn:microsoft.com/office/officeart/2005/8/layout/radial5"/>
    <dgm:cxn modelId="{B695E7B6-8730-4FF8-8A5C-541D9C7BD818}" type="presParOf" srcId="{37AC99C1-2890-4582-A567-DD922D30C2FB}" destId="{66BF290C-44E6-4040-8A95-B78CD89CC618}" srcOrd="0" destOrd="0" presId="urn:microsoft.com/office/officeart/2005/8/layout/radial5"/>
    <dgm:cxn modelId="{75D928DD-FCC4-484E-A5A3-21B8FD76C045}" type="presParOf" srcId="{37AC99C1-2890-4582-A567-DD922D30C2FB}" destId="{72D31493-D81E-4C61-B938-F109FAE5C3E8}" srcOrd="1" destOrd="0" presId="urn:microsoft.com/office/officeart/2005/8/layout/radial5"/>
    <dgm:cxn modelId="{223C43E2-CDDD-43D4-9210-70B828FD7C1E}" type="presParOf" srcId="{72D31493-D81E-4C61-B938-F109FAE5C3E8}" destId="{07D7BE32-95AE-4CF7-9CC9-CDF9667AA8CF}" srcOrd="0" destOrd="0" presId="urn:microsoft.com/office/officeart/2005/8/layout/radial5"/>
    <dgm:cxn modelId="{3CDB4A67-CC34-4066-8FCF-89E5A9EA6B10}" type="presParOf" srcId="{37AC99C1-2890-4582-A567-DD922D30C2FB}" destId="{63FBBE25-AF62-4F38-91B9-C88BE5411C8B}" srcOrd="2" destOrd="0" presId="urn:microsoft.com/office/officeart/2005/8/layout/radial5"/>
    <dgm:cxn modelId="{EF1B04B1-29F1-4762-AEDB-702EC5F85530}" type="presParOf" srcId="{37AC99C1-2890-4582-A567-DD922D30C2FB}" destId="{AB0154B2-A715-4463-A382-462276BD8F02}" srcOrd="3" destOrd="0" presId="urn:microsoft.com/office/officeart/2005/8/layout/radial5"/>
    <dgm:cxn modelId="{22EDCCC4-2BE4-4BC7-A2B8-681D67E404DD}" type="presParOf" srcId="{AB0154B2-A715-4463-A382-462276BD8F02}" destId="{92AFB3CA-071D-4A48-85C0-E2EFDA8097FB}" srcOrd="0" destOrd="0" presId="urn:microsoft.com/office/officeart/2005/8/layout/radial5"/>
    <dgm:cxn modelId="{21572BC5-53E1-40D3-BB37-D90A018ABA8B}" type="presParOf" srcId="{37AC99C1-2890-4582-A567-DD922D30C2FB}" destId="{BAE69A46-5224-469D-BCB6-37DD90D77C12}" srcOrd="4" destOrd="0" presId="urn:microsoft.com/office/officeart/2005/8/layout/radial5"/>
    <dgm:cxn modelId="{2B6A793E-259E-467C-8D47-AF9A0C0A570D}" type="presParOf" srcId="{37AC99C1-2890-4582-A567-DD922D30C2FB}" destId="{3A225710-D85F-4EE0-B475-3EB7A82267C2}" srcOrd="5" destOrd="0" presId="urn:microsoft.com/office/officeart/2005/8/layout/radial5"/>
    <dgm:cxn modelId="{A2C2698F-00A5-4910-81C5-2ED0C523DE9D}" type="presParOf" srcId="{3A225710-D85F-4EE0-B475-3EB7A82267C2}" destId="{E496432C-AAFE-41D0-AF01-5F2E8AC162BB}" srcOrd="0" destOrd="0" presId="urn:microsoft.com/office/officeart/2005/8/layout/radial5"/>
    <dgm:cxn modelId="{32A27B35-FDAA-4406-BE62-7446B34D0C66}" type="presParOf" srcId="{37AC99C1-2890-4582-A567-DD922D30C2FB}" destId="{31FD2D41-C6D6-4A37-ACEF-9F053BAD3837}" srcOrd="6" destOrd="0" presId="urn:microsoft.com/office/officeart/2005/8/layout/radial5"/>
    <dgm:cxn modelId="{50599491-1F6F-4AB3-90D1-823C304DCE06}" type="presParOf" srcId="{37AC99C1-2890-4582-A567-DD922D30C2FB}" destId="{17F90A49-9F9B-40CE-8B77-3A2D81CD5F00}" srcOrd="7" destOrd="0" presId="urn:microsoft.com/office/officeart/2005/8/layout/radial5"/>
    <dgm:cxn modelId="{83401C67-CFCB-40AC-B5AC-1B2B7EEF42B5}" type="presParOf" srcId="{17F90A49-9F9B-40CE-8B77-3A2D81CD5F00}" destId="{4537E858-9A8F-42E2-8DB0-76161D41D71F}" srcOrd="0" destOrd="0" presId="urn:microsoft.com/office/officeart/2005/8/layout/radial5"/>
    <dgm:cxn modelId="{756393FF-E111-45D3-B07C-A6AF92490E86}" type="presParOf" srcId="{37AC99C1-2890-4582-A567-DD922D30C2FB}" destId="{7894470C-A362-40CE-8DBF-0D3B2FFC7FA4}" srcOrd="8" destOrd="0" presId="urn:microsoft.com/office/officeart/2005/8/layout/radial5"/>
    <dgm:cxn modelId="{F2E00A7F-DBDC-447C-9D7F-A33643F890F8}" type="presParOf" srcId="{37AC99C1-2890-4582-A567-DD922D30C2FB}" destId="{87145563-9C2F-4BD1-87C9-7B20BCB89737}" srcOrd="9" destOrd="0" presId="urn:microsoft.com/office/officeart/2005/8/layout/radial5"/>
    <dgm:cxn modelId="{61CE9B3E-F56F-4E4D-9295-D8541E2A6491}" type="presParOf" srcId="{87145563-9C2F-4BD1-87C9-7B20BCB89737}" destId="{1B786067-1DD1-41D1-B1E7-BE4B8CA77EDB}" srcOrd="0" destOrd="0" presId="urn:microsoft.com/office/officeart/2005/8/layout/radial5"/>
    <dgm:cxn modelId="{2984588D-D21B-4AE3-95A1-20C20616C8F6}" type="presParOf" srcId="{37AC99C1-2890-4582-A567-DD922D30C2FB}" destId="{A65A90CD-DB6C-4961-B91E-076DDD485038}"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C3E37-68E2-4E1F-A67E-235256B7DE95}">
      <dsp:nvSpPr>
        <dsp:cNvPr id="0" name=""/>
        <dsp:cNvSpPr/>
      </dsp:nvSpPr>
      <dsp:spPr>
        <a:xfrm>
          <a:off x="3272" y="2501620"/>
          <a:ext cx="3986956" cy="1594782"/>
        </a:xfrm>
        <a:prstGeom prst="chevron">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b="1" kern="1200" dirty="0"/>
            <a:t>1991: </a:t>
          </a:r>
        </a:p>
        <a:p>
          <a:pPr marL="0" lvl="0" indent="0" algn="ctr" defTabSz="1066800">
            <a:lnSpc>
              <a:spcPct val="90000"/>
            </a:lnSpc>
            <a:spcBef>
              <a:spcPct val="0"/>
            </a:spcBef>
            <a:spcAft>
              <a:spcPct val="35000"/>
            </a:spcAft>
            <a:buNone/>
          </a:pPr>
          <a:r>
            <a:rPr lang="fr-FR" sz="2400" b="1" kern="1200" dirty="0"/>
            <a:t>création de SOS GLOBI</a:t>
          </a:r>
        </a:p>
      </dsp:txBody>
      <dsp:txXfrm>
        <a:off x="800663" y="2501620"/>
        <a:ext cx="2392174" cy="1594782"/>
      </dsp:txXfrm>
    </dsp:sp>
    <dsp:sp modelId="{BC5C3640-B2F9-4636-B05C-7C82689060E2}">
      <dsp:nvSpPr>
        <dsp:cNvPr id="0" name=""/>
        <dsp:cNvSpPr/>
      </dsp:nvSpPr>
      <dsp:spPr>
        <a:xfrm>
          <a:off x="3591533" y="2501620"/>
          <a:ext cx="3986956" cy="1594782"/>
        </a:xfrm>
        <a:prstGeom prst="chevron">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b="1" kern="1200" dirty="0"/>
            <a:t>2006: </a:t>
          </a:r>
        </a:p>
        <a:p>
          <a:pPr marL="0" lvl="0" indent="0" algn="ctr" defTabSz="1066800">
            <a:lnSpc>
              <a:spcPct val="90000"/>
            </a:lnSpc>
            <a:spcBef>
              <a:spcPct val="0"/>
            </a:spcBef>
            <a:spcAft>
              <a:spcPct val="35000"/>
            </a:spcAft>
            <a:buNone/>
          </a:pPr>
          <a:r>
            <a:rPr lang="fr-FR" sz="2400" b="1" kern="1200" dirty="0"/>
            <a:t>Création de la Fédération SOS GLOBI</a:t>
          </a:r>
        </a:p>
      </dsp:txBody>
      <dsp:txXfrm>
        <a:off x="4388924" y="2501620"/>
        <a:ext cx="2392174" cy="1594782"/>
      </dsp:txXfrm>
    </dsp:sp>
    <dsp:sp modelId="{971CDD87-E76E-45F9-9C37-5D7B765207B6}">
      <dsp:nvSpPr>
        <dsp:cNvPr id="0" name=""/>
        <dsp:cNvSpPr/>
      </dsp:nvSpPr>
      <dsp:spPr>
        <a:xfrm>
          <a:off x="7179794" y="2501620"/>
          <a:ext cx="3986956" cy="1594782"/>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b="1" kern="1200" dirty="0"/>
            <a:t>2023: </a:t>
          </a:r>
        </a:p>
        <a:p>
          <a:pPr marL="0" lvl="0" indent="0" algn="ctr" defTabSz="1066800">
            <a:lnSpc>
              <a:spcPct val="90000"/>
            </a:lnSpc>
            <a:spcBef>
              <a:spcPct val="0"/>
            </a:spcBef>
            <a:spcAft>
              <a:spcPct val="35000"/>
            </a:spcAft>
            <a:buNone/>
          </a:pPr>
          <a:r>
            <a:rPr lang="fr-FR" sz="2400" b="1" kern="1200" dirty="0"/>
            <a:t>20 associations fédérées</a:t>
          </a:r>
        </a:p>
      </dsp:txBody>
      <dsp:txXfrm>
        <a:off x="7977185" y="2501620"/>
        <a:ext cx="2392174" cy="1594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F290C-44E6-4040-8A95-B78CD89CC618}">
      <dsp:nvSpPr>
        <dsp:cNvPr id="0" name=""/>
        <dsp:cNvSpPr/>
      </dsp:nvSpPr>
      <dsp:spPr>
        <a:xfrm>
          <a:off x="3603813" y="2363361"/>
          <a:ext cx="1792937" cy="16854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Les enjeux sociétaux </a:t>
          </a:r>
        </a:p>
        <a:p>
          <a:pPr marL="0" lvl="0" indent="0" algn="ctr" defTabSz="622300">
            <a:lnSpc>
              <a:spcPct val="90000"/>
            </a:lnSpc>
            <a:spcBef>
              <a:spcPct val="0"/>
            </a:spcBef>
            <a:spcAft>
              <a:spcPct val="35000"/>
            </a:spcAft>
            <a:buNone/>
          </a:pPr>
          <a:r>
            <a:rPr lang="fr-FR" sz="1400" b="1" kern="1200" dirty="0"/>
            <a:t>de la drépanocytose</a:t>
          </a:r>
        </a:p>
      </dsp:txBody>
      <dsp:txXfrm>
        <a:off x="3866383" y="2610183"/>
        <a:ext cx="1267797" cy="1191764"/>
      </dsp:txXfrm>
    </dsp:sp>
    <dsp:sp modelId="{72D31493-D81E-4C61-B938-F109FAE5C3E8}">
      <dsp:nvSpPr>
        <dsp:cNvPr id="0" name=""/>
        <dsp:cNvSpPr/>
      </dsp:nvSpPr>
      <dsp:spPr>
        <a:xfrm rot="16200000">
          <a:off x="4321674" y="1749956"/>
          <a:ext cx="357215" cy="5730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b="1" kern="1200"/>
        </a:p>
      </dsp:txBody>
      <dsp:txXfrm>
        <a:off x="4375256" y="1918146"/>
        <a:ext cx="250051" cy="343822"/>
      </dsp:txXfrm>
    </dsp:sp>
    <dsp:sp modelId="{63FBBE25-AF62-4F38-91B9-C88BE5411C8B}">
      <dsp:nvSpPr>
        <dsp:cNvPr id="0" name=""/>
        <dsp:cNvSpPr/>
      </dsp:nvSpPr>
      <dsp:spPr>
        <a:xfrm>
          <a:off x="3657578" y="3962"/>
          <a:ext cx="1685408" cy="1685408"/>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latin typeface="Abadi" panose="020B0604020104020204" pitchFamily="34" charset="0"/>
              <a:ea typeface="Calibri" panose="020F0502020204030204" pitchFamily="34" charset="0"/>
              <a:cs typeface="Times New Roman" panose="02020603050405020304" pitchFamily="18" charset="0"/>
            </a:rPr>
            <a:t>Prévention et dépistage </a:t>
          </a:r>
          <a:endParaRPr lang="fr-FR" sz="1400" b="1" kern="1200" dirty="0"/>
        </a:p>
      </dsp:txBody>
      <dsp:txXfrm>
        <a:off x="3904400" y="250784"/>
        <a:ext cx="1191764" cy="1191764"/>
      </dsp:txXfrm>
    </dsp:sp>
    <dsp:sp modelId="{AB0154B2-A715-4463-A382-462276BD8F02}">
      <dsp:nvSpPr>
        <dsp:cNvPr id="0" name=""/>
        <dsp:cNvSpPr/>
      </dsp:nvSpPr>
      <dsp:spPr>
        <a:xfrm rot="20520000">
          <a:off x="5470387" y="2550455"/>
          <a:ext cx="331679" cy="57303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b="1" kern="1200"/>
        </a:p>
      </dsp:txBody>
      <dsp:txXfrm>
        <a:off x="5472822" y="2680437"/>
        <a:ext cx="232175" cy="343822"/>
      </dsp:txXfrm>
    </dsp:sp>
    <dsp:sp modelId="{BAE69A46-5224-469D-BCB6-37DD90D77C12}">
      <dsp:nvSpPr>
        <dsp:cNvPr id="0" name=""/>
        <dsp:cNvSpPr/>
      </dsp:nvSpPr>
      <dsp:spPr>
        <a:xfrm>
          <a:off x="5901500" y="1634267"/>
          <a:ext cx="1685408" cy="1685408"/>
        </a:xfrm>
        <a:prstGeom prst="ellips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latin typeface="Abadi" panose="020B0604020104020204" pitchFamily="34" charset="0"/>
              <a:ea typeface="Calibri" panose="020F0502020204030204" pitchFamily="34" charset="0"/>
              <a:cs typeface="Times New Roman" panose="02020603050405020304" pitchFamily="18" charset="0"/>
            </a:rPr>
            <a:t>Discrimination et stigmatisation </a:t>
          </a:r>
          <a:endParaRPr lang="fr-FR" sz="1400" b="1" kern="1200" dirty="0"/>
        </a:p>
      </dsp:txBody>
      <dsp:txXfrm>
        <a:off x="6148322" y="1881089"/>
        <a:ext cx="1191764" cy="1191764"/>
      </dsp:txXfrm>
    </dsp:sp>
    <dsp:sp modelId="{3A225710-D85F-4EE0-B475-3EB7A82267C2}">
      <dsp:nvSpPr>
        <dsp:cNvPr id="0" name=""/>
        <dsp:cNvSpPr/>
      </dsp:nvSpPr>
      <dsp:spPr>
        <a:xfrm rot="3240000">
          <a:off x="5019058" y="3873041"/>
          <a:ext cx="347958" cy="57303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b="1" kern="1200"/>
        </a:p>
      </dsp:txBody>
      <dsp:txXfrm>
        <a:off x="5040573" y="3945424"/>
        <a:ext cx="243571" cy="343822"/>
      </dsp:txXfrm>
    </dsp:sp>
    <dsp:sp modelId="{31FD2D41-C6D6-4A37-ACEF-9F053BAD3837}">
      <dsp:nvSpPr>
        <dsp:cNvPr id="0" name=""/>
        <dsp:cNvSpPr/>
      </dsp:nvSpPr>
      <dsp:spPr>
        <a:xfrm>
          <a:off x="5044398" y="4272156"/>
          <a:ext cx="1685408" cy="1685408"/>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latin typeface="Abadi" panose="020B0604020104020204" pitchFamily="34" charset="0"/>
              <a:ea typeface="Calibri" panose="020F0502020204030204" pitchFamily="34" charset="0"/>
              <a:cs typeface="Times New Roman" panose="02020603050405020304" pitchFamily="18" charset="0"/>
            </a:rPr>
            <a:t>Éducation et intégration sociale </a:t>
          </a:r>
          <a:endParaRPr lang="fr-FR" sz="1400" b="1" kern="1200" dirty="0"/>
        </a:p>
      </dsp:txBody>
      <dsp:txXfrm>
        <a:off x="5291220" y="4518978"/>
        <a:ext cx="1191764" cy="1191764"/>
      </dsp:txXfrm>
    </dsp:sp>
    <dsp:sp modelId="{17F90A49-9F9B-40CE-8B77-3A2D81CD5F00}">
      <dsp:nvSpPr>
        <dsp:cNvPr id="0" name=""/>
        <dsp:cNvSpPr/>
      </dsp:nvSpPr>
      <dsp:spPr>
        <a:xfrm rot="7560000">
          <a:off x="3633548" y="3873041"/>
          <a:ext cx="347958" cy="57303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b="1" kern="1200"/>
        </a:p>
      </dsp:txBody>
      <dsp:txXfrm rot="10800000">
        <a:off x="3716420" y="3945424"/>
        <a:ext cx="243571" cy="343822"/>
      </dsp:txXfrm>
    </dsp:sp>
    <dsp:sp modelId="{7894470C-A362-40CE-8DBF-0D3B2FFC7FA4}">
      <dsp:nvSpPr>
        <dsp:cNvPr id="0" name=""/>
        <dsp:cNvSpPr/>
      </dsp:nvSpPr>
      <dsp:spPr>
        <a:xfrm>
          <a:off x="2270758" y="4272156"/>
          <a:ext cx="1685408" cy="168540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latin typeface="Abadi" panose="020B0604020104020204" pitchFamily="34" charset="0"/>
              <a:ea typeface="Calibri" panose="020F0502020204030204" pitchFamily="34" charset="0"/>
              <a:cs typeface="Times New Roman" panose="02020603050405020304" pitchFamily="18" charset="0"/>
            </a:rPr>
            <a:t>Santé et qualité de vie </a:t>
          </a:r>
          <a:endParaRPr lang="fr-FR" sz="1400" b="1" kern="1200" dirty="0"/>
        </a:p>
      </dsp:txBody>
      <dsp:txXfrm>
        <a:off x="2517580" y="4518978"/>
        <a:ext cx="1191764" cy="1191764"/>
      </dsp:txXfrm>
    </dsp:sp>
    <dsp:sp modelId="{87145563-9C2F-4BD1-87C9-7B20BCB89737}">
      <dsp:nvSpPr>
        <dsp:cNvPr id="0" name=""/>
        <dsp:cNvSpPr/>
      </dsp:nvSpPr>
      <dsp:spPr>
        <a:xfrm rot="11880000">
          <a:off x="3198498" y="2550455"/>
          <a:ext cx="331679" cy="57303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b="1" kern="1200"/>
        </a:p>
      </dsp:txBody>
      <dsp:txXfrm rot="10800000">
        <a:off x="3295567" y="2680437"/>
        <a:ext cx="232175" cy="343822"/>
      </dsp:txXfrm>
    </dsp:sp>
    <dsp:sp modelId="{A65A90CD-DB6C-4961-B91E-076DDD485038}">
      <dsp:nvSpPr>
        <dsp:cNvPr id="0" name=""/>
        <dsp:cNvSpPr/>
      </dsp:nvSpPr>
      <dsp:spPr>
        <a:xfrm>
          <a:off x="1413656" y="1634267"/>
          <a:ext cx="1685408" cy="168540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latin typeface="Abadi" panose="020B0604020104020204" pitchFamily="34" charset="0"/>
              <a:ea typeface="Calibri" panose="020F0502020204030204" pitchFamily="34" charset="0"/>
              <a:cs typeface="Times New Roman" panose="02020603050405020304" pitchFamily="18" charset="0"/>
            </a:rPr>
            <a:t>Recherche et développement  </a:t>
          </a:r>
          <a:endParaRPr lang="fr-FR" sz="1400" b="1" kern="1200"/>
        </a:p>
      </dsp:txBody>
      <dsp:txXfrm>
        <a:off x="1660478" y="1881089"/>
        <a:ext cx="1191764" cy="11917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63116-0482-4196-A963-F633ECD1AB36}" type="datetimeFigureOut">
              <a:rPr lang="fr-FR" smtClean="0"/>
              <a:t>14/06/2023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C9FD8-5B19-45D8-9F98-BE9367814417}" type="slidenum">
              <a:rPr lang="fr-FR" smtClean="0"/>
              <a:t>‹N°›</a:t>
            </a:fld>
            <a:endParaRPr lang="fr-FR"/>
          </a:p>
        </p:txBody>
      </p:sp>
    </p:spTree>
    <p:extLst>
      <p:ext uri="{BB962C8B-B14F-4D97-AF65-F5344CB8AC3E}">
        <p14:creationId xmlns:p14="http://schemas.microsoft.com/office/powerpoint/2010/main" val="880619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Actualiser avec données </a:t>
            </a:r>
            <a:r>
              <a:rPr lang="fr-FR" b="1" dirty="0" err="1"/>
              <a:t>épidémio</a:t>
            </a:r>
            <a:r>
              <a:rPr lang="fr-FR" b="1" dirty="0"/>
              <a:t> PMSI</a:t>
            </a:r>
          </a:p>
          <a:p>
            <a:endParaRPr lang="fr-FR" dirty="0"/>
          </a:p>
        </p:txBody>
      </p:sp>
      <p:sp>
        <p:nvSpPr>
          <p:cNvPr id="4" name="Espace réservé du numéro de diapositive 3"/>
          <p:cNvSpPr>
            <a:spLocks noGrp="1"/>
          </p:cNvSpPr>
          <p:nvPr>
            <p:ph type="sldNum" sz="quarter" idx="5"/>
          </p:nvPr>
        </p:nvSpPr>
        <p:spPr/>
        <p:txBody>
          <a:bodyPr/>
          <a:lstStyle/>
          <a:p>
            <a:fld id="{D11A05AE-8EE2-574C-8A4B-CE1122874E0A}" type="slidenum">
              <a:rPr lang="fr-FR" smtClean="0"/>
              <a:t>5</a:t>
            </a:fld>
            <a:endParaRPr lang="fr-FR"/>
          </a:p>
        </p:txBody>
      </p:sp>
    </p:spTree>
    <p:extLst>
      <p:ext uri="{BB962C8B-B14F-4D97-AF65-F5344CB8AC3E}">
        <p14:creationId xmlns:p14="http://schemas.microsoft.com/office/powerpoint/2010/main" val="1404638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D58C6-3F25-5DB1-AC20-F8DA81FF640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2EEC24C-4C60-B377-1D61-C0F7EAD80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D48D101-A5FB-4396-F201-6E4725009762}"/>
              </a:ext>
            </a:extLst>
          </p:cNvPr>
          <p:cNvSpPr>
            <a:spLocks noGrp="1"/>
          </p:cNvSpPr>
          <p:nvPr>
            <p:ph type="dt" sz="half" idx="10"/>
          </p:nvPr>
        </p:nvSpPr>
        <p:spPr/>
        <p:txBody>
          <a:bodyPr/>
          <a:lstStyle/>
          <a:p>
            <a:fld id="{DB13D2B9-4893-594F-8BDB-6950838E89AB}" type="datetime1">
              <a:rPr lang="fr-FR" smtClean="0"/>
              <a:t>14/06/2023</a:t>
            </a:fld>
            <a:endParaRPr lang="fr-FR"/>
          </a:p>
        </p:txBody>
      </p:sp>
      <p:sp>
        <p:nvSpPr>
          <p:cNvPr id="5" name="Espace réservé du pied de page 4">
            <a:extLst>
              <a:ext uri="{FF2B5EF4-FFF2-40B4-BE49-F238E27FC236}">
                <a16:creationId xmlns:a16="http://schemas.microsoft.com/office/drawing/2014/main" id="{8A1548A7-9549-CA43-65E5-3CEED529B1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677AFC-C735-F2B9-1DE9-978BF26687A6}"/>
              </a:ext>
            </a:extLst>
          </p:cNvPr>
          <p:cNvSpPr>
            <a:spLocks noGrp="1"/>
          </p:cNvSpPr>
          <p:nvPr>
            <p:ph type="sldNum" sz="quarter" idx="12"/>
          </p:nvPr>
        </p:nvSpPr>
        <p:spPr/>
        <p:txBody>
          <a:bodyPr/>
          <a:lstStyle/>
          <a:p>
            <a:fld id="{9604960C-47C8-0447-A940-1CEF2A4CEFA1}" type="slidenum">
              <a:rPr lang="fr-FR" smtClean="0"/>
              <a:t>‹N°›</a:t>
            </a:fld>
            <a:endParaRPr lang="fr-FR"/>
          </a:p>
        </p:txBody>
      </p:sp>
    </p:spTree>
    <p:extLst>
      <p:ext uri="{BB962C8B-B14F-4D97-AF65-F5344CB8AC3E}">
        <p14:creationId xmlns:p14="http://schemas.microsoft.com/office/powerpoint/2010/main" val="150893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BCB58B-B2E4-7F9C-3B3A-34C0891C5B2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0E9ADFC-2867-86F6-E888-3B75822F217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8D4DB1-2E9B-0156-73FA-3E9157C33CEF}"/>
              </a:ext>
            </a:extLst>
          </p:cNvPr>
          <p:cNvSpPr>
            <a:spLocks noGrp="1"/>
          </p:cNvSpPr>
          <p:nvPr>
            <p:ph type="dt" sz="half" idx="10"/>
          </p:nvPr>
        </p:nvSpPr>
        <p:spPr/>
        <p:txBody>
          <a:bodyPr/>
          <a:lstStyle/>
          <a:p>
            <a:fld id="{86645E53-3462-724B-BDC4-FBD98C275FCD}" type="datetime1">
              <a:rPr lang="fr-FR" smtClean="0"/>
              <a:t>14/06/2023</a:t>
            </a:fld>
            <a:endParaRPr lang="fr-FR"/>
          </a:p>
        </p:txBody>
      </p:sp>
      <p:sp>
        <p:nvSpPr>
          <p:cNvPr id="5" name="Espace réservé du pied de page 4">
            <a:extLst>
              <a:ext uri="{FF2B5EF4-FFF2-40B4-BE49-F238E27FC236}">
                <a16:creationId xmlns:a16="http://schemas.microsoft.com/office/drawing/2014/main" id="{3E3001CA-BAA3-FD3C-EEDC-F7F986F8F0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5345DB4-2240-F66B-62AB-C12439195746}"/>
              </a:ext>
            </a:extLst>
          </p:cNvPr>
          <p:cNvSpPr>
            <a:spLocks noGrp="1"/>
          </p:cNvSpPr>
          <p:nvPr>
            <p:ph type="sldNum" sz="quarter" idx="12"/>
          </p:nvPr>
        </p:nvSpPr>
        <p:spPr/>
        <p:txBody>
          <a:bodyPr/>
          <a:lstStyle/>
          <a:p>
            <a:fld id="{9604960C-47C8-0447-A940-1CEF2A4CEFA1}" type="slidenum">
              <a:rPr lang="fr-FR" smtClean="0"/>
              <a:t>‹N°›</a:t>
            </a:fld>
            <a:endParaRPr lang="fr-FR"/>
          </a:p>
        </p:txBody>
      </p:sp>
    </p:spTree>
    <p:extLst>
      <p:ext uri="{BB962C8B-B14F-4D97-AF65-F5344CB8AC3E}">
        <p14:creationId xmlns:p14="http://schemas.microsoft.com/office/powerpoint/2010/main" val="411133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567190F-58EE-1D43-C4FB-D300C499E1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56B7325-65E9-195C-5D71-DA535F3DDFF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0C5472-40A0-6FBA-ABD1-D481CFDCC0ED}"/>
              </a:ext>
            </a:extLst>
          </p:cNvPr>
          <p:cNvSpPr>
            <a:spLocks noGrp="1"/>
          </p:cNvSpPr>
          <p:nvPr>
            <p:ph type="dt" sz="half" idx="10"/>
          </p:nvPr>
        </p:nvSpPr>
        <p:spPr/>
        <p:txBody>
          <a:bodyPr/>
          <a:lstStyle/>
          <a:p>
            <a:fld id="{532C26EE-0240-2846-8AD8-425D2B8BB977}" type="datetime1">
              <a:rPr lang="fr-FR" smtClean="0"/>
              <a:t>14/06/2023</a:t>
            </a:fld>
            <a:endParaRPr lang="fr-FR"/>
          </a:p>
        </p:txBody>
      </p:sp>
      <p:sp>
        <p:nvSpPr>
          <p:cNvPr id="5" name="Espace réservé du pied de page 4">
            <a:extLst>
              <a:ext uri="{FF2B5EF4-FFF2-40B4-BE49-F238E27FC236}">
                <a16:creationId xmlns:a16="http://schemas.microsoft.com/office/drawing/2014/main" id="{93C45D17-0844-1E80-377E-FCE8A122B0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3525F2-76C6-9BB0-39CE-E9847783EB6A}"/>
              </a:ext>
            </a:extLst>
          </p:cNvPr>
          <p:cNvSpPr>
            <a:spLocks noGrp="1"/>
          </p:cNvSpPr>
          <p:nvPr>
            <p:ph type="sldNum" sz="quarter" idx="12"/>
          </p:nvPr>
        </p:nvSpPr>
        <p:spPr/>
        <p:txBody>
          <a:bodyPr/>
          <a:lstStyle/>
          <a:p>
            <a:fld id="{9604960C-47C8-0447-A940-1CEF2A4CEFA1}" type="slidenum">
              <a:rPr lang="fr-FR" smtClean="0"/>
              <a:t>‹N°›</a:t>
            </a:fld>
            <a:endParaRPr lang="fr-FR"/>
          </a:p>
        </p:txBody>
      </p:sp>
    </p:spTree>
    <p:extLst>
      <p:ext uri="{BB962C8B-B14F-4D97-AF65-F5344CB8AC3E}">
        <p14:creationId xmlns:p14="http://schemas.microsoft.com/office/powerpoint/2010/main" val="306455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0AF6C5-31FF-49C9-BECA-0CB2E9C80C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FF2B56-AEEA-4880-B546-ED95C62AF026}"/>
              </a:ext>
            </a:extLst>
          </p:cNvPr>
          <p:cNvSpPr>
            <a:spLocks noGrp="1"/>
          </p:cNvSpPr>
          <p:nvPr>
            <p:ph type="dt" sz="half" idx="10"/>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588BF6F-80F6-4584-82D3-E6C5CEB1C1C7}"/>
              </a:ext>
            </a:extLst>
          </p:cNvPr>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297196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0AF6C5-31FF-49C9-BECA-0CB2E9C80C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FF2B56-AEEA-4880-B546-ED95C62AF026}"/>
              </a:ext>
            </a:extLst>
          </p:cNvPr>
          <p:cNvSpPr>
            <a:spLocks noGrp="1"/>
          </p:cNvSpPr>
          <p:nvPr>
            <p:ph type="dt" sz="half" idx="10"/>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588BF6F-80F6-4584-82D3-E6C5CEB1C1C7}"/>
              </a:ext>
            </a:extLst>
          </p:cNvPr>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1507086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0AF6C5-31FF-49C9-BECA-0CB2E9C80C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FF2B56-AEEA-4880-B546-ED95C62AF026}"/>
              </a:ext>
            </a:extLst>
          </p:cNvPr>
          <p:cNvSpPr>
            <a:spLocks noGrp="1"/>
          </p:cNvSpPr>
          <p:nvPr>
            <p:ph type="dt" sz="half" idx="10"/>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588BF6F-80F6-4584-82D3-E6C5CEB1C1C7}"/>
              </a:ext>
            </a:extLst>
          </p:cNvPr>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4107910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0AF6C5-31FF-49C9-BECA-0CB2E9C80C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FF2B56-AEEA-4880-B546-ED95C62AF026}"/>
              </a:ext>
            </a:extLst>
          </p:cNvPr>
          <p:cNvSpPr>
            <a:spLocks noGrp="1"/>
          </p:cNvSpPr>
          <p:nvPr>
            <p:ph type="dt" sz="half" idx="10"/>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588BF6F-80F6-4584-82D3-E6C5CEB1C1C7}"/>
              </a:ext>
            </a:extLst>
          </p:cNvPr>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1435542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0AF6C5-31FF-49C9-BECA-0CB2E9C80C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FF2B56-AEEA-4880-B546-ED95C62AF026}"/>
              </a:ext>
            </a:extLst>
          </p:cNvPr>
          <p:cNvSpPr>
            <a:spLocks noGrp="1"/>
          </p:cNvSpPr>
          <p:nvPr>
            <p:ph type="dt" sz="half" idx="10"/>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588BF6F-80F6-4584-82D3-E6C5CEB1C1C7}"/>
              </a:ext>
            </a:extLst>
          </p:cNvPr>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383270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0AF6C5-31FF-49C9-BECA-0CB2E9C80C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FF2B56-AEEA-4880-B546-ED95C62AF026}"/>
              </a:ext>
            </a:extLst>
          </p:cNvPr>
          <p:cNvSpPr>
            <a:spLocks noGrp="1"/>
          </p:cNvSpPr>
          <p:nvPr>
            <p:ph type="dt" sz="half" idx="10"/>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588BF6F-80F6-4584-82D3-E6C5CEB1C1C7}"/>
              </a:ext>
            </a:extLst>
          </p:cNvPr>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2982892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0AF6C5-31FF-49C9-BECA-0CB2E9C80C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FF2B56-AEEA-4880-B546-ED95C62AF026}"/>
              </a:ext>
            </a:extLst>
          </p:cNvPr>
          <p:cNvSpPr>
            <a:spLocks noGrp="1"/>
          </p:cNvSpPr>
          <p:nvPr>
            <p:ph type="dt" sz="half" idx="10"/>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588BF6F-80F6-4584-82D3-E6C5CEB1C1C7}"/>
              </a:ext>
            </a:extLst>
          </p:cNvPr>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3653723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0AF6C5-31FF-49C9-BECA-0CB2E9C80C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FF2B56-AEEA-4880-B546-ED95C62AF026}"/>
              </a:ext>
            </a:extLst>
          </p:cNvPr>
          <p:cNvSpPr>
            <a:spLocks noGrp="1"/>
          </p:cNvSpPr>
          <p:nvPr>
            <p:ph type="dt" sz="half" idx="10"/>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588BF6F-80F6-4584-82D3-E6C5CEB1C1C7}"/>
              </a:ext>
            </a:extLst>
          </p:cNvPr>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73717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10A338-8C2D-F6A7-A085-3C1AA5D25F1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46E8AE4-6A70-6ED8-CA91-5EB917F4103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499B2F-DFAA-1256-5434-3B76846D831C}"/>
              </a:ext>
            </a:extLst>
          </p:cNvPr>
          <p:cNvSpPr>
            <a:spLocks noGrp="1"/>
          </p:cNvSpPr>
          <p:nvPr>
            <p:ph type="dt" sz="half" idx="10"/>
          </p:nvPr>
        </p:nvSpPr>
        <p:spPr/>
        <p:txBody>
          <a:bodyPr/>
          <a:lstStyle/>
          <a:p>
            <a:fld id="{D4E0A667-4A7D-F34C-8A9F-681681121C5E}" type="datetime1">
              <a:rPr lang="fr-FR" smtClean="0"/>
              <a:t>14/06/2023</a:t>
            </a:fld>
            <a:endParaRPr lang="fr-FR"/>
          </a:p>
        </p:txBody>
      </p:sp>
      <p:sp>
        <p:nvSpPr>
          <p:cNvPr id="5" name="Espace réservé du pied de page 4">
            <a:extLst>
              <a:ext uri="{FF2B5EF4-FFF2-40B4-BE49-F238E27FC236}">
                <a16:creationId xmlns:a16="http://schemas.microsoft.com/office/drawing/2014/main" id="{5EB21D3A-4B08-196B-AF02-0EB9C00ADC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1810DD-B53B-87D3-EDAD-D4607CA19CA4}"/>
              </a:ext>
            </a:extLst>
          </p:cNvPr>
          <p:cNvSpPr>
            <a:spLocks noGrp="1"/>
          </p:cNvSpPr>
          <p:nvPr>
            <p:ph type="sldNum" sz="quarter" idx="12"/>
          </p:nvPr>
        </p:nvSpPr>
        <p:spPr/>
        <p:txBody>
          <a:bodyPr/>
          <a:lstStyle/>
          <a:p>
            <a:fld id="{9604960C-47C8-0447-A940-1CEF2A4CEFA1}" type="slidenum">
              <a:rPr lang="fr-FR" smtClean="0"/>
              <a:t>‹N°›</a:t>
            </a:fld>
            <a:endParaRPr lang="fr-FR"/>
          </a:p>
        </p:txBody>
      </p:sp>
    </p:spTree>
    <p:extLst>
      <p:ext uri="{BB962C8B-B14F-4D97-AF65-F5344CB8AC3E}">
        <p14:creationId xmlns:p14="http://schemas.microsoft.com/office/powerpoint/2010/main" val="2678285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0AF6C5-31FF-49C9-BECA-0CB2E9C80C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FF2B56-AEEA-4880-B546-ED95C62AF026}"/>
              </a:ext>
            </a:extLst>
          </p:cNvPr>
          <p:cNvSpPr>
            <a:spLocks noGrp="1"/>
          </p:cNvSpPr>
          <p:nvPr>
            <p:ph type="dt" sz="half" idx="10"/>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588BF6F-80F6-4584-82D3-E6C5CEB1C1C7}"/>
              </a:ext>
            </a:extLst>
          </p:cNvPr>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3131864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0AF6C5-31FF-49C9-BECA-0CB2E9C80C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FF2B56-AEEA-4880-B546-ED95C62AF026}"/>
              </a:ext>
            </a:extLst>
          </p:cNvPr>
          <p:cNvSpPr>
            <a:spLocks noGrp="1"/>
          </p:cNvSpPr>
          <p:nvPr>
            <p:ph type="dt" sz="half" idx="10"/>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588BF6F-80F6-4584-82D3-E6C5CEB1C1C7}"/>
              </a:ext>
            </a:extLst>
          </p:cNvPr>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587554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0AF6C5-31FF-49C9-BECA-0CB2E9C80C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FF2B56-AEEA-4880-B546-ED95C62AF026}"/>
              </a:ext>
            </a:extLst>
          </p:cNvPr>
          <p:cNvSpPr>
            <a:spLocks noGrp="1"/>
          </p:cNvSpPr>
          <p:nvPr>
            <p:ph type="dt" sz="half" idx="10"/>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588BF6F-80F6-4584-82D3-E6C5CEB1C1C7}"/>
              </a:ext>
            </a:extLst>
          </p:cNvPr>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850353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0AF6C5-31FF-49C9-BECA-0CB2E9C80C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FF2B56-AEEA-4880-B546-ED95C62AF026}"/>
              </a:ext>
            </a:extLst>
          </p:cNvPr>
          <p:cNvSpPr>
            <a:spLocks noGrp="1"/>
          </p:cNvSpPr>
          <p:nvPr>
            <p:ph type="dt" sz="half" idx="10"/>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588BF6F-80F6-4584-82D3-E6C5CEB1C1C7}"/>
              </a:ext>
            </a:extLst>
          </p:cNvPr>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3995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8CE9EA-C21F-77BF-17D4-2F92BA97EBB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9E02F83-EFA0-B4C8-28FE-523537CB6C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8053D24-8144-F1B6-23B4-0160EBFE8E6D}"/>
              </a:ext>
            </a:extLst>
          </p:cNvPr>
          <p:cNvSpPr>
            <a:spLocks noGrp="1"/>
          </p:cNvSpPr>
          <p:nvPr>
            <p:ph type="dt" sz="half" idx="10"/>
          </p:nvPr>
        </p:nvSpPr>
        <p:spPr/>
        <p:txBody>
          <a:bodyPr/>
          <a:lstStyle/>
          <a:p>
            <a:fld id="{EBA4616E-55C0-984A-A21A-53568D3CA996}" type="datetime1">
              <a:rPr lang="fr-FR" smtClean="0"/>
              <a:pPr/>
              <a:t>14/06/2023</a:t>
            </a:fld>
            <a:endParaRPr lang="fr-FR"/>
          </a:p>
        </p:txBody>
      </p:sp>
      <p:sp>
        <p:nvSpPr>
          <p:cNvPr id="5" name="Espace réservé du pied de page 4">
            <a:extLst>
              <a:ext uri="{FF2B5EF4-FFF2-40B4-BE49-F238E27FC236}">
                <a16:creationId xmlns:a16="http://schemas.microsoft.com/office/drawing/2014/main" id="{6913ED07-447A-4624-93C5-57ECB29C44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E3EA5A-69DE-51F5-D4AD-C7A426A85B78}"/>
              </a:ext>
            </a:extLst>
          </p:cNvPr>
          <p:cNvSpPr>
            <a:spLocks noGrp="1"/>
          </p:cNvSpPr>
          <p:nvPr>
            <p:ph type="sldNum" sz="quarter" idx="12"/>
          </p:nvPr>
        </p:nvSpPr>
        <p:spPr/>
        <p:txBody>
          <a:bodyPr/>
          <a:lstStyle/>
          <a:p>
            <a:fld id="{9604960C-47C8-0447-A940-1CEF2A4CEFA1}" type="slidenum">
              <a:rPr lang="fr-FR" smtClean="0"/>
              <a:pPr/>
              <a:t>‹N°›</a:t>
            </a:fld>
            <a:endParaRPr lang="fr-FR"/>
          </a:p>
        </p:txBody>
      </p:sp>
    </p:spTree>
    <p:extLst>
      <p:ext uri="{BB962C8B-B14F-4D97-AF65-F5344CB8AC3E}">
        <p14:creationId xmlns:p14="http://schemas.microsoft.com/office/powerpoint/2010/main" val="39565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1D7307-9365-DC9A-CC2F-9FC59607FD9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9A5F94E-C7E5-EBC0-50D0-5390D2AB3A0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904E1F0-FB6C-3B17-16E0-F823BEBA3EE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CABC552-A1C2-30CD-0181-E25F28A24855}"/>
              </a:ext>
            </a:extLst>
          </p:cNvPr>
          <p:cNvSpPr>
            <a:spLocks noGrp="1"/>
          </p:cNvSpPr>
          <p:nvPr>
            <p:ph type="dt" sz="half" idx="10"/>
          </p:nvPr>
        </p:nvSpPr>
        <p:spPr/>
        <p:txBody>
          <a:bodyPr/>
          <a:lstStyle/>
          <a:p>
            <a:fld id="{47313C8A-7E85-864F-B83A-A9E6F9217C5B}" type="datetime1">
              <a:rPr lang="fr-FR" smtClean="0"/>
              <a:t>14/06/2023</a:t>
            </a:fld>
            <a:endParaRPr lang="fr-FR"/>
          </a:p>
        </p:txBody>
      </p:sp>
      <p:sp>
        <p:nvSpPr>
          <p:cNvPr id="6" name="Espace réservé du pied de page 5">
            <a:extLst>
              <a:ext uri="{FF2B5EF4-FFF2-40B4-BE49-F238E27FC236}">
                <a16:creationId xmlns:a16="http://schemas.microsoft.com/office/drawing/2014/main" id="{8CB800FB-A1C8-8BFF-C188-5853F76C006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2607317-FB6B-37AE-177C-7AE8CAD2D582}"/>
              </a:ext>
            </a:extLst>
          </p:cNvPr>
          <p:cNvSpPr>
            <a:spLocks noGrp="1"/>
          </p:cNvSpPr>
          <p:nvPr>
            <p:ph type="sldNum" sz="quarter" idx="12"/>
          </p:nvPr>
        </p:nvSpPr>
        <p:spPr/>
        <p:txBody>
          <a:bodyPr/>
          <a:lstStyle/>
          <a:p>
            <a:fld id="{9604960C-47C8-0447-A940-1CEF2A4CEFA1}" type="slidenum">
              <a:rPr lang="fr-FR" smtClean="0"/>
              <a:t>‹N°›</a:t>
            </a:fld>
            <a:endParaRPr lang="fr-FR"/>
          </a:p>
        </p:txBody>
      </p:sp>
    </p:spTree>
    <p:extLst>
      <p:ext uri="{BB962C8B-B14F-4D97-AF65-F5344CB8AC3E}">
        <p14:creationId xmlns:p14="http://schemas.microsoft.com/office/powerpoint/2010/main" val="182853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79BE81-333C-EEF3-0D8F-B071A5E3B65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5F1D7B-8848-CF93-ECC3-BE9BF1A88E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B42C9B3-F61B-09B6-C8C8-6BD1F606F8F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F1D174C-32B9-40E7-911C-F5F271044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B58B3F8-BE04-FBC9-D4D9-C0B697EFAC0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FE6F284-549A-7858-DCA7-DDE28C0BEB93}"/>
              </a:ext>
            </a:extLst>
          </p:cNvPr>
          <p:cNvSpPr>
            <a:spLocks noGrp="1"/>
          </p:cNvSpPr>
          <p:nvPr>
            <p:ph type="dt" sz="half" idx="10"/>
          </p:nvPr>
        </p:nvSpPr>
        <p:spPr/>
        <p:txBody>
          <a:bodyPr/>
          <a:lstStyle/>
          <a:p>
            <a:fld id="{4CCF6442-F67E-974D-A2B7-F49D6F81B17E}" type="datetime1">
              <a:rPr lang="fr-FR" smtClean="0"/>
              <a:t>14/06/2023</a:t>
            </a:fld>
            <a:endParaRPr lang="fr-FR"/>
          </a:p>
        </p:txBody>
      </p:sp>
      <p:sp>
        <p:nvSpPr>
          <p:cNvPr id="8" name="Espace réservé du pied de page 7">
            <a:extLst>
              <a:ext uri="{FF2B5EF4-FFF2-40B4-BE49-F238E27FC236}">
                <a16:creationId xmlns:a16="http://schemas.microsoft.com/office/drawing/2014/main" id="{76FC9FEC-CC39-D4D8-BE3F-D9D6A033A8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D523F0B-78E4-94A9-27D9-5CB45966A310}"/>
              </a:ext>
            </a:extLst>
          </p:cNvPr>
          <p:cNvSpPr>
            <a:spLocks noGrp="1"/>
          </p:cNvSpPr>
          <p:nvPr>
            <p:ph type="sldNum" sz="quarter" idx="12"/>
          </p:nvPr>
        </p:nvSpPr>
        <p:spPr/>
        <p:txBody>
          <a:bodyPr/>
          <a:lstStyle/>
          <a:p>
            <a:fld id="{9604960C-47C8-0447-A940-1CEF2A4CEFA1}" type="slidenum">
              <a:rPr lang="fr-FR" smtClean="0"/>
              <a:t>‹N°›</a:t>
            </a:fld>
            <a:endParaRPr lang="fr-FR"/>
          </a:p>
        </p:txBody>
      </p:sp>
    </p:spTree>
    <p:extLst>
      <p:ext uri="{BB962C8B-B14F-4D97-AF65-F5344CB8AC3E}">
        <p14:creationId xmlns:p14="http://schemas.microsoft.com/office/powerpoint/2010/main" val="392647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D2373C-81D2-081A-B6FC-B69054C4A0F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119B957-C05D-90B3-DA8B-4111306141A6}"/>
              </a:ext>
            </a:extLst>
          </p:cNvPr>
          <p:cNvSpPr>
            <a:spLocks noGrp="1"/>
          </p:cNvSpPr>
          <p:nvPr>
            <p:ph type="dt" sz="half" idx="10"/>
          </p:nvPr>
        </p:nvSpPr>
        <p:spPr/>
        <p:txBody>
          <a:bodyPr/>
          <a:lstStyle/>
          <a:p>
            <a:fld id="{043C30B5-901C-9A42-91C6-6700EC8DB2EC}" type="datetime1">
              <a:rPr lang="fr-FR" smtClean="0"/>
              <a:t>14/06/2023</a:t>
            </a:fld>
            <a:endParaRPr lang="fr-FR"/>
          </a:p>
        </p:txBody>
      </p:sp>
      <p:sp>
        <p:nvSpPr>
          <p:cNvPr id="4" name="Espace réservé du pied de page 3">
            <a:extLst>
              <a:ext uri="{FF2B5EF4-FFF2-40B4-BE49-F238E27FC236}">
                <a16:creationId xmlns:a16="http://schemas.microsoft.com/office/drawing/2014/main" id="{414A8641-46BB-F798-A857-B951F46374A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0492898-3DB7-2753-1243-F8FB3390455F}"/>
              </a:ext>
            </a:extLst>
          </p:cNvPr>
          <p:cNvSpPr>
            <a:spLocks noGrp="1"/>
          </p:cNvSpPr>
          <p:nvPr>
            <p:ph type="sldNum" sz="quarter" idx="12"/>
          </p:nvPr>
        </p:nvSpPr>
        <p:spPr/>
        <p:txBody>
          <a:bodyPr/>
          <a:lstStyle/>
          <a:p>
            <a:fld id="{9604960C-47C8-0447-A940-1CEF2A4CEFA1}" type="slidenum">
              <a:rPr lang="fr-FR" smtClean="0"/>
              <a:t>‹N°›</a:t>
            </a:fld>
            <a:endParaRPr lang="fr-FR"/>
          </a:p>
        </p:txBody>
      </p:sp>
    </p:spTree>
    <p:extLst>
      <p:ext uri="{BB962C8B-B14F-4D97-AF65-F5344CB8AC3E}">
        <p14:creationId xmlns:p14="http://schemas.microsoft.com/office/powerpoint/2010/main" val="78405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07029FE-DB1E-581D-3FF3-9090C65DEF55}"/>
              </a:ext>
            </a:extLst>
          </p:cNvPr>
          <p:cNvSpPr>
            <a:spLocks noGrp="1"/>
          </p:cNvSpPr>
          <p:nvPr>
            <p:ph type="dt" sz="half" idx="10"/>
          </p:nvPr>
        </p:nvSpPr>
        <p:spPr/>
        <p:txBody>
          <a:bodyPr/>
          <a:lstStyle/>
          <a:p>
            <a:fld id="{BDF50644-ED70-9F4A-93AE-B18097901156}" type="datetime1">
              <a:rPr lang="fr-FR" smtClean="0"/>
              <a:t>14/06/2023</a:t>
            </a:fld>
            <a:endParaRPr lang="fr-FR"/>
          </a:p>
        </p:txBody>
      </p:sp>
      <p:sp>
        <p:nvSpPr>
          <p:cNvPr id="3" name="Espace réservé du pied de page 2">
            <a:extLst>
              <a:ext uri="{FF2B5EF4-FFF2-40B4-BE49-F238E27FC236}">
                <a16:creationId xmlns:a16="http://schemas.microsoft.com/office/drawing/2014/main" id="{21452178-B9AB-CBFD-0CD0-DC213391E60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373D292-45F7-D9A6-17A6-F95296541613}"/>
              </a:ext>
            </a:extLst>
          </p:cNvPr>
          <p:cNvSpPr>
            <a:spLocks noGrp="1"/>
          </p:cNvSpPr>
          <p:nvPr>
            <p:ph type="sldNum" sz="quarter" idx="12"/>
          </p:nvPr>
        </p:nvSpPr>
        <p:spPr/>
        <p:txBody>
          <a:bodyPr/>
          <a:lstStyle/>
          <a:p>
            <a:fld id="{9604960C-47C8-0447-A940-1CEF2A4CEFA1}" type="slidenum">
              <a:rPr lang="fr-FR" smtClean="0"/>
              <a:t>‹N°›</a:t>
            </a:fld>
            <a:endParaRPr lang="fr-FR"/>
          </a:p>
        </p:txBody>
      </p:sp>
    </p:spTree>
    <p:extLst>
      <p:ext uri="{BB962C8B-B14F-4D97-AF65-F5344CB8AC3E}">
        <p14:creationId xmlns:p14="http://schemas.microsoft.com/office/powerpoint/2010/main" val="73293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A92291-5395-EEF7-B9EE-56D52BFD4A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6F20C0D-4440-C27A-A6E1-F9293C6B02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7A834C9-6BE1-9C82-7753-A4B16115B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5E717F4-934C-DF68-D6A5-0ACE7077D973}"/>
              </a:ext>
            </a:extLst>
          </p:cNvPr>
          <p:cNvSpPr>
            <a:spLocks noGrp="1"/>
          </p:cNvSpPr>
          <p:nvPr>
            <p:ph type="dt" sz="half" idx="10"/>
          </p:nvPr>
        </p:nvSpPr>
        <p:spPr/>
        <p:txBody>
          <a:bodyPr/>
          <a:lstStyle/>
          <a:p>
            <a:fld id="{9EA84C03-BE52-B84A-9C5F-509E60FB53E8}" type="datetime1">
              <a:rPr lang="fr-FR" smtClean="0"/>
              <a:t>14/06/2023</a:t>
            </a:fld>
            <a:endParaRPr lang="fr-FR"/>
          </a:p>
        </p:txBody>
      </p:sp>
      <p:sp>
        <p:nvSpPr>
          <p:cNvPr id="6" name="Espace réservé du pied de page 5">
            <a:extLst>
              <a:ext uri="{FF2B5EF4-FFF2-40B4-BE49-F238E27FC236}">
                <a16:creationId xmlns:a16="http://schemas.microsoft.com/office/drawing/2014/main" id="{F5154DFE-1E37-875E-ABDD-F1528BCAC51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4CF95B-2775-695B-D958-283BC1F003A2}"/>
              </a:ext>
            </a:extLst>
          </p:cNvPr>
          <p:cNvSpPr>
            <a:spLocks noGrp="1"/>
          </p:cNvSpPr>
          <p:nvPr>
            <p:ph type="sldNum" sz="quarter" idx="12"/>
          </p:nvPr>
        </p:nvSpPr>
        <p:spPr/>
        <p:txBody>
          <a:bodyPr/>
          <a:lstStyle/>
          <a:p>
            <a:fld id="{9604960C-47C8-0447-A940-1CEF2A4CEFA1}" type="slidenum">
              <a:rPr lang="fr-FR" smtClean="0"/>
              <a:t>‹N°›</a:t>
            </a:fld>
            <a:endParaRPr lang="fr-FR"/>
          </a:p>
        </p:txBody>
      </p:sp>
    </p:spTree>
    <p:extLst>
      <p:ext uri="{BB962C8B-B14F-4D97-AF65-F5344CB8AC3E}">
        <p14:creationId xmlns:p14="http://schemas.microsoft.com/office/powerpoint/2010/main" val="106145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F613F-453B-4F71-2F4F-766EF0F055D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23DF0CE-CA30-5051-9719-1D15976FE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7244431-974E-988F-A0BC-44BF5CCF2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135045-0E84-697B-DD24-C2E9062D4628}"/>
              </a:ext>
            </a:extLst>
          </p:cNvPr>
          <p:cNvSpPr>
            <a:spLocks noGrp="1"/>
          </p:cNvSpPr>
          <p:nvPr>
            <p:ph type="dt" sz="half" idx="10"/>
          </p:nvPr>
        </p:nvSpPr>
        <p:spPr/>
        <p:txBody>
          <a:bodyPr/>
          <a:lstStyle/>
          <a:p>
            <a:fld id="{E0271EC1-460D-2B46-AF2A-564AC06FEB6A}" type="datetime1">
              <a:rPr lang="fr-FR" smtClean="0"/>
              <a:t>14/06/2023</a:t>
            </a:fld>
            <a:endParaRPr lang="fr-FR"/>
          </a:p>
        </p:txBody>
      </p:sp>
      <p:sp>
        <p:nvSpPr>
          <p:cNvPr id="6" name="Espace réservé du pied de page 5">
            <a:extLst>
              <a:ext uri="{FF2B5EF4-FFF2-40B4-BE49-F238E27FC236}">
                <a16:creationId xmlns:a16="http://schemas.microsoft.com/office/drawing/2014/main" id="{B3771768-64AE-8149-40F1-2B0AE55FCC7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C7B896A-BF98-5AD3-26E1-1B1BB3BD93D5}"/>
              </a:ext>
            </a:extLst>
          </p:cNvPr>
          <p:cNvSpPr>
            <a:spLocks noGrp="1"/>
          </p:cNvSpPr>
          <p:nvPr>
            <p:ph type="sldNum" sz="quarter" idx="12"/>
          </p:nvPr>
        </p:nvSpPr>
        <p:spPr/>
        <p:txBody>
          <a:bodyPr/>
          <a:lstStyle/>
          <a:p>
            <a:fld id="{9604960C-47C8-0447-A940-1CEF2A4CEFA1}" type="slidenum">
              <a:rPr lang="fr-FR" smtClean="0"/>
              <a:t>‹N°›</a:t>
            </a:fld>
            <a:endParaRPr lang="fr-FR"/>
          </a:p>
        </p:txBody>
      </p:sp>
    </p:spTree>
    <p:extLst>
      <p:ext uri="{BB962C8B-B14F-4D97-AF65-F5344CB8AC3E}">
        <p14:creationId xmlns:p14="http://schemas.microsoft.com/office/powerpoint/2010/main" val="210643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D2F4F1-712B-B67F-9D38-B200AF2AAD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B6C96EF-75B6-BB3E-47C6-A2751037FD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49AE78-41D8-AE9A-3AC0-97A3B4704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35F5B-02DB-4446-90DD-636E3CCC46CD}" type="datetime1">
              <a:rPr lang="fr-FR" smtClean="0"/>
              <a:t>14/06/2023</a:t>
            </a:fld>
            <a:endParaRPr lang="fr-FR"/>
          </a:p>
        </p:txBody>
      </p:sp>
      <p:sp>
        <p:nvSpPr>
          <p:cNvPr id="5" name="Espace réservé du pied de page 4">
            <a:extLst>
              <a:ext uri="{FF2B5EF4-FFF2-40B4-BE49-F238E27FC236}">
                <a16:creationId xmlns:a16="http://schemas.microsoft.com/office/drawing/2014/main" id="{EE42BE6A-35A9-411E-3BD0-24AC0ED58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760BCF5-5946-A094-D0BE-E3249B6B33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4960C-47C8-0447-A940-1CEF2A4CEFA1}" type="slidenum">
              <a:rPr lang="fr-FR" smtClean="0"/>
              <a:pPr/>
              <a:t>‹N°›</a:t>
            </a:fld>
            <a:endParaRPr lang="fr-FR"/>
          </a:p>
        </p:txBody>
      </p:sp>
    </p:spTree>
    <p:extLst>
      <p:ext uri="{BB962C8B-B14F-4D97-AF65-F5344CB8AC3E}">
        <p14:creationId xmlns:p14="http://schemas.microsoft.com/office/powerpoint/2010/main" val="277710345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2.xml"/><Relationship Id="rId4" Type="http://schemas.openxmlformats.org/officeDocument/2006/relationships/hyperlink" Target="https://www.has-sante.fr/jcms/p_3385427/fr/avis-n2022-0060/ac/sespev-du-10-novembre-2022-du-college-de-la-haute-autorite-de-sante-relatif-a-la-generalisation-du-depistage-de-la-drepanocytose-en-france-metropolitain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OS Globi logo RS (1)">
            <a:extLst>
              <a:ext uri="{FF2B5EF4-FFF2-40B4-BE49-F238E27FC236}">
                <a16:creationId xmlns:a16="http://schemas.microsoft.com/office/drawing/2014/main" id="{1F3FF320-AB59-BF4C-4149-CDD3F29BB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16543"/>
            <a:ext cx="3702423" cy="37024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 7">
            <a:extLst>
              <a:ext uri="{FF2B5EF4-FFF2-40B4-BE49-F238E27FC236}">
                <a16:creationId xmlns:a16="http://schemas.microsoft.com/office/drawing/2014/main" id="{2CB57C73-10BC-0888-2E7D-3DAF2F2DD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8" y="4213411"/>
            <a:ext cx="12064306" cy="15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CC6C90D-3A72-4C5A-B522-6356658E0437}"/>
              </a:ext>
            </a:extLst>
          </p:cNvPr>
          <p:cNvSpPr/>
          <p:nvPr/>
        </p:nvSpPr>
        <p:spPr>
          <a:xfrm>
            <a:off x="4244788" y="3115231"/>
            <a:ext cx="3702424" cy="941297"/>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badi" panose="020B0604020104020204" pitchFamily="34" charset="0"/>
            </a:endParaRPr>
          </a:p>
          <a:p>
            <a:pPr algn="ctr"/>
            <a:r>
              <a:rPr lang="fr-FR" dirty="0">
                <a:latin typeface="Abadi" panose="020B0604020104020204" pitchFamily="34" charset="0"/>
              </a:rPr>
              <a:t>Carlosse KEUMEUGNI</a:t>
            </a:r>
          </a:p>
          <a:p>
            <a:pPr algn="ctr"/>
            <a:r>
              <a:rPr lang="fr-FR" dirty="0">
                <a:latin typeface="Abadi" panose="020B0604020104020204" pitchFamily="34" charset="0"/>
              </a:rPr>
              <a:t>16 juin 2023</a:t>
            </a:r>
          </a:p>
          <a:p>
            <a:pPr algn="ctr"/>
            <a:endParaRPr lang="fr-FR" dirty="0">
              <a:latin typeface="Abadi" panose="020B0604020104020204" pitchFamily="34" charset="0"/>
            </a:endParaRPr>
          </a:p>
        </p:txBody>
      </p:sp>
    </p:spTree>
    <p:extLst>
      <p:ext uri="{BB962C8B-B14F-4D97-AF65-F5344CB8AC3E}">
        <p14:creationId xmlns:p14="http://schemas.microsoft.com/office/powerpoint/2010/main" val="614785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D50CE5-17B9-4EEE-9A4B-2841AB1C4309}"/>
              </a:ext>
            </a:extLst>
          </p:cNvPr>
          <p:cNvSpPr/>
          <p:nvPr/>
        </p:nvSpPr>
        <p:spPr>
          <a:xfrm>
            <a:off x="1770916" y="1625009"/>
            <a:ext cx="10107319" cy="4154984"/>
          </a:xfrm>
          <a:prstGeom prst="rect">
            <a:avLst/>
          </a:prstGeom>
        </p:spPr>
        <p:txBody>
          <a:bodyPr wrap="square">
            <a:spAutoFit/>
          </a:bodyPr>
          <a:lstStyle/>
          <a:p>
            <a:pPr algn="just">
              <a:defRPr/>
            </a:pPr>
            <a:r>
              <a:rPr lang="fr-FR" sz="2400" b="1" dirty="0">
                <a:latin typeface="Abadi" panose="020B0604020104020204" pitchFamily="34" charset="0"/>
              </a:rPr>
              <a:t>E</a:t>
            </a:r>
            <a:r>
              <a:rPr lang="fr-FR" sz="2400" b="1" dirty="0">
                <a:solidFill>
                  <a:srgbClr val="FF0000"/>
                </a:solidFill>
                <a:latin typeface="Abadi" panose="020B0604020104020204" pitchFamily="34" charset="0"/>
              </a:rPr>
              <a:t>n 2007 le professeur Gil Tchernia </a:t>
            </a:r>
            <a:r>
              <a:rPr lang="fr-FR" sz="2400" dirty="0">
                <a:latin typeface="Abadi" panose="020B0604020104020204" pitchFamily="34" charset="0"/>
              </a:rPr>
              <a:t>déclarait « La drépanocytose illustre presque à la perfection </a:t>
            </a:r>
            <a:r>
              <a:rPr lang="fr-FR" sz="2400" b="1" dirty="0">
                <a:latin typeface="Abadi" panose="020B0604020104020204" pitchFamily="34" charset="0"/>
              </a:rPr>
              <a:t>les inégalités devant la santé</a:t>
            </a:r>
            <a:r>
              <a:rPr lang="fr-FR" sz="2400" dirty="0">
                <a:latin typeface="Abadi" panose="020B0604020104020204" pitchFamily="34" charset="0"/>
              </a:rPr>
              <a:t> : </a:t>
            </a:r>
          </a:p>
          <a:p>
            <a:pPr algn="just">
              <a:defRPr/>
            </a:pPr>
            <a:endParaRPr lang="fr-FR" sz="2400" dirty="0">
              <a:latin typeface="Abadi" panose="020B0604020104020204" pitchFamily="34" charset="0"/>
            </a:endParaRPr>
          </a:p>
          <a:p>
            <a:pPr marL="342900" indent="-342900" algn="just">
              <a:buFont typeface="Wingdings" panose="05000000000000000000" pitchFamily="2" charset="2"/>
              <a:buChar char="ü"/>
              <a:defRPr/>
            </a:pPr>
            <a:r>
              <a:rPr lang="fr-FR" sz="2400" dirty="0">
                <a:latin typeface="Abadi" panose="020B0604020104020204" pitchFamily="34" charset="0"/>
              </a:rPr>
              <a:t>par son histoire, liée à celle de l’esclavage et à la lutte des Noirs américains pour les droits civiques, </a:t>
            </a:r>
          </a:p>
          <a:p>
            <a:pPr marL="342900" indent="-342900" algn="just">
              <a:buFont typeface="Wingdings" panose="05000000000000000000" pitchFamily="2" charset="2"/>
              <a:buChar char="ü"/>
              <a:defRPr/>
            </a:pPr>
            <a:r>
              <a:rPr lang="fr-FR" sz="2400" dirty="0">
                <a:latin typeface="Abadi" panose="020B0604020104020204" pitchFamily="34" charset="0"/>
              </a:rPr>
              <a:t>par l’ignorance dans laquelle elle est encore tenue, alors qu’elle est la maladie génétique la plus fréquente en France, </a:t>
            </a:r>
          </a:p>
          <a:p>
            <a:pPr marL="342900" indent="-342900" algn="just">
              <a:buFont typeface="Wingdings" panose="05000000000000000000" pitchFamily="2" charset="2"/>
              <a:buChar char="ü"/>
              <a:defRPr/>
            </a:pPr>
            <a:r>
              <a:rPr lang="fr-FR" sz="2400" dirty="0">
                <a:latin typeface="Abadi" panose="020B0604020104020204" pitchFamily="34" charset="0"/>
              </a:rPr>
              <a:t>par sa prise en charge, dont la faiblesse du volet social compromet les progrès du volet médical,</a:t>
            </a:r>
          </a:p>
          <a:p>
            <a:pPr marL="342900" indent="-342900" algn="just">
              <a:buFont typeface="Wingdings" panose="05000000000000000000" pitchFamily="2" charset="2"/>
              <a:buChar char="ü"/>
              <a:defRPr/>
            </a:pPr>
            <a:r>
              <a:rPr lang="fr-FR" sz="2400" dirty="0">
                <a:latin typeface="Abadi" panose="020B0604020104020204" pitchFamily="34" charset="0"/>
              </a:rPr>
              <a:t>par la différence de traitement des malades, enfin, selon qu’ils appartiennent aux pays riches ou pauvres. »</a:t>
            </a:r>
          </a:p>
        </p:txBody>
      </p:sp>
      <p:sp>
        <p:nvSpPr>
          <p:cNvPr id="2" name="Espace réservé de la date 1">
            <a:extLst>
              <a:ext uri="{FF2B5EF4-FFF2-40B4-BE49-F238E27FC236}">
                <a16:creationId xmlns:a16="http://schemas.microsoft.com/office/drawing/2014/main" id="{36DA4F48-5315-463D-890E-61477B5140DA}"/>
              </a:ext>
            </a:extLst>
          </p:cNvPr>
          <p:cNvSpPr>
            <a:spLocks noGrp="1"/>
          </p:cNvSpPr>
          <p:nvPr>
            <p:ph type="dt" sz="half" idx="10"/>
          </p:nvPr>
        </p:nvSpPr>
        <p:spPr/>
        <p:txBody>
          <a:bodyPr/>
          <a:lstStyle/>
          <a:p>
            <a:pPr>
              <a:defRPr/>
            </a:pPr>
            <a:fld id="{B7F7D784-6A4F-493D-A6E3-F14D6F814BE9}" type="datetime1">
              <a:rPr lang="fr-FR" altLang="fr-FR" smtClean="0"/>
              <a:t>14/06/2023</a:t>
            </a:fld>
            <a:endParaRPr lang="fr-FR" altLang="fr-FR"/>
          </a:p>
        </p:txBody>
      </p:sp>
      <p:sp>
        <p:nvSpPr>
          <p:cNvPr id="4" name="Espace réservé du pied de page 3">
            <a:extLst>
              <a:ext uri="{FF2B5EF4-FFF2-40B4-BE49-F238E27FC236}">
                <a16:creationId xmlns:a16="http://schemas.microsoft.com/office/drawing/2014/main" id="{CC6A0E87-71F5-4E61-91C1-969902F693BC}"/>
              </a:ext>
            </a:extLst>
          </p:cNvPr>
          <p:cNvSpPr>
            <a:spLocks noGrp="1"/>
          </p:cNvSpPr>
          <p:nvPr>
            <p:ph type="ftr" sz="quarter" idx="4294967295"/>
          </p:nvPr>
        </p:nvSpPr>
        <p:spPr>
          <a:xfrm>
            <a:off x="0" y="6356350"/>
            <a:ext cx="4114800" cy="365125"/>
          </a:xfrm>
        </p:spPr>
        <p:txBody>
          <a:bodyPr/>
          <a:lstStyle/>
          <a:p>
            <a:pPr>
              <a:defRPr/>
            </a:pPr>
            <a:r>
              <a:rPr lang="fr-FR" altLang="fr-FR"/>
              <a:t>CK FORMATION</a:t>
            </a:r>
          </a:p>
        </p:txBody>
      </p:sp>
      <p:sp>
        <p:nvSpPr>
          <p:cNvPr id="5" name="Titre 4">
            <a:extLst>
              <a:ext uri="{FF2B5EF4-FFF2-40B4-BE49-F238E27FC236}">
                <a16:creationId xmlns:a16="http://schemas.microsoft.com/office/drawing/2014/main" id="{A907CFAA-5799-4962-9432-788D961813BB}"/>
              </a:ext>
            </a:extLst>
          </p:cNvPr>
          <p:cNvSpPr>
            <a:spLocks noGrp="1"/>
          </p:cNvSpPr>
          <p:nvPr>
            <p:ph type="title" idx="4294967295"/>
          </p:nvPr>
        </p:nvSpPr>
        <p:spPr>
          <a:xfrm>
            <a:off x="1770916" y="0"/>
            <a:ext cx="8572829" cy="1323975"/>
          </a:xfrm>
          <a:solidFill>
            <a:srgbClr val="009999"/>
          </a:solidFill>
        </p:spPr>
        <p:txBody>
          <a:bodyPr>
            <a:normAutofit/>
          </a:bodyPr>
          <a:lstStyle/>
          <a:p>
            <a:pPr algn="ctr"/>
            <a:r>
              <a:rPr lang="fr-FR" sz="3600" dirty="0">
                <a:solidFill>
                  <a:schemeClr val="bg1"/>
                </a:solidFill>
                <a:latin typeface="Abadi" panose="020B0604020104020204" pitchFamily="34" charset="0"/>
              </a:rPr>
              <a:t>Un constat également fait par le Pr Tchernia</a:t>
            </a:r>
          </a:p>
        </p:txBody>
      </p:sp>
      <p:pic>
        <p:nvPicPr>
          <p:cNvPr id="3076" name="Picture 4" descr="Résultat de recherche d'images pour &quot;pr gil tchernia&quot;">
            <a:extLst>
              <a:ext uri="{FF2B5EF4-FFF2-40B4-BE49-F238E27FC236}">
                <a16:creationId xmlns:a16="http://schemas.microsoft.com/office/drawing/2014/main" id="{9047E174-E147-4427-8A9D-0371EBF74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9"/>
            <a:ext cx="1770916" cy="26652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OS Globi logo RS (1)">
            <a:extLst>
              <a:ext uri="{FF2B5EF4-FFF2-40B4-BE49-F238E27FC236}">
                <a16:creationId xmlns:a16="http://schemas.microsoft.com/office/drawing/2014/main" id="{AECE79E3-2C74-A319-C41F-87B2ABD84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9155" y="-375398"/>
            <a:ext cx="1845609" cy="184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89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C2660C-4B10-40CA-AA2D-6542E5E95524}"/>
              </a:ext>
            </a:extLst>
          </p:cNvPr>
          <p:cNvSpPr/>
          <p:nvPr/>
        </p:nvSpPr>
        <p:spPr>
          <a:xfrm>
            <a:off x="65689" y="1382286"/>
            <a:ext cx="8121444" cy="4493538"/>
          </a:xfrm>
          <a:prstGeom prst="rect">
            <a:avLst/>
          </a:prstGeom>
        </p:spPr>
        <p:txBody>
          <a:bodyPr wrap="square">
            <a:spAutoFit/>
          </a:bodyPr>
          <a:lstStyle/>
          <a:p>
            <a:pPr marL="285750" indent="-285750" algn="just">
              <a:buFont typeface="Wingdings" panose="05000000000000000000" pitchFamily="2" charset="2"/>
              <a:buChar char="q"/>
              <a:defRPr/>
            </a:pPr>
            <a:r>
              <a:rPr lang="fr-FR" sz="2200" b="1" dirty="0">
                <a:solidFill>
                  <a:srgbClr val="FF0000"/>
                </a:solidFill>
                <a:latin typeface="Abadi" panose="020B0604020104020204" pitchFamily="34" charset="0"/>
              </a:rPr>
              <a:t>En France, en 2009, </a:t>
            </a:r>
            <a:r>
              <a:rPr lang="fr-FR" sz="2200" dirty="0">
                <a:latin typeface="Abadi" panose="020B0604020104020204" pitchFamily="34" charset="0"/>
              </a:rPr>
              <a:t>le ministère de la santé dans un rapport commandé par madame Roselyne Bachelot dans le cadre du plan santé outre-mer 2 écrivait dans sa page 14 </a:t>
            </a:r>
            <a:r>
              <a:rPr lang="fr-FR" sz="2200" dirty="0">
                <a:solidFill>
                  <a:srgbClr val="C00000"/>
                </a:solidFill>
                <a:latin typeface="Abadi" panose="020B0604020104020204" pitchFamily="34" charset="0"/>
              </a:rPr>
              <a:t>:« Bien qu’étant devenue </a:t>
            </a:r>
            <a:r>
              <a:rPr lang="fr-FR" sz="2200" b="1" dirty="0">
                <a:solidFill>
                  <a:srgbClr val="C00000"/>
                </a:solidFill>
                <a:latin typeface="Abadi" panose="020B0604020104020204" pitchFamily="34" charset="0"/>
              </a:rPr>
              <a:t>la maladie génétique </a:t>
            </a:r>
            <a:r>
              <a:rPr lang="fr-FR" sz="2200" b="1" u="sng" dirty="0">
                <a:solidFill>
                  <a:srgbClr val="C00000"/>
                </a:solidFill>
                <a:latin typeface="Abadi" panose="020B0604020104020204" pitchFamily="34" charset="0"/>
              </a:rPr>
              <a:t>la plus fréquente </a:t>
            </a:r>
            <a:r>
              <a:rPr lang="fr-FR" sz="2200" u="sng" dirty="0">
                <a:solidFill>
                  <a:srgbClr val="C00000"/>
                </a:solidFill>
                <a:latin typeface="Abadi" panose="020B0604020104020204" pitchFamily="34" charset="0"/>
              </a:rPr>
              <a:t>en France</a:t>
            </a:r>
            <a:r>
              <a:rPr lang="fr-FR" sz="2200" dirty="0">
                <a:solidFill>
                  <a:srgbClr val="C00000"/>
                </a:solidFill>
                <a:latin typeface="Abadi" panose="020B0604020104020204" pitchFamily="34" charset="0"/>
              </a:rPr>
              <a:t>, la drépanocytose n’a pas bénéficié de la même attention que d’autres maladies génétiques. </a:t>
            </a:r>
          </a:p>
          <a:p>
            <a:pPr algn="just">
              <a:defRPr/>
            </a:pPr>
            <a:r>
              <a:rPr lang="fr-FR" sz="2200" dirty="0">
                <a:latin typeface="Abadi" panose="020B0604020104020204" pitchFamily="34" charset="0"/>
              </a:rPr>
              <a:t> </a:t>
            </a:r>
          </a:p>
          <a:p>
            <a:pPr marL="285750" indent="-285750" algn="just">
              <a:buFont typeface="Wingdings" panose="05000000000000000000" pitchFamily="2" charset="2"/>
              <a:buChar char="q"/>
              <a:defRPr/>
            </a:pPr>
            <a:r>
              <a:rPr lang="fr-FR" sz="2200" dirty="0">
                <a:latin typeface="Abadi" panose="020B0604020104020204" pitchFamily="34" charset="0"/>
              </a:rPr>
              <a:t>Il est temps de mettre fin à cette </a:t>
            </a:r>
            <a:r>
              <a:rPr lang="fr-FR" sz="2200" b="1" dirty="0">
                <a:latin typeface="Abadi" panose="020B0604020104020204" pitchFamily="34" charset="0"/>
              </a:rPr>
              <a:t>situation en rétablissant la qualité des soins et l’égalité de tous devant la maladie</a:t>
            </a:r>
            <a:r>
              <a:rPr lang="fr-FR" sz="2200" dirty="0">
                <a:latin typeface="Abadi" panose="020B0604020104020204" pitchFamily="34" charset="0"/>
              </a:rPr>
              <a:t>. Dans ce but, des mesures seront prises selon trois axes : </a:t>
            </a:r>
            <a:r>
              <a:rPr lang="fr-FR" sz="2200" b="1" dirty="0">
                <a:latin typeface="Abadi" panose="020B0604020104020204" pitchFamily="34" charset="0"/>
              </a:rPr>
              <a:t>améliorer la qualité des soins dispensés aux patients atteints de drépanocytose, améliorer le dépistage néonatal et améliorer la connaissance de la maladie.»</a:t>
            </a:r>
          </a:p>
        </p:txBody>
      </p:sp>
      <p:sp>
        <p:nvSpPr>
          <p:cNvPr id="5" name="Espace réservé de la date 4">
            <a:extLst>
              <a:ext uri="{FF2B5EF4-FFF2-40B4-BE49-F238E27FC236}">
                <a16:creationId xmlns:a16="http://schemas.microsoft.com/office/drawing/2014/main" id="{7418F3E3-D6EE-4B83-B2C6-C2929D5B5628}"/>
              </a:ext>
            </a:extLst>
          </p:cNvPr>
          <p:cNvSpPr>
            <a:spLocks noGrp="1"/>
          </p:cNvSpPr>
          <p:nvPr>
            <p:ph type="dt" sz="half" idx="10"/>
          </p:nvPr>
        </p:nvSpPr>
        <p:spPr/>
        <p:txBody>
          <a:bodyPr/>
          <a:lstStyle/>
          <a:p>
            <a:endParaRPr lang="fr-FR" dirty="0"/>
          </a:p>
        </p:txBody>
      </p:sp>
      <p:sp>
        <p:nvSpPr>
          <p:cNvPr id="3" name="Titre 2">
            <a:extLst>
              <a:ext uri="{FF2B5EF4-FFF2-40B4-BE49-F238E27FC236}">
                <a16:creationId xmlns:a16="http://schemas.microsoft.com/office/drawing/2014/main" id="{3B77EDA0-15F4-4DD0-A256-5C5CBF5BF877}"/>
              </a:ext>
            </a:extLst>
          </p:cNvPr>
          <p:cNvSpPr>
            <a:spLocks noGrp="1"/>
          </p:cNvSpPr>
          <p:nvPr>
            <p:ph type="title" idx="4294967295"/>
          </p:nvPr>
        </p:nvSpPr>
        <p:spPr>
          <a:xfrm>
            <a:off x="0" y="10438"/>
            <a:ext cx="10330774" cy="1009650"/>
          </a:xfrm>
          <a:solidFill>
            <a:srgbClr val="009999"/>
          </a:solidFill>
        </p:spPr>
        <p:txBody>
          <a:bodyPr anchor="ctr">
            <a:normAutofit/>
          </a:bodyPr>
          <a:lstStyle/>
          <a:p>
            <a:pPr algn="ctr"/>
            <a:r>
              <a:rPr lang="fr-FR" dirty="0">
                <a:solidFill>
                  <a:schemeClr val="bg1"/>
                </a:solidFill>
              </a:rPr>
              <a:t>Le plan santé outre mer de 2009</a:t>
            </a:r>
          </a:p>
        </p:txBody>
      </p:sp>
      <p:pic>
        <p:nvPicPr>
          <p:cNvPr id="4098" name="Picture 2" descr="http://www.orpha.net/actor/Orphanews/2010/doc/RBN_DGS__MG_3306sm_cr.jpg">
            <a:extLst>
              <a:ext uri="{FF2B5EF4-FFF2-40B4-BE49-F238E27FC236}">
                <a16:creationId xmlns:a16="http://schemas.microsoft.com/office/drawing/2014/main" id="{16ADF808-66BC-457F-98B3-6B6E1B7B0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822" y="2001424"/>
            <a:ext cx="3939178" cy="26276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OS Globi logo RS (1)">
            <a:extLst>
              <a:ext uri="{FF2B5EF4-FFF2-40B4-BE49-F238E27FC236}">
                <a16:creationId xmlns:a16="http://schemas.microsoft.com/office/drawing/2014/main" id="{DE678F62-AA2E-0DD0-54A8-A7586D78C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9155" y="-375398"/>
            <a:ext cx="1845609" cy="184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18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744537F-BD16-4646-8D4F-1AAC465CE9D1}"/>
              </a:ext>
            </a:extLst>
          </p:cNvPr>
          <p:cNvSpPr>
            <a:spLocks noGrp="1"/>
          </p:cNvSpPr>
          <p:nvPr>
            <p:ph type="dt" sz="half" idx="10"/>
          </p:nvPr>
        </p:nvSpPr>
        <p:spPr/>
        <p:txBody>
          <a:bodyPr/>
          <a:lstStyle/>
          <a:p>
            <a:pPr>
              <a:defRPr/>
            </a:pPr>
            <a:fld id="{B3E35F1B-B66A-4CF2-A7C6-9E1BEE21A5F9}" type="datetime1">
              <a:rPr lang="fr-FR" altLang="fr-FR" smtClean="0"/>
              <a:t>14/06/2023</a:t>
            </a:fld>
            <a:endParaRPr lang="fr-FR" altLang="fr-FR"/>
          </a:p>
        </p:txBody>
      </p:sp>
      <p:sp>
        <p:nvSpPr>
          <p:cNvPr id="2" name="Espace réservé du pied de page 1">
            <a:extLst>
              <a:ext uri="{FF2B5EF4-FFF2-40B4-BE49-F238E27FC236}">
                <a16:creationId xmlns:a16="http://schemas.microsoft.com/office/drawing/2014/main" id="{54D5ADAA-F3E8-4BEB-A4B9-1455E4359C47}"/>
              </a:ext>
            </a:extLst>
          </p:cNvPr>
          <p:cNvSpPr>
            <a:spLocks noGrp="1"/>
          </p:cNvSpPr>
          <p:nvPr>
            <p:ph type="ftr" sz="quarter" idx="4294967295"/>
          </p:nvPr>
        </p:nvSpPr>
        <p:spPr>
          <a:xfrm>
            <a:off x="0" y="6356350"/>
            <a:ext cx="4114800" cy="365125"/>
          </a:xfrm>
        </p:spPr>
        <p:txBody>
          <a:bodyPr/>
          <a:lstStyle/>
          <a:p>
            <a:pPr>
              <a:defRPr/>
            </a:pPr>
            <a:r>
              <a:rPr lang="fr-FR" altLang="fr-FR" dirty="0"/>
              <a:t>CK FORMATION</a:t>
            </a:r>
          </a:p>
        </p:txBody>
      </p:sp>
      <p:sp>
        <p:nvSpPr>
          <p:cNvPr id="4" name="Titre 3">
            <a:extLst>
              <a:ext uri="{FF2B5EF4-FFF2-40B4-BE49-F238E27FC236}">
                <a16:creationId xmlns:a16="http://schemas.microsoft.com/office/drawing/2014/main" id="{6DFEB81D-F7FA-4C14-A755-0A43353F4BA5}"/>
              </a:ext>
            </a:extLst>
          </p:cNvPr>
          <p:cNvSpPr>
            <a:spLocks noGrp="1"/>
          </p:cNvSpPr>
          <p:nvPr>
            <p:ph type="title" idx="4294967295"/>
          </p:nvPr>
        </p:nvSpPr>
        <p:spPr>
          <a:xfrm>
            <a:off x="0" y="17463"/>
            <a:ext cx="10279155" cy="1052580"/>
          </a:xfrm>
          <a:solidFill>
            <a:srgbClr val="009999"/>
          </a:solidFill>
        </p:spPr>
        <p:txBody>
          <a:bodyPr anchor="ctr">
            <a:normAutofit/>
          </a:bodyPr>
          <a:lstStyle/>
          <a:p>
            <a:pPr algn="ctr"/>
            <a:r>
              <a:rPr lang="fr-FR" dirty="0">
                <a:solidFill>
                  <a:schemeClr val="bg1"/>
                </a:solidFill>
              </a:rPr>
              <a:t>Un rapport parlementaire de 2011 </a:t>
            </a:r>
          </a:p>
        </p:txBody>
      </p:sp>
      <p:sp>
        <p:nvSpPr>
          <p:cNvPr id="69635" name="Rectangle 2">
            <a:extLst>
              <a:ext uri="{FF2B5EF4-FFF2-40B4-BE49-F238E27FC236}">
                <a16:creationId xmlns:a16="http://schemas.microsoft.com/office/drawing/2014/main" id="{D8BDD2BC-3D80-41C8-BBC9-D0C177816FBC}"/>
              </a:ext>
            </a:extLst>
          </p:cNvPr>
          <p:cNvSpPr>
            <a:spLocks noChangeArrowheads="1"/>
          </p:cNvSpPr>
          <p:nvPr/>
        </p:nvSpPr>
        <p:spPr bwMode="auto">
          <a:xfrm>
            <a:off x="100116" y="1625003"/>
            <a:ext cx="10191560" cy="327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pPr>
            <a:r>
              <a:rPr lang="fr-FR" altLang="fr-FR" sz="2000" dirty="0">
                <a:latin typeface="Abadi" panose="020B0604020104020204" pitchFamily="34" charset="0"/>
                <a:ea typeface="Arial Unicode MS" pitchFamily="34" charset="-128"/>
                <a:cs typeface="Times New Roman" panose="02020603050405020304" pitchFamily="18" charset="0"/>
              </a:rPr>
              <a:t>En 2011, le rapport d’une audition parlementaire réalisée par les députés </a:t>
            </a:r>
            <a:r>
              <a:rPr lang="fr-FR" altLang="fr-FR" sz="2000" dirty="0">
                <a:latin typeface="Abadi" panose="020B0604020104020204" pitchFamily="34" charset="0"/>
                <a:ea typeface="Calibri" panose="020F0502020204030204" pitchFamily="34" charset="0"/>
                <a:cs typeface="Times New Roman" panose="02020603050405020304" pitchFamily="18" charset="0"/>
              </a:rPr>
              <a:t>Claude </a:t>
            </a:r>
            <a:r>
              <a:rPr lang="fr-FR" altLang="fr-FR" sz="2000" dirty="0" err="1">
                <a:latin typeface="Abadi" panose="020B0604020104020204" pitchFamily="34" charset="0"/>
                <a:ea typeface="Calibri" panose="020F0502020204030204" pitchFamily="34" charset="0"/>
                <a:cs typeface="Times New Roman" panose="02020603050405020304" pitchFamily="18" charset="0"/>
              </a:rPr>
              <a:t>Birraux</a:t>
            </a:r>
            <a:r>
              <a:rPr lang="fr-FR" altLang="fr-FR" sz="2000" dirty="0">
                <a:latin typeface="Abadi" panose="020B0604020104020204" pitchFamily="34" charset="0"/>
                <a:ea typeface="Calibri" panose="020F0502020204030204" pitchFamily="34" charset="0"/>
                <a:cs typeface="Times New Roman" panose="02020603050405020304" pitchFamily="18" charset="0"/>
              </a:rPr>
              <a:t> et Jean-Louis Touraine sur le thème des « Maladies monogéniques : état des lieux » à propos de la drépanocytose disait</a:t>
            </a:r>
            <a:r>
              <a:rPr lang="fr-FR" altLang="fr-FR" sz="2000" b="1" dirty="0">
                <a:latin typeface="Abadi" panose="020B0604020104020204" pitchFamily="34" charset="0"/>
                <a:ea typeface="Calibri" panose="020F0502020204030204" pitchFamily="34" charset="0"/>
                <a:cs typeface="Times New Roman" panose="02020603050405020304" pitchFamily="18" charset="0"/>
              </a:rPr>
              <a:t> </a:t>
            </a:r>
            <a:r>
              <a:rPr lang="fr-FR" altLang="fr-FR" sz="2000" dirty="0">
                <a:latin typeface="Abadi" panose="020B0604020104020204" pitchFamily="34" charset="0"/>
                <a:ea typeface="Calibri" panose="020F0502020204030204" pitchFamily="34" charset="0"/>
                <a:cs typeface="Times New Roman" panose="02020603050405020304" pitchFamily="18" charset="0"/>
              </a:rPr>
              <a:t>que </a:t>
            </a:r>
            <a:r>
              <a:rPr lang="fr-FR" altLang="fr-FR" sz="2000" b="1" dirty="0">
                <a:latin typeface="Abadi" panose="020B0604020104020204" pitchFamily="34" charset="0"/>
                <a:ea typeface="Calibri" panose="020F0502020204030204" pitchFamily="34" charset="0"/>
                <a:cs typeface="Times New Roman" panose="02020603050405020304" pitchFamily="18" charset="0"/>
              </a:rPr>
              <a:t>« </a:t>
            </a:r>
            <a:r>
              <a:rPr lang="fr-FR" altLang="fr-FR" sz="2000" dirty="0">
                <a:latin typeface="Abadi" panose="020B0604020104020204" pitchFamily="34" charset="0"/>
                <a:cs typeface="Times New Roman" panose="02020603050405020304" pitchFamily="18" charset="0"/>
              </a:rPr>
              <a:t>L’insertion sociale des patients atteints de cette maladie en termes </a:t>
            </a:r>
            <a:r>
              <a:rPr lang="fr-FR" altLang="fr-FR" sz="2000" b="1" dirty="0">
                <a:solidFill>
                  <a:srgbClr val="FF0000"/>
                </a:solidFill>
                <a:latin typeface="Abadi" panose="020B0604020104020204" pitchFamily="34" charset="0"/>
                <a:cs typeface="Times New Roman" panose="02020603050405020304" pitchFamily="18" charset="0"/>
              </a:rPr>
              <a:t>d’éducation et d’accès à l’emploi est difficile</a:t>
            </a:r>
            <a:r>
              <a:rPr lang="fr-FR" altLang="fr-FR" sz="2000" dirty="0">
                <a:latin typeface="Abadi" panose="020B0604020104020204" pitchFamily="34" charset="0"/>
                <a:cs typeface="Times New Roman" panose="02020603050405020304" pitchFamily="18" charset="0"/>
              </a:rPr>
              <a:t>, de même que celle de leur entourage, notamment des mères qui doivent prodiguer des soins continus à leurs enfants lorsqu’ils sont atteints. </a:t>
            </a:r>
            <a:r>
              <a:rPr lang="fr-FR" altLang="fr-FR" sz="2000" b="1" dirty="0">
                <a:solidFill>
                  <a:srgbClr val="FF0000"/>
                </a:solidFill>
                <a:latin typeface="Abadi" panose="020B0604020104020204" pitchFamily="34" charset="0"/>
                <a:cs typeface="Times New Roman" panose="02020603050405020304" pitchFamily="18" charset="0"/>
              </a:rPr>
              <a:t>Les malades de la drépanocytose s'estiment victimes de discriminations. </a:t>
            </a:r>
            <a:r>
              <a:rPr lang="fr-FR" altLang="fr-FR" sz="2000" dirty="0">
                <a:latin typeface="Abadi" panose="020B0604020104020204" pitchFamily="34" charset="0"/>
                <a:cs typeface="Times New Roman" panose="02020603050405020304" pitchFamily="18" charset="0"/>
              </a:rPr>
              <a:t>» (Jean Louis TOURAINE &amp; Claude BIRRAUX, 2011)</a:t>
            </a:r>
            <a:endParaRPr lang="fr-FR" altLang="fr-FR" sz="2000" dirty="0">
              <a:latin typeface="Abadi" panose="020B0604020104020204" pitchFamily="34" charset="0"/>
              <a:cs typeface="Calibri" panose="020F0502020204030204" pitchFamily="34" charset="0"/>
            </a:endParaRPr>
          </a:p>
        </p:txBody>
      </p:sp>
      <p:pic>
        <p:nvPicPr>
          <p:cNvPr id="2052" name="Picture 4" descr="Résultat de recherche d'images pour &quot;jean louis touraine&quot;">
            <a:extLst>
              <a:ext uri="{FF2B5EF4-FFF2-40B4-BE49-F238E27FC236}">
                <a16:creationId xmlns:a16="http://schemas.microsoft.com/office/drawing/2014/main" id="{58D54B95-4AB5-4DE2-A912-712DDD92D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0222" y="1412124"/>
            <a:ext cx="1761778" cy="22550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député birraux&quot;">
            <a:extLst>
              <a:ext uri="{FF2B5EF4-FFF2-40B4-BE49-F238E27FC236}">
                <a16:creationId xmlns:a16="http://schemas.microsoft.com/office/drawing/2014/main" id="{DDE791E6-61E5-4DC4-87BF-B36AB1B06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676" y="3747295"/>
            <a:ext cx="1900324" cy="24324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S Globi logo RS (1)">
            <a:extLst>
              <a:ext uri="{FF2B5EF4-FFF2-40B4-BE49-F238E27FC236}">
                <a16:creationId xmlns:a16="http://schemas.microsoft.com/office/drawing/2014/main" id="{5F60775E-B143-4027-DF1B-0ECCA0028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9155" y="-375398"/>
            <a:ext cx="1845609" cy="184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45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87549-80FC-546D-F5D3-FB8826F171DD}"/>
              </a:ext>
            </a:extLst>
          </p:cNvPr>
          <p:cNvSpPr>
            <a:spLocks noGrp="1"/>
          </p:cNvSpPr>
          <p:nvPr>
            <p:ph type="title" idx="4294967295"/>
          </p:nvPr>
        </p:nvSpPr>
        <p:spPr>
          <a:xfrm>
            <a:off x="0" y="1232172"/>
            <a:ext cx="4105072" cy="3200400"/>
          </a:xfrm>
          <a:solidFill>
            <a:srgbClr val="009999"/>
          </a:solidFill>
        </p:spPr>
        <p:txBody>
          <a:bodyPr>
            <a:normAutofit/>
          </a:bodyPr>
          <a:lstStyle/>
          <a:p>
            <a:pPr algn="ctr"/>
            <a:r>
              <a:rPr lang="fr-FR" sz="3600" dirty="0">
                <a:solidFill>
                  <a:schemeClr val="bg1"/>
                </a:solidFill>
                <a:latin typeface="Abadi" panose="020B0604020104020204" pitchFamily="34" charset="0"/>
              </a:rPr>
              <a:t>LES ENJEUX SOCIETAUX DE LA DREPANOCYTOSE</a:t>
            </a:r>
          </a:p>
        </p:txBody>
      </p:sp>
      <p:graphicFrame>
        <p:nvGraphicFramePr>
          <p:cNvPr id="4" name="Diagramme 3">
            <a:extLst>
              <a:ext uri="{FF2B5EF4-FFF2-40B4-BE49-F238E27FC236}">
                <a16:creationId xmlns:a16="http://schemas.microsoft.com/office/drawing/2014/main" id="{E2457EB2-6798-F4A6-454C-CED17BE79D3B}"/>
              </a:ext>
            </a:extLst>
          </p:cNvPr>
          <p:cNvGraphicFramePr/>
          <p:nvPr>
            <p:extLst>
              <p:ext uri="{D42A27DB-BD31-4B8C-83A1-F6EECF244321}">
                <p14:modId xmlns:p14="http://schemas.microsoft.com/office/powerpoint/2010/main" val="3327523655"/>
              </p:ext>
            </p:extLst>
          </p:nvPr>
        </p:nvGraphicFramePr>
        <p:xfrm>
          <a:off x="3012140" y="286871"/>
          <a:ext cx="9000565" cy="5961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SOS Globi logo RS (1)">
            <a:extLst>
              <a:ext uri="{FF2B5EF4-FFF2-40B4-BE49-F238E27FC236}">
                <a16:creationId xmlns:a16="http://schemas.microsoft.com/office/drawing/2014/main" id="{2006462F-66FE-4220-5933-DE9C6819C5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9155" y="-375398"/>
            <a:ext cx="1845609" cy="184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12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FB0EEB-5453-7B5B-39F3-CF7572BF06FA}"/>
              </a:ext>
            </a:extLst>
          </p:cNvPr>
          <p:cNvSpPr>
            <a:spLocks noGrp="1"/>
          </p:cNvSpPr>
          <p:nvPr>
            <p:ph idx="1"/>
          </p:nvPr>
        </p:nvSpPr>
        <p:spPr>
          <a:xfrm>
            <a:off x="0" y="1362558"/>
            <a:ext cx="8722832" cy="4351338"/>
          </a:xfrm>
        </p:spPr>
        <p:txBody>
          <a:bodyPr>
            <a:noAutofit/>
          </a:bodyPr>
          <a:lstStyle/>
          <a:p>
            <a:pPr algn="just"/>
            <a:r>
              <a:rPr lang="fr-FR" sz="2400" dirty="0">
                <a:effectLst/>
                <a:latin typeface="Abadi" panose="020B0604020104020204" pitchFamily="34" charset="0"/>
                <a:ea typeface="Calibri" panose="020F0502020204030204" pitchFamily="34" charset="0"/>
                <a:cs typeface="Times New Roman" panose="02020603050405020304" pitchFamily="18" charset="0"/>
              </a:rPr>
              <a:t>La drépanocytose est une maladie chronique qui peut entraîner des complications médicales graves, telles que des crises </a:t>
            </a:r>
            <a:r>
              <a:rPr lang="fr-FR" sz="2400" dirty="0" err="1">
                <a:effectLst/>
                <a:latin typeface="Abadi" panose="020B0604020104020204" pitchFamily="34" charset="0"/>
                <a:ea typeface="Calibri" panose="020F0502020204030204" pitchFamily="34" charset="0"/>
                <a:cs typeface="Times New Roman" panose="02020603050405020304" pitchFamily="18" charset="0"/>
              </a:rPr>
              <a:t>vaso</a:t>
            </a:r>
            <a:r>
              <a:rPr lang="fr-FR" sz="2400" dirty="0">
                <a:effectLst/>
                <a:latin typeface="Abadi" panose="020B0604020104020204" pitchFamily="34" charset="0"/>
                <a:ea typeface="Calibri" panose="020F0502020204030204" pitchFamily="34" charset="0"/>
                <a:cs typeface="Times New Roman" panose="02020603050405020304" pitchFamily="18" charset="0"/>
              </a:rPr>
              <a:t>-occlusives, des infections, des accidents vasculaires cérébraux, des lésions organiques et une anémie sévère. </a:t>
            </a:r>
          </a:p>
          <a:p>
            <a:pPr algn="just"/>
            <a:endParaRPr lang="fr-FR" sz="2400" dirty="0">
              <a:latin typeface="Abadi" panose="020B0604020104020204" pitchFamily="34" charset="0"/>
              <a:ea typeface="Calibri" panose="020F0502020204030204" pitchFamily="34" charset="0"/>
              <a:cs typeface="Times New Roman" panose="02020603050405020304" pitchFamily="18" charset="0"/>
            </a:endParaRPr>
          </a:p>
          <a:p>
            <a:pPr algn="just"/>
            <a:r>
              <a:rPr lang="fr-FR" sz="2400" dirty="0">
                <a:effectLst/>
                <a:latin typeface="Abadi" panose="020B0604020104020204" pitchFamily="34" charset="0"/>
                <a:ea typeface="Calibri" panose="020F0502020204030204" pitchFamily="34" charset="0"/>
                <a:cs typeface="Times New Roman" panose="02020603050405020304" pitchFamily="18" charset="0"/>
              </a:rPr>
              <a:t>Les personnes atteintes de drépanocytose peuvent faire face à des douleurs chroniques, des incapacités physiques et une réduction de leur espérance de vie. </a:t>
            </a:r>
          </a:p>
          <a:p>
            <a:pPr algn="just"/>
            <a:endParaRPr lang="fr-FR" sz="2400" dirty="0">
              <a:latin typeface="Abadi" panose="020B0604020104020204" pitchFamily="34" charset="0"/>
              <a:ea typeface="Calibri" panose="020F0502020204030204" pitchFamily="34" charset="0"/>
              <a:cs typeface="Times New Roman" panose="02020603050405020304" pitchFamily="18" charset="0"/>
            </a:endParaRPr>
          </a:p>
          <a:p>
            <a:pPr algn="just"/>
            <a:r>
              <a:rPr lang="fr-FR" sz="2400" dirty="0">
                <a:effectLst/>
                <a:latin typeface="Abadi" panose="020B0604020104020204" pitchFamily="34" charset="0"/>
                <a:ea typeface="Calibri" panose="020F0502020204030204" pitchFamily="34" charset="0"/>
                <a:cs typeface="Times New Roman" panose="02020603050405020304" pitchFamily="18" charset="0"/>
              </a:rPr>
              <a:t>Les enjeux sociaux concernent donc l'accès à des soins médicaux de qualité, la disponibilité de traitements adéquats et de spécialistes compétents, ainsi que le soutien psychosocial nécessaire pour améliorer la qualité de vie des personnes atteintes.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sz="2400" dirty="0"/>
          </a:p>
        </p:txBody>
      </p:sp>
      <p:sp>
        <p:nvSpPr>
          <p:cNvPr id="2" name="Titre 1">
            <a:extLst>
              <a:ext uri="{FF2B5EF4-FFF2-40B4-BE49-F238E27FC236}">
                <a16:creationId xmlns:a16="http://schemas.microsoft.com/office/drawing/2014/main" id="{152E6433-2D27-2FC3-2564-73289F104CAD}"/>
              </a:ext>
            </a:extLst>
          </p:cNvPr>
          <p:cNvSpPr>
            <a:spLocks noGrp="1"/>
          </p:cNvSpPr>
          <p:nvPr>
            <p:ph type="title" idx="4294967295"/>
          </p:nvPr>
        </p:nvSpPr>
        <p:spPr>
          <a:xfrm>
            <a:off x="0" y="-26988"/>
            <a:ext cx="10279063" cy="985838"/>
          </a:xfrm>
          <a:solidFill>
            <a:srgbClr val="009999"/>
          </a:solidFill>
        </p:spPr>
        <p:txBody>
          <a:bodyPr anchor="ctr"/>
          <a:lstStyle/>
          <a:p>
            <a:pPr algn="ctr"/>
            <a:r>
              <a:rPr lang="fr-FR" dirty="0">
                <a:solidFill>
                  <a:schemeClr val="bg1"/>
                </a:solidFill>
                <a:latin typeface="Abadi" panose="020B0604020104020204" pitchFamily="34" charset="0"/>
                <a:ea typeface="Calibri" panose="020F0502020204030204" pitchFamily="34" charset="0"/>
                <a:cs typeface="Times New Roman" panose="02020603050405020304" pitchFamily="18" charset="0"/>
              </a:rPr>
              <a:t>Santé et qualité de vie : </a:t>
            </a:r>
            <a:endParaRPr lang="fr-FR" dirty="0">
              <a:solidFill>
                <a:schemeClr val="bg1"/>
              </a:solidFill>
            </a:endParaRPr>
          </a:p>
        </p:txBody>
      </p:sp>
      <p:pic>
        <p:nvPicPr>
          <p:cNvPr id="4" name="Picture 2" descr="SOS Globi logo RS (1)">
            <a:extLst>
              <a:ext uri="{FF2B5EF4-FFF2-40B4-BE49-F238E27FC236}">
                <a16:creationId xmlns:a16="http://schemas.microsoft.com/office/drawing/2014/main" id="{7F83FD04-05C9-504B-C296-B85DAB2D6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9155" y="-375398"/>
            <a:ext cx="1845609" cy="184560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arrefour de la qualité de vie">
            <a:extLst>
              <a:ext uri="{FF2B5EF4-FFF2-40B4-BE49-F238E27FC236}">
                <a16:creationId xmlns:a16="http://schemas.microsoft.com/office/drawing/2014/main" id="{E8D8D09B-81C9-CBB6-FC92-0A18189D8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2832" y="1965512"/>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501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149EAA-88DD-D263-4DEF-15E96DC662FA}"/>
              </a:ext>
            </a:extLst>
          </p:cNvPr>
          <p:cNvSpPr>
            <a:spLocks noGrp="1"/>
          </p:cNvSpPr>
          <p:nvPr>
            <p:ph idx="1"/>
          </p:nvPr>
        </p:nvSpPr>
        <p:spPr>
          <a:xfrm>
            <a:off x="170157" y="1701426"/>
            <a:ext cx="7333302" cy="4351338"/>
          </a:xfrm>
        </p:spPr>
        <p:txBody>
          <a:bodyPr>
            <a:normAutofit fontScale="92500" lnSpcReduction="10000"/>
          </a:bodyPr>
          <a:lstStyle/>
          <a:p>
            <a:pPr marL="0" indent="0" algn="just">
              <a:buNone/>
            </a:pPr>
            <a:r>
              <a:rPr lang="fr-FR" sz="2800" dirty="0">
                <a:effectLst/>
                <a:latin typeface="Abadi" panose="020B0604020104020204" pitchFamily="34" charset="0"/>
                <a:ea typeface="Calibri" panose="020F0502020204030204" pitchFamily="34" charset="0"/>
                <a:cs typeface="Times New Roman" panose="02020603050405020304" pitchFamily="18" charset="0"/>
              </a:rPr>
              <a:t>Les enfants atteints de drépanocytose peuvent être sujets à des absences fréquentes de l'école en raison de complications de santé, ce qui peut affecter leur éducation et leur développement académique. </a:t>
            </a:r>
          </a:p>
          <a:p>
            <a:pPr marL="0" indent="0" algn="just">
              <a:buNone/>
            </a:pPr>
            <a:endParaRPr lang="fr-FR" sz="2800" dirty="0">
              <a:latin typeface="Abadi" panose="020B0604020104020204" pitchFamily="34" charset="0"/>
              <a:ea typeface="Calibri" panose="020F0502020204030204" pitchFamily="34" charset="0"/>
              <a:cs typeface="Times New Roman" panose="02020603050405020304" pitchFamily="18" charset="0"/>
            </a:endParaRPr>
          </a:p>
          <a:p>
            <a:pPr marL="0" indent="0" algn="just">
              <a:buNone/>
            </a:pPr>
            <a:r>
              <a:rPr lang="fr-FR" sz="2800" dirty="0">
                <a:effectLst/>
                <a:latin typeface="Abadi" panose="020B0604020104020204" pitchFamily="34" charset="0"/>
                <a:ea typeface="Calibri" panose="020F0502020204030204" pitchFamily="34" charset="0"/>
                <a:cs typeface="Times New Roman" panose="02020603050405020304" pitchFamily="18" charset="0"/>
              </a:rPr>
              <a:t>Il est essentiel de mettre en place des mesures d'accompagnement et de soutien éducatif pour ces enfants, afin de leur permettre de poursuivre leur scolarité et de s'intégrer socialement de manière optimale malgré les contraintes liées à la maladie.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2800" dirty="0"/>
          </a:p>
        </p:txBody>
      </p:sp>
      <p:sp>
        <p:nvSpPr>
          <p:cNvPr id="2" name="Titre 1">
            <a:extLst>
              <a:ext uri="{FF2B5EF4-FFF2-40B4-BE49-F238E27FC236}">
                <a16:creationId xmlns:a16="http://schemas.microsoft.com/office/drawing/2014/main" id="{C2F07009-2FB1-EADC-1CCE-C34C24028913}"/>
              </a:ext>
            </a:extLst>
          </p:cNvPr>
          <p:cNvSpPr>
            <a:spLocks noGrp="1"/>
          </p:cNvSpPr>
          <p:nvPr>
            <p:ph type="title" idx="4294967295"/>
          </p:nvPr>
        </p:nvSpPr>
        <p:spPr>
          <a:xfrm>
            <a:off x="0" y="0"/>
            <a:ext cx="10139363" cy="1282700"/>
          </a:xfrm>
          <a:solidFill>
            <a:srgbClr val="009999"/>
          </a:solidFill>
        </p:spPr>
        <p:txBody>
          <a:bodyPr anchor="ctr"/>
          <a:lstStyle/>
          <a:p>
            <a:pPr algn="ctr"/>
            <a:r>
              <a:rPr lang="fr-FR" dirty="0">
                <a:solidFill>
                  <a:schemeClr val="bg1"/>
                </a:solidFill>
                <a:latin typeface="Abadi" panose="020B0604020104020204" pitchFamily="34" charset="0"/>
                <a:ea typeface="Calibri" panose="020F0502020204030204" pitchFamily="34" charset="0"/>
                <a:cs typeface="Times New Roman" panose="02020603050405020304" pitchFamily="18" charset="0"/>
              </a:rPr>
              <a:t>Éducation et intégration sociale : </a:t>
            </a:r>
            <a:endParaRPr lang="fr-FR" dirty="0">
              <a:solidFill>
                <a:schemeClr val="bg1"/>
              </a:solidFill>
            </a:endParaRPr>
          </a:p>
        </p:txBody>
      </p:sp>
      <p:pic>
        <p:nvPicPr>
          <p:cNvPr id="4" name="Picture 2" descr="SOS Globi logo RS (1)">
            <a:extLst>
              <a:ext uri="{FF2B5EF4-FFF2-40B4-BE49-F238E27FC236}">
                <a16:creationId xmlns:a16="http://schemas.microsoft.com/office/drawing/2014/main" id="{647A749D-32F6-4C49-2C8C-B6F136F2A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9155" y="-375398"/>
            <a:ext cx="1845609" cy="184560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12879321-52AD-5BBC-4C97-CB0187171142}"/>
              </a:ext>
            </a:extLst>
          </p:cNvPr>
          <p:cNvPicPr>
            <a:picLocks noChangeAspect="1"/>
          </p:cNvPicPr>
          <p:nvPr/>
        </p:nvPicPr>
        <p:blipFill>
          <a:blip r:embed="rId3"/>
          <a:stretch>
            <a:fillRect/>
          </a:stretch>
        </p:blipFill>
        <p:spPr>
          <a:xfrm>
            <a:off x="7866722" y="1848053"/>
            <a:ext cx="3994786" cy="3585320"/>
          </a:xfrm>
          <a:prstGeom prst="rect">
            <a:avLst/>
          </a:prstGeom>
        </p:spPr>
      </p:pic>
    </p:spTree>
    <p:extLst>
      <p:ext uri="{BB962C8B-B14F-4D97-AF65-F5344CB8AC3E}">
        <p14:creationId xmlns:p14="http://schemas.microsoft.com/office/powerpoint/2010/main" val="2912781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36CBCD7-2908-1347-EC87-EB3AE87F1DDC}"/>
              </a:ext>
            </a:extLst>
          </p:cNvPr>
          <p:cNvSpPr>
            <a:spLocks noGrp="1"/>
          </p:cNvSpPr>
          <p:nvPr>
            <p:ph idx="1"/>
          </p:nvPr>
        </p:nvSpPr>
        <p:spPr>
          <a:xfrm>
            <a:off x="214980" y="1470211"/>
            <a:ext cx="6696808" cy="4351338"/>
          </a:xfrm>
        </p:spPr>
        <p:txBody>
          <a:bodyPr>
            <a:noAutofit/>
          </a:bodyPr>
          <a:lstStyle/>
          <a:p>
            <a:pPr marL="0" indent="0" algn="just">
              <a:buNone/>
            </a:pPr>
            <a:r>
              <a:rPr lang="fr-FR" sz="2000" dirty="0">
                <a:solidFill>
                  <a:srgbClr val="FF0000"/>
                </a:solidFill>
                <a:effectLst/>
                <a:latin typeface="Abadi" panose="020B0604020104020204" pitchFamily="34" charset="0"/>
                <a:ea typeface="Calibri" panose="020F0502020204030204" pitchFamily="34" charset="0"/>
                <a:cs typeface="Times New Roman" panose="02020603050405020304" pitchFamily="18" charset="0"/>
              </a:rPr>
              <a:t> </a:t>
            </a:r>
            <a:r>
              <a:rPr lang="fr-FR" sz="2000" dirty="0">
                <a:effectLst/>
                <a:latin typeface="Abadi" panose="020B0604020104020204" pitchFamily="34" charset="0"/>
                <a:ea typeface="Calibri" panose="020F0502020204030204" pitchFamily="34" charset="0"/>
                <a:cs typeface="Times New Roman" panose="02020603050405020304" pitchFamily="18" charset="0"/>
              </a:rPr>
              <a:t>Les personnes atteintes de drépanocytose peuvent faire face à des préjugés, à des discriminations et à une stigmatisation en raison de leur état de santé. </a:t>
            </a:r>
          </a:p>
          <a:p>
            <a:pPr marL="0" indent="0" algn="just">
              <a:buNone/>
            </a:pPr>
            <a:endParaRPr lang="fr-FR" sz="2000" dirty="0">
              <a:effectLst/>
              <a:latin typeface="Abadi" panose="020B0604020104020204" pitchFamily="34" charset="0"/>
              <a:ea typeface="Calibri" panose="020F0502020204030204" pitchFamily="34" charset="0"/>
              <a:cs typeface="Times New Roman" panose="02020603050405020304" pitchFamily="18" charset="0"/>
            </a:endParaRPr>
          </a:p>
          <a:p>
            <a:pPr marL="0" indent="0" algn="just">
              <a:buNone/>
            </a:pPr>
            <a:r>
              <a:rPr lang="fr-FR" sz="2000" dirty="0">
                <a:effectLst/>
                <a:latin typeface="Abadi" panose="020B0604020104020204" pitchFamily="34" charset="0"/>
                <a:ea typeface="Calibri" panose="020F0502020204030204" pitchFamily="34" charset="0"/>
                <a:cs typeface="Times New Roman" panose="02020603050405020304" pitchFamily="18" charset="0"/>
              </a:rPr>
              <a:t>Cela peut se manifester dans divers domaines de la vie quotidienne, tels que:</a:t>
            </a:r>
          </a:p>
          <a:p>
            <a:pPr marL="0" indent="0" algn="just">
              <a:buNone/>
            </a:pPr>
            <a:r>
              <a:rPr lang="fr-FR" sz="2000" dirty="0">
                <a:effectLst/>
                <a:latin typeface="Abadi" panose="020B0604020104020204" pitchFamily="34" charset="0"/>
                <a:ea typeface="Calibri" panose="020F0502020204030204" pitchFamily="34" charset="0"/>
                <a:cs typeface="Times New Roman" panose="02020603050405020304" pitchFamily="18" charset="0"/>
              </a:rPr>
              <a:t> </a:t>
            </a:r>
          </a:p>
          <a:p>
            <a:pPr marL="0" indent="0" algn="just">
              <a:buNone/>
            </a:pPr>
            <a:r>
              <a:rPr lang="fr-FR" sz="2000" dirty="0">
                <a:effectLst/>
                <a:latin typeface="Abadi" panose="020B0604020104020204" pitchFamily="34" charset="0"/>
                <a:ea typeface="Calibri" panose="020F0502020204030204" pitchFamily="34" charset="0"/>
                <a:cs typeface="Times New Roman" panose="02020603050405020304" pitchFamily="18" charset="0"/>
              </a:rPr>
              <a:t>l'emploi, le logement, les relations interpersonnelles et l'accès à certains services. </a:t>
            </a:r>
          </a:p>
          <a:p>
            <a:pPr marL="0" indent="0" algn="just">
              <a:buNone/>
            </a:pPr>
            <a:endParaRPr lang="fr-FR" sz="2000" dirty="0">
              <a:latin typeface="Abadi" panose="020B0604020104020204" pitchFamily="34" charset="0"/>
              <a:ea typeface="Calibri" panose="020F0502020204030204" pitchFamily="34" charset="0"/>
              <a:cs typeface="Times New Roman" panose="02020603050405020304" pitchFamily="18" charset="0"/>
            </a:endParaRPr>
          </a:p>
          <a:p>
            <a:pPr marL="0" indent="0" algn="just">
              <a:buNone/>
            </a:pPr>
            <a:r>
              <a:rPr lang="fr-FR" sz="2000" dirty="0">
                <a:effectLst/>
                <a:latin typeface="Abadi" panose="020B0604020104020204" pitchFamily="34" charset="0"/>
                <a:ea typeface="Calibri" panose="020F0502020204030204" pitchFamily="34" charset="0"/>
                <a:cs typeface="Times New Roman" panose="02020603050405020304" pitchFamily="18" charset="0"/>
              </a:rPr>
              <a:t>Il est important de sensibiliser le public et de lutter contre les discriminations liées à la drépanocytose, en favorisant l'inclusion sociale et en promouvant l'égalité des chances pour tous.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2000" dirty="0"/>
          </a:p>
        </p:txBody>
      </p:sp>
      <p:sp>
        <p:nvSpPr>
          <p:cNvPr id="2" name="Titre 1">
            <a:extLst>
              <a:ext uri="{FF2B5EF4-FFF2-40B4-BE49-F238E27FC236}">
                <a16:creationId xmlns:a16="http://schemas.microsoft.com/office/drawing/2014/main" id="{3635A357-5576-D35F-98BC-0CEF6A710FB3}"/>
              </a:ext>
            </a:extLst>
          </p:cNvPr>
          <p:cNvSpPr>
            <a:spLocks noGrp="1"/>
          </p:cNvSpPr>
          <p:nvPr>
            <p:ph type="title" idx="4294967295"/>
          </p:nvPr>
        </p:nvSpPr>
        <p:spPr>
          <a:xfrm>
            <a:off x="0" y="0"/>
            <a:ext cx="10121900" cy="1282700"/>
          </a:xfrm>
          <a:solidFill>
            <a:srgbClr val="009999"/>
          </a:solidFill>
        </p:spPr>
        <p:txBody>
          <a:bodyPr anchor="ctr"/>
          <a:lstStyle/>
          <a:p>
            <a:pPr algn="ctr"/>
            <a:r>
              <a:rPr lang="fr-FR" dirty="0">
                <a:solidFill>
                  <a:schemeClr val="bg1"/>
                </a:solidFill>
                <a:latin typeface="Abadi" panose="020B0604020104020204" pitchFamily="34" charset="0"/>
                <a:ea typeface="Calibri" panose="020F0502020204030204" pitchFamily="34" charset="0"/>
                <a:cs typeface="Times New Roman" panose="02020603050405020304" pitchFamily="18" charset="0"/>
              </a:rPr>
              <a:t>Discrimination et stigmatisation </a:t>
            </a:r>
            <a:endParaRPr lang="fr-FR" dirty="0">
              <a:solidFill>
                <a:schemeClr val="bg1"/>
              </a:solidFill>
            </a:endParaRPr>
          </a:p>
        </p:txBody>
      </p:sp>
      <p:pic>
        <p:nvPicPr>
          <p:cNvPr id="4" name="Picture 2" descr="SOS Globi logo RS (1)">
            <a:extLst>
              <a:ext uri="{FF2B5EF4-FFF2-40B4-BE49-F238E27FC236}">
                <a16:creationId xmlns:a16="http://schemas.microsoft.com/office/drawing/2014/main" id="{D12AAEA1-65B8-B03A-2DA7-DF2609D6E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9155" y="-375398"/>
            <a:ext cx="1845609" cy="184560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D08F59CB-41E9-7680-A639-020633211CEC}"/>
              </a:ext>
            </a:extLst>
          </p:cNvPr>
          <p:cNvPicPr>
            <a:picLocks noChangeAspect="1"/>
          </p:cNvPicPr>
          <p:nvPr/>
        </p:nvPicPr>
        <p:blipFill>
          <a:blip r:embed="rId3"/>
          <a:stretch>
            <a:fillRect/>
          </a:stretch>
        </p:blipFill>
        <p:spPr>
          <a:xfrm>
            <a:off x="7013200" y="2064473"/>
            <a:ext cx="4744220" cy="3162813"/>
          </a:xfrm>
          <a:prstGeom prst="rect">
            <a:avLst/>
          </a:prstGeom>
        </p:spPr>
      </p:pic>
    </p:spTree>
    <p:extLst>
      <p:ext uri="{BB962C8B-B14F-4D97-AF65-F5344CB8AC3E}">
        <p14:creationId xmlns:p14="http://schemas.microsoft.com/office/powerpoint/2010/main" val="1032296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0FD278-140F-5557-89E1-4DE666377DB9}"/>
              </a:ext>
            </a:extLst>
          </p:cNvPr>
          <p:cNvSpPr>
            <a:spLocks noGrp="1"/>
          </p:cNvSpPr>
          <p:nvPr>
            <p:ph idx="1"/>
          </p:nvPr>
        </p:nvSpPr>
        <p:spPr>
          <a:xfrm>
            <a:off x="286870" y="1470211"/>
            <a:ext cx="11295530" cy="3677397"/>
          </a:xfrm>
        </p:spPr>
        <p:txBody>
          <a:bodyPr>
            <a:noAutofit/>
          </a:bodyPr>
          <a:lstStyle/>
          <a:p>
            <a:pPr marL="0" indent="0" algn="just">
              <a:buNone/>
            </a:pPr>
            <a:r>
              <a:rPr lang="fr-FR" sz="2800" dirty="0">
                <a:solidFill>
                  <a:srgbClr val="FF0000"/>
                </a:solidFill>
                <a:effectLst/>
                <a:latin typeface="Abadi" panose="020B0604020104020204" pitchFamily="34" charset="0"/>
                <a:ea typeface="Calibri" panose="020F0502020204030204" pitchFamily="34" charset="0"/>
                <a:cs typeface="Times New Roman" panose="02020603050405020304" pitchFamily="18" charset="0"/>
              </a:rPr>
              <a:t> </a:t>
            </a:r>
            <a:r>
              <a:rPr lang="fr-FR" sz="2800" dirty="0">
                <a:effectLst/>
                <a:latin typeface="Abadi" panose="020B0604020104020204" pitchFamily="34" charset="0"/>
                <a:ea typeface="Calibri" panose="020F0502020204030204" pitchFamily="34" charset="0"/>
                <a:cs typeface="Times New Roman" panose="02020603050405020304" pitchFamily="18" charset="0"/>
              </a:rPr>
              <a:t>La drépanocytose est une maladie génétique, et la prévention et le dépistage précoce jouent un rôle crucial dans la réduction de sa prévalence et de ses complications. </a:t>
            </a:r>
          </a:p>
          <a:p>
            <a:pPr marL="0" indent="0" algn="just">
              <a:buNone/>
            </a:pPr>
            <a:endParaRPr lang="fr-FR" sz="2800" dirty="0">
              <a:latin typeface="Abadi" panose="020B0604020104020204" pitchFamily="34" charset="0"/>
              <a:ea typeface="Calibri" panose="020F0502020204030204" pitchFamily="34" charset="0"/>
              <a:cs typeface="Times New Roman" panose="02020603050405020304" pitchFamily="18" charset="0"/>
            </a:endParaRPr>
          </a:p>
          <a:p>
            <a:pPr marL="0" indent="0" algn="just">
              <a:buNone/>
            </a:pPr>
            <a:r>
              <a:rPr lang="fr-FR" sz="2800" dirty="0">
                <a:effectLst/>
                <a:latin typeface="Abadi" panose="020B0604020104020204" pitchFamily="34" charset="0"/>
                <a:ea typeface="Calibri" panose="020F0502020204030204" pitchFamily="34" charset="0"/>
                <a:cs typeface="Times New Roman" panose="02020603050405020304" pitchFamily="18" charset="0"/>
              </a:rPr>
              <a:t>Il est essentiel de sensibiliser les individus et les communautés à risque, en particulier dans les régions où la drépanocytose est plus fréquente, afin de promouvoir les tests de dépistage et de permettre des interventions précoces pour une prise en charge médicale appropriée.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2800" dirty="0"/>
          </a:p>
        </p:txBody>
      </p:sp>
      <p:sp>
        <p:nvSpPr>
          <p:cNvPr id="2" name="Titre 1">
            <a:extLst>
              <a:ext uri="{FF2B5EF4-FFF2-40B4-BE49-F238E27FC236}">
                <a16:creationId xmlns:a16="http://schemas.microsoft.com/office/drawing/2014/main" id="{DDA60147-BA3C-781A-8520-ECEB1EF79631}"/>
              </a:ext>
            </a:extLst>
          </p:cNvPr>
          <p:cNvSpPr>
            <a:spLocks noGrp="1"/>
          </p:cNvSpPr>
          <p:nvPr>
            <p:ph type="title" idx="4294967295"/>
          </p:nvPr>
        </p:nvSpPr>
        <p:spPr>
          <a:xfrm>
            <a:off x="0" y="0"/>
            <a:ext cx="10174288" cy="1282700"/>
          </a:xfrm>
          <a:solidFill>
            <a:srgbClr val="009999"/>
          </a:solidFill>
        </p:spPr>
        <p:txBody>
          <a:bodyPr anchor="ctr"/>
          <a:lstStyle/>
          <a:p>
            <a:pPr algn="ctr"/>
            <a:r>
              <a:rPr lang="fr-FR" dirty="0">
                <a:solidFill>
                  <a:schemeClr val="bg1"/>
                </a:solidFill>
                <a:latin typeface="Abadi" panose="020B0604020104020204" pitchFamily="34" charset="0"/>
                <a:ea typeface="Calibri" panose="020F0502020204030204" pitchFamily="34" charset="0"/>
                <a:cs typeface="Times New Roman" panose="02020603050405020304" pitchFamily="18" charset="0"/>
              </a:rPr>
              <a:t>Prévention et dépistage </a:t>
            </a:r>
            <a:endParaRPr lang="fr-FR" dirty="0">
              <a:solidFill>
                <a:schemeClr val="bg1"/>
              </a:solidFill>
            </a:endParaRPr>
          </a:p>
        </p:txBody>
      </p:sp>
      <p:pic>
        <p:nvPicPr>
          <p:cNvPr id="5" name="Picture 2" descr="SOS Globi logo RS (1)">
            <a:extLst>
              <a:ext uri="{FF2B5EF4-FFF2-40B4-BE49-F238E27FC236}">
                <a16:creationId xmlns:a16="http://schemas.microsoft.com/office/drawing/2014/main" id="{676E2A5C-318B-DF6C-3C40-C7D0F3B3D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9155" y="-375398"/>
            <a:ext cx="1845609" cy="184560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in du dépistage cible sos globi">
            <a:extLst>
              <a:ext uri="{FF2B5EF4-FFF2-40B4-BE49-F238E27FC236}">
                <a16:creationId xmlns:a16="http://schemas.microsoft.com/office/drawing/2014/main" id="{15D424D7-B21B-9BA2-DBFB-7E0A11D8F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901" y="4967007"/>
            <a:ext cx="3038080" cy="171169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6C562F89-2DD3-B8A3-8063-941C3E26944E}"/>
              </a:ext>
            </a:extLst>
          </p:cNvPr>
          <p:cNvSpPr txBox="1"/>
          <p:nvPr/>
        </p:nvSpPr>
        <p:spPr>
          <a:xfrm>
            <a:off x="121668" y="5594390"/>
            <a:ext cx="6828864" cy="1077218"/>
          </a:xfrm>
          <a:prstGeom prst="rect">
            <a:avLst/>
          </a:prstGeom>
          <a:solidFill>
            <a:srgbClr val="C00000"/>
          </a:solidFill>
        </p:spPr>
        <p:txBody>
          <a:bodyPr wrap="square">
            <a:spAutoFit/>
          </a:bodyPr>
          <a:lstStyle/>
          <a:p>
            <a:pPr algn="just"/>
            <a:r>
              <a:rPr lang="fr-FR" sz="1600" b="1" i="1" dirty="0">
                <a:solidFill>
                  <a:schemeClr val="bg1"/>
                </a:solidFill>
                <a:effectLst/>
                <a:latin typeface="Abadi" panose="020B0604020104020204" pitchFamily="34" charset="0"/>
              </a:rPr>
              <a:t>Le 15 novembre 2022, près de 20 ans après la mise en place du dépistage ciblé néonatal de la drépanocytose  en France métropolitaine,  la Haute Autorité de Santé (HAS) publie </a:t>
            </a:r>
            <a:r>
              <a:rPr lang="fr-FR" sz="1600" b="1" i="1" u="sng" dirty="0">
                <a:solidFill>
                  <a:schemeClr val="bg1"/>
                </a:solidFill>
                <a:effectLst/>
                <a:latin typeface="Abadi" panose="020B0604020104020204" pitchFamily="34" charset="0"/>
                <a:hlinkClick r:id="rId4">
                  <a:extLst>
                    <a:ext uri="{A12FA001-AC4F-418D-AE19-62706E023703}">
                      <ahyp:hlinkClr xmlns:ahyp="http://schemas.microsoft.com/office/drawing/2018/hyperlinkcolor" val="tx"/>
                    </a:ext>
                  </a:extLst>
                </a:hlinkClick>
              </a:rPr>
              <a:t>un avis préconisant la généralisation de ce dépistage à l’ensemble des nouveau -nés.</a:t>
            </a:r>
            <a:endParaRPr lang="fr-FR" sz="1600" i="1" dirty="0">
              <a:solidFill>
                <a:schemeClr val="bg1"/>
              </a:solidFill>
              <a:latin typeface="Abadi" panose="020B0604020104020204" pitchFamily="34" charset="0"/>
            </a:endParaRPr>
          </a:p>
        </p:txBody>
      </p:sp>
    </p:spTree>
    <p:extLst>
      <p:ext uri="{BB962C8B-B14F-4D97-AF65-F5344CB8AC3E}">
        <p14:creationId xmlns:p14="http://schemas.microsoft.com/office/powerpoint/2010/main" val="205635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544C304-F0AA-3D69-C306-AE6DF85131C1}"/>
              </a:ext>
            </a:extLst>
          </p:cNvPr>
          <p:cNvSpPr>
            <a:spLocks noGrp="1"/>
          </p:cNvSpPr>
          <p:nvPr>
            <p:ph idx="1"/>
          </p:nvPr>
        </p:nvSpPr>
        <p:spPr>
          <a:xfrm>
            <a:off x="170156" y="1251626"/>
            <a:ext cx="10515600" cy="3606481"/>
          </a:xfrm>
        </p:spPr>
        <p:txBody>
          <a:bodyPr>
            <a:noAutofit/>
          </a:bodyPr>
          <a:lstStyle/>
          <a:p>
            <a:pPr marL="0" indent="0">
              <a:buNone/>
            </a:pPr>
            <a:r>
              <a:rPr lang="fr-FR" sz="2400" dirty="0">
                <a:effectLst/>
                <a:latin typeface="Abadi" panose="020B0604020104020204" pitchFamily="34" charset="0"/>
                <a:ea typeface="Calibri" panose="020F0502020204030204" pitchFamily="34" charset="0"/>
                <a:cs typeface="Times New Roman" panose="02020603050405020304" pitchFamily="18" charset="0"/>
              </a:rPr>
              <a:t>La recherche sur la drépanocytose est essentielle pour:</a:t>
            </a:r>
          </a:p>
          <a:p>
            <a:pPr>
              <a:buFont typeface="Wingdings" panose="05000000000000000000" pitchFamily="2" charset="2"/>
              <a:buChar char="ü"/>
            </a:pPr>
            <a:r>
              <a:rPr lang="fr-FR" sz="2400" dirty="0">
                <a:effectLst/>
                <a:latin typeface="Abadi" panose="020B0604020104020204" pitchFamily="34" charset="0"/>
                <a:ea typeface="Calibri" panose="020F0502020204030204" pitchFamily="34" charset="0"/>
                <a:cs typeface="Times New Roman" panose="02020603050405020304" pitchFamily="18" charset="0"/>
              </a:rPr>
              <a:t>améliorer les traitements existants, </a:t>
            </a:r>
          </a:p>
          <a:p>
            <a:pPr>
              <a:buFont typeface="Wingdings" panose="05000000000000000000" pitchFamily="2" charset="2"/>
              <a:buChar char="ü"/>
            </a:pPr>
            <a:r>
              <a:rPr lang="fr-FR" sz="2400" dirty="0">
                <a:effectLst/>
                <a:latin typeface="Abadi" panose="020B0604020104020204" pitchFamily="34" charset="0"/>
                <a:ea typeface="Calibri" panose="020F0502020204030204" pitchFamily="34" charset="0"/>
                <a:cs typeface="Times New Roman" panose="02020603050405020304" pitchFamily="18" charset="0"/>
              </a:rPr>
              <a:t>développer de nouvelles thérapies, </a:t>
            </a:r>
          </a:p>
          <a:p>
            <a:pPr>
              <a:buFont typeface="Wingdings" panose="05000000000000000000" pitchFamily="2" charset="2"/>
              <a:buChar char="ü"/>
            </a:pPr>
            <a:r>
              <a:rPr lang="fr-FR" sz="2400" dirty="0">
                <a:effectLst/>
                <a:latin typeface="Abadi" panose="020B0604020104020204" pitchFamily="34" charset="0"/>
                <a:ea typeface="Calibri" panose="020F0502020204030204" pitchFamily="34" charset="0"/>
                <a:cs typeface="Times New Roman" panose="02020603050405020304" pitchFamily="18" charset="0"/>
              </a:rPr>
              <a:t>trouver des moyens de prévention plus efficaces </a:t>
            </a:r>
          </a:p>
          <a:p>
            <a:pPr>
              <a:buFont typeface="Wingdings" panose="05000000000000000000" pitchFamily="2" charset="2"/>
              <a:buChar char="ü"/>
            </a:pPr>
            <a:r>
              <a:rPr lang="fr-FR" sz="2400" dirty="0">
                <a:effectLst/>
                <a:latin typeface="Abadi" panose="020B0604020104020204" pitchFamily="34" charset="0"/>
                <a:ea typeface="Calibri" panose="020F0502020204030204" pitchFamily="34" charset="0"/>
                <a:cs typeface="Times New Roman" panose="02020603050405020304" pitchFamily="18" charset="0"/>
              </a:rPr>
              <a:t>et éventuellement découvrir un remède définitif. </a:t>
            </a:r>
          </a:p>
          <a:p>
            <a:pPr marL="0" indent="0">
              <a:buNone/>
            </a:pPr>
            <a:endParaRPr lang="fr-FR" sz="2400" dirty="0">
              <a:latin typeface="Abadi" panose="020B0604020104020204" pitchFamily="34" charset="0"/>
              <a:ea typeface="Calibri" panose="020F0502020204030204" pitchFamily="34" charset="0"/>
              <a:cs typeface="Times New Roman" panose="02020603050405020304" pitchFamily="18" charset="0"/>
            </a:endParaRPr>
          </a:p>
          <a:p>
            <a:pPr marL="0" indent="0">
              <a:buNone/>
            </a:pPr>
            <a:r>
              <a:rPr lang="fr-FR" sz="2400" dirty="0">
                <a:effectLst/>
                <a:latin typeface="Abadi" panose="020B0604020104020204" pitchFamily="34" charset="0"/>
                <a:ea typeface="Calibri" panose="020F0502020204030204" pitchFamily="34" charset="0"/>
                <a:cs typeface="Times New Roman" panose="02020603050405020304" pitchFamily="18" charset="0"/>
              </a:rPr>
              <a:t>Il est important de soutenir et de promouvoir la recherche dans ce domaine, ainsi que de faciliter l'accès des patients à des essais cliniques et à des traitements novateurs.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2400" dirty="0"/>
          </a:p>
        </p:txBody>
      </p:sp>
      <p:sp>
        <p:nvSpPr>
          <p:cNvPr id="2" name="Titre 1">
            <a:extLst>
              <a:ext uri="{FF2B5EF4-FFF2-40B4-BE49-F238E27FC236}">
                <a16:creationId xmlns:a16="http://schemas.microsoft.com/office/drawing/2014/main" id="{743047D2-B5E4-DEC6-954F-5BA6EEA6907C}"/>
              </a:ext>
            </a:extLst>
          </p:cNvPr>
          <p:cNvSpPr>
            <a:spLocks noGrp="1"/>
          </p:cNvSpPr>
          <p:nvPr>
            <p:ph type="title" idx="4294967295"/>
          </p:nvPr>
        </p:nvSpPr>
        <p:spPr>
          <a:xfrm>
            <a:off x="-1" y="0"/>
            <a:ext cx="10279155" cy="1057072"/>
          </a:xfrm>
          <a:solidFill>
            <a:srgbClr val="009999"/>
          </a:solidFill>
        </p:spPr>
        <p:txBody>
          <a:bodyPr anchor="ctr"/>
          <a:lstStyle/>
          <a:p>
            <a:pPr algn="ctr"/>
            <a:r>
              <a:rPr lang="fr-FR" dirty="0">
                <a:solidFill>
                  <a:schemeClr val="bg1"/>
                </a:solidFill>
                <a:latin typeface="Abadi" panose="020B0604020104020204" pitchFamily="34" charset="0"/>
                <a:ea typeface="Calibri" panose="020F0502020204030204" pitchFamily="34" charset="0"/>
                <a:cs typeface="Times New Roman" panose="02020603050405020304" pitchFamily="18" charset="0"/>
              </a:rPr>
              <a:t>Recherche et développement  </a:t>
            </a:r>
            <a:endParaRPr lang="fr-FR" dirty="0">
              <a:solidFill>
                <a:schemeClr val="bg1"/>
              </a:solidFill>
            </a:endParaRPr>
          </a:p>
        </p:txBody>
      </p:sp>
      <p:sp>
        <p:nvSpPr>
          <p:cNvPr id="4" name="Rectangle 3">
            <a:extLst>
              <a:ext uri="{FF2B5EF4-FFF2-40B4-BE49-F238E27FC236}">
                <a16:creationId xmlns:a16="http://schemas.microsoft.com/office/drawing/2014/main" id="{7140F7D2-80F8-5AE5-47EE-E61E91F902BC}"/>
              </a:ext>
            </a:extLst>
          </p:cNvPr>
          <p:cNvSpPr/>
          <p:nvPr/>
        </p:nvSpPr>
        <p:spPr>
          <a:xfrm>
            <a:off x="170155" y="5606374"/>
            <a:ext cx="11853231"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Création d’une fondation dédiée à la recherche sur la drépanocytose vient d’être créée par SOS GLOBI sous la bannière de Fondation de France</a:t>
            </a:r>
          </a:p>
        </p:txBody>
      </p:sp>
      <p:pic>
        <p:nvPicPr>
          <p:cNvPr id="5" name="Picture 2" descr="SOS Globi logo RS (1)">
            <a:extLst>
              <a:ext uri="{FF2B5EF4-FFF2-40B4-BE49-F238E27FC236}">
                <a16:creationId xmlns:a16="http://schemas.microsoft.com/office/drawing/2014/main" id="{172EA529-914E-41BE-B4BC-F0CFA5FAC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9155" y="-375398"/>
            <a:ext cx="1845609" cy="184560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que 6" descr="Tubes à essai avec un remplissage uni">
            <a:extLst>
              <a:ext uri="{FF2B5EF4-FFF2-40B4-BE49-F238E27FC236}">
                <a16:creationId xmlns:a16="http://schemas.microsoft.com/office/drawing/2014/main" id="{72F80053-636B-C3FC-7F90-A4219E86BA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9007" y="1976717"/>
            <a:ext cx="914400" cy="914400"/>
          </a:xfrm>
          <a:prstGeom prst="rect">
            <a:avLst/>
          </a:prstGeom>
        </p:spPr>
      </p:pic>
      <p:pic>
        <p:nvPicPr>
          <p:cNvPr id="9" name="Graphique 8" descr="Microscope avec un remplissage uni">
            <a:extLst>
              <a:ext uri="{FF2B5EF4-FFF2-40B4-BE49-F238E27FC236}">
                <a16:creationId xmlns:a16="http://schemas.microsoft.com/office/drawing/2014/main" id="{E6E35785-0346-DA0B-8128-64DEDEA5C9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94203" y="1976717"/>
            <a:ext cx="914400" cy="914400"/>
          </a:xfrm>
          <a:prstGeom prst="rect">
            <a:avLst/>
          </a:prstGeom>
        </p:spPr>
      </p:pic>
      <p:pic>
        <p:nvPicPr>
          <p:cNvPr id="11" name="Graphique 10" descr="ADN avec un remplissage uni">
            <a:extLst>
              <a:ext uri="{FF2B5EF4-FFF2-40B4-BE49-F238E27FC236}">
                <a16:creationId xmlns:a16="http://schemas.microsoft.com/office/drawing/2014/main" id="{47BF3D49-8810-8B6D-1600-8A95F5C970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39400" y="2000171"/>
            <a:ext cx="914400" cy="914400"/>
          </a:xfrm>
          <a:prstGeom prst="rect">
            <a:avLst/>
          </a:prstGeom>
        </p:spPr>
      </p:pic>
    </p:spTree>
    <p:extLst>
      <p:ext uri="{BB962C8B-B14F-4D97-AF65-F5344CB8AC3E}">
        <p14:creationId xmlns:p14="http://schemas.microsoft.com/office/powerpoint/2010/main" val="426151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219EA64-9B04-BF86-2762-7D56C9077C8C}"/>
              </a:ext>
            </a:extLst>
          </p:cNvPr>
          <p:cNvPicPr>
            <a:picLocks noChangeAspect="1"/>
          </p:cNvPicPr>
          <p:nvPr/>
        </p:nvPicPr>
        <p:blipFill>
          <a:blip r:embed="rId2"/>
          <a:stretch>
            <a:fillRect/>
          </a:stretch>
        </p:blipFill>
        <p:spPr>
          <a:xfrm>
            <a:off x="2490281" y="95161"/>
            <a:ext cx="6841787" cy="6595482"/>
          </a:xfrm>
          <a:prstGeom prst="rect">
            <a:avLst/>
          </a:prstGeom>
        </p:spPr>
      </p:pic>
      <p:sp>
        <p:nvSpPr>
          <p:cNvPr id="4" name="Rectangle 3">
            <a:extLst>
              <a:ext uri="{FF2B5EF4-FFF2-40B4-BE49-F238E27FC236}">
                <a16:creationId xmlns:a16="http://schemas.microsoft.com/office/drawing/2014/main" id="{E27B79C5-4B99-8E02-7D58-57D225BBDE02}"/>
              </a:ext>
            </a:extLst>
          </p:cNvPr>
          <p:cNvSpPr/>
          <p:nvPr/>
        </p:nvSpPr>
        <p:spPr>
          <a:xfrm>
            <a:off x="0" y="0"/>
            <a:ext cx="3378740" cy="778213"/>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Conclusion </a:t>
            </a:r>
          </a:p>
        </p:txBody>
      </p:sp>
    </p:spTree>
    <p:extLst>
      <p:ext uri="{BB962C8B-B14F-4D97-AF65-F5344CB8AC3E}">
        <p14:creationId xmlns:p14="http://schemas.microsoft.com/office/powerpoint/2010/main" val="54036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D104E744-CB36-8CE3-1B57-F1EBC98E5C2C}"/>
              </a:ext>
            </a:extLst>
          </p:cNvPr>
          <p:cNvGraphicFramePr/>
          <p:nvPr>
            <p:extLst>
              <p:ext uri="{D42A27DB-BD31-4B8C-83A1-F6EECF244321}">
                <p14:modId xmlns:p14="http://schemas.microsoft.com/office/powerpoint/2010/main" val="709264772"/>
              </p:ext>
            </p:extLst>
          </p:nvPr>
        </p:nvGraphicFramePr>
        <p:xfrm>
          <a:off x="394447" y="-89647"/>
          <a:ext cx="11170024" cy="6598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52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621F4E-107C-A287-D219-E9388CD13C13}"/>
              </a:ext>
            </a:extLst>
          </p:cNvPr>
          <p:cNvSpPr>
            <a:spLocks noGrp="1"/>
          </p:cNvSpPr>
          <p:nvPr>
            <p:ph idx="1"/>
          </p:nvPr>
        </p:nvSpPr>
        <p:spPr>
          <a:xfrm>
            <a:off x="838200" y="1825624"/>
            <a:ext cx="10515600" cy="2136775"/>
          </a:xfrm>
          <a:solidFill>
            <a:srgbClr val="008080"/>
          </a:solidFill>
        </p:spPr>
        <p:txBody>
          <a:bodyPr>
            <a:noAutofit/>
          </a:bodyPr>
          <a:lstStyle/>
          <a:p>
            <a:pPr marL="0" indent="0" algn="ctr">
              <a:buNone/>
            </a:pPr>
            <a:endParaRPr lang="fr-FR" sz="4000" dirty="0">
              <a:solidFill>
                <a:schemeClr val="bg1"/>
              </a:solidFill>
            </a:endParaRPr>
          </a:p>
          <a:p>
            <a:pPr marL="0" indent="0" algn="ctr">
              <a:buNone/>
            </a:pPr>
            <a:r>
              <a:rPr lang="fr-FR" sz="4000" dirty="0">
                <a:solidFill>
                  <a:schemeClr val="bg1"/>
                </a:solidFill>
              </a:rPr>
              <a:t>Merci pour votre attention</a:t>
            </a:r>
          </a:p>
          <a:p>
            <a:pPr marL="0" indent="0" algn="ctr">
              <a:buNone/>
            </a:pPr>
            <a:endParaRPr lang="fr-FR" sz="4000" dirty="0">
              <a:solidFill>
                <a:schemeClr val="bg1"/>
              </a:solidFill>
            </a:endParaRPr>
          </a:p>
        </p:txBody>
      </p:sp>
    </p:spTree>
    <p:extLst>
      <p:ext uri="{BB962C8B-B14F-4D97-AF65-F5344CB8AC3E}">
        <p14:creationId xmlns:p14="http://schemas.microsoft.com/office/powerpoint/2010/main" val="138123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75FADDE-8AAE-0256-E5F3-92FBEE979CD8}"/>
              </a:ext>
            </a:extLst>
          </p:cNvPr>
          <p:cNvSpPr>
            <a:spLocks noGrp="1"/>
          </p:cNvSpPr>
          <p:nvPr>
            <p:ph idx="1"/>
          </p:nvPr>
        </p:nvSpPr>
        <p:spPr>
          <a:xfrm>
            <a:off x="250838" y="1338817"/>
            <a:ext cx="11474129" cy="5194718"/>
          </a:xfrm>
        </p:spPr>
        <p:txBody>
          <a:bodyPr>
            <a:normAutofit fontScale="77500" lnSpcReduction="20000"/>
          </a:bodyPr>
          <a:lstStyle/>
          <a:p>
            <a:pPr algn="just">
              <a:buFont typeface="Wingdings" panose="05000000000000000000" pitchFamily="2" charset="2"/>
              <a:buChar char="q"/>
            </a:pPr>
            <a:r>
              <a:rPr lang="fr-FR" b="0" i="0" dirty="0">
                <a:solidFill>
                  <a:srgbClr val="333333"/>
                </a:solidFill>
                <a:effectLst/>
                <a:latin typeface="Abadi" panose="020B0604020104020204" pitchFamily="34" charset="0"/>
              </a:rPr>
              <a:t>La FMDT a une mission de représentation nationale. Elle est le porte parole des malades auprès des autorités sanitaires. La FMDT milite pour une meilleure reconnaissance et prise en charge de la drépanocytose et de la thalassémie.</a:t>
            </a:r>
          </a:p>
          <a:p>
            <a:pPr algn="just">
              <a:buFont typeface="Wingdings" panose="05000000000000000000" pitchFamily="2" charset="2"/>
              <a:buChar char="q"/>
            </a:pPr>
            <a:endParaRPr lang="fr-FR" b="0" i="0" dirty="0">
              <a:solidFill>
                <a:srgbClr val="333333"/>
              </a:solidFill>
              <a:effectLst/>
              <a:latin typeface="Abadi" panose="020B0604020104020204" pitchFamily="34" charset="0"/>
            </a:endParaRPr>
          </a:p>
          <a:p>
            <a:pPr algn="just">
              <a:buFont typeface="Wingdings" panose="05000000000000000000" pitchFamily="2" charset="2"/>
              <a:buChar char="q"/>
            </a:pPr>
            <a:r>
              <a:rPr lang="fr-FR" b="0" i="0" dirty="0">
                <a:solidFill>
                  <a:srgbClr val="333333"/>
                </a:solidFill>
                <a:effectLst/>
                <a:latin typeface="Abadi" panose="020B0604020104020204" pitchFamily="34" charset="0"/>
              </a:rPr>
              <a:t>représenter les malades au sein des groupes de travail nationaux, </a:t>
            </a:r>
          </a:p>
          <a:p>
            <a:pPr algn="just">
              <a:buFont typeface="Wingdings" panose="05000000000000000000" pitchFamily="2" charset="2"/>
              <a:buChar char="q"/>
            </a:pPr>
            <a:r>
              <a:rPr lang="fr-FR" b="0" i="0" dirty="0">
                <a:solidFill>
                  <a:srgbClr val="333333"/>
                </a:solidFill>
                <a:effectLst/>
                <a:latin typeface="Abadi" panose="020B0604020104020204" pitchFamily="34" charset="0"/>
              </a:rPr>
              <a:t>interpeller les autorités sur des points majeurs de santé publique </a:t>
            </a:r>
            <a:endParaRPr lang="fr-FR" dirty="0">
              <a:solidFill>
                <a:srgbClr val="333333"/>
              </a:solidFill>
              <a:latin typeface="Abadi" panose="020B0604020104020204" pitchFamily="34" charset="0"/>
            </a:endParaRPr>
          </a:p>
          <a:p>
            <a:pPr algn="just">
              <a:buFont typeface="Wingdings" panose="05000000000000000000" pitchFamily="2" charset="2"/>
              <a:buChar char="q"/>
            </a:pPr>
            <a:r>
              <a:rPr lang="fr-FR" b="0" i="0" dirty="0">
                <a:solidFill>
                  <a:srgbClr val="333333"/>
                </a:solidFill>
                <a:effectLst/>
                <a:latin typeface="Abadi" panose="020B0604020104020204" pitchFamily="34" charset="0"/>
              </a:rPr>
              <a:t>défendre les droits des malades fait partie de ses missions.</a:t>
            </a:r>
          </a:p>
          <a:p>
            <a:pPr algn="just">
              <a:buFont typeface="Wingdings" panose="05000000000000000000" pitchFamily="2" charset="2"/>
              <a:buChar char="q"/>
            </a:pPr>
            <a:endParaRPr lang="fr-FR" b="0" i="0" dirty="0">
              <a:solidFill>
                <a:srgbClr val="333333"/>
              </a:solidFill>
              <a:effectLst/>
              <a:latin typeface="Abadi" panose="020B0604020104020204" pitchFamily="34" charset="0"/>
            </a:endParaRPr>
          </a:p>
          <a:p>
            <a:pPr algn="just">
              <a:buFont typeface="Wingdings" panose="05000000000000000000" pitchFamily="2" charset="2"/>
              <a:buChar char="q"/>
            </a:pPr>
            <a:r>
              <a:rPr lang="fr-FR" b="0" i="0" dirty="0">
                <a:solidFill>
                  <a:srgbClr val="333333"/>
                </a:solidFill>
                <a:effectLst/>
                <a:latin typeface="Abadi" panose="020B0604020104020204" pitchFamily="34" charset="0"/>
              </a:rPr>
              <a:t>La FMDT soutient également la création d’associations de proximités afin de mieux répondre aux besoins des patients et de leurs familles.</a:t>
            </a:r>
          </a:p>
          <a:p>
            <a:pPr algn="just">
              <a:buFont typeface="Wingdings" panose="05000000000000000000" pitchFamily="2" charset="2"/>
              <a:buChar char="q"/>
            </a:pPr>
            <a:endParaRPr lang="fr-FR" b="0" i="0" dirty="0">
              <a:solidFill>
                <a:srgbClr val="333333"/>
              </a:solidFill>
              <a:effectLst/>
              <a:latin typeface="Abadi" panose="020B0604020104020204" pitchFamily="34" charset="0"/>
            </a:endParaRPr>
          </a:p>
          <a:p>
            <a:pPr algn="just">
              <a:buFont typeface="Wingdings" panose="05000000000000000000" pitchFamily="2" charset="2"/>
              <a:buChar char="q"/>
            </a:pPr>
            <a:r>
              <a:rPr lang="fr-FR" b="0" i="0" dirty="0">
                <a:solidFill>
                  <a:srgbClr val="333333"/>
                </a:solidFill>
                <a:effectLst/>
                <a:latin typeface="Abadi" panose="020B0604020104020204" pitchFamily="34" charset="0"/>
              </a:rPr>
              <a:t>Enfin la FMDT soutient la recherche par le projet de création d’une Fondation de Recherche Nationale pour la Drépanocytose et la Thalassémie.</a:t>
            </a:r>
          </a:p>
          <a:p>
            <a:pPr algn="just">
              <a:buFont typeface="Wingdings" panose="05000000000000000000" pitchFamily="2" charset="2"/>
              <a:buChar char="q"/>
            </a:pPr>
            <a:endParaRPr lang="fr-FR" b="0" i="0" dirty="0">
              <a:solidFill>
                <a:srgbClr val="333333"/>
              </a:solidFill>
              <a:effectLst/>
              <a:latin typeface="Abadi" panose="020B0604020104020204" pitchFamily="34" charset="0"/>
            </a:endParaRPr>
          </a:p>
          <a:p>
            <a:pPr algn="just">
              <a:buFont typeface="Wingdings" panose="05000000000000000000" pitchFamily="2" charset="2"/>
              <a:buChar char="q"/>
            </a:pPr>
            <a:r>
              <a:rPr lang="fr-FR" dirty="0">
                <a:solidFill>
                  <a:srgbClr val="333333"/>
                </a:solidFill>
                <a:latin typeface="Abadi" panose="020B0604020104020204" pitchFamily="34" charset="0"/>
              </a:rPr>
              <a:t>Sensibiliser au don de sang</a:t>
            </a:r>
            <a:endParaRPr lang="fr-FR" b="0" i="0" dirty="0">
              <a:solidFill>
                <a:srgbClr val="333333"/>
              </a:solidFill>
              <a:effectLst/>
              <a:latin typeface="Abadi" panose="020B0604020104020204" pitchFamily="34" charset="0"/>
            </a:endParaRPr>
          </a:p>
          <a:p>
            <a:pPr algn="just">
              <a:buFont typeface="Wingdings" panose="05000000000000000000" pitchFamily="2" charset="2"/>
              <a:buChar char="q"/>
            </a:pPr>
            <a:endParaRPr lang="fr-FR" dirty="0">
              <a:latin typeface="Abadi" panose="020B0604020104020204" pitchFamily="34" charset="0"/>
            </a:endParaRPr>
          </a:p>
        </p:txBody>
      </p:sp>
      <p:sp>
        <p:nvSpPr>
          <p:cNvPr id="2" name="Titre 1">
            <a:extLst>
              <a:ext uri="{FF2B5EF4-FFF2-40B4-BE49-F238E27FC236}">
                <a16:creationId xmlns:a16="http://schemas.microsoft.com/office/drawing/2014/main" id="{37C7D527-F73D-89F0-4FD3-31EAAFFAEE67}"/>
              </a:ext>
            </a:extLst>
          </p:cNvPr>
          <p:cNvSpPr>
            <a:spLocks noGrp="1"/>
          </p:cNvSpPr>
          <p:nvPr>
            <p:ph type="title" idx="4294967295"/>
          </p:nvPr>
        </p:nvSpPr>
        <p:spPr>
          <a:xfrm>
            <a:off x="0" y="0"/>
            <a:ext cx="10447506" cy="1044102"/>
          </a:xfrm>
          <a:solidFill>
            <a:srgbClr val="009999"/>
          </a:solidFill>
        </p:spPr>
        <p:txBody>
          <a:bodyPr>
            <a:normAutofit fontScale="90000"/>
          </a:bodyPr>
          <a:lstStyle/>
          <a:p>
            <a:pPr algn="ctr"/>
            <a:br>
              <a:rPr lang="fr-FR" b="1" i="0" cap="all" dirty="0">
                <a:solidFill>
                  <a:schemeClr val="bg1"/>
                </a:solidFill>
                <a:effectLst/>
                <a:latin typeface="Abadi" panose="020B0604020104020204" pitchFamily="34" charset="0"/>
              </a:rPr>
            </a:br>
            <a:r>
              <a:rPr lang="fr-FR" b="1" i="0" cap="all" dirty="0">
                <a:solidFill>
                  <a:schemeClr val="bg1"/>
                </a:solidFill>
                <a:effectLst/>
                <a:latin typeface="Abadi" panose="020B0604020104020204" pitchFamily="34" charset="0"/>
              </a:rPr>
              <a:t>NOTRE MISSION</a:t>
            </a:r>
            <a:br>
              <a:rPr lang="fr-FR" b="1" i="0" cap="all" dirty="0">
                <a:solidFill>
                  <a:schemeClr val="bg1"/>
                </a:solidFill>
                <a:effectLst/>
                <a:latin typeface="Abadi" panose="020B0604020104020204" pitchFamily="34" charset="0"/>
              </a:rPr>
            </a:br>
            <a:endParaRPr lang="fr-FR" b="1" dirty="0">
              <a:solidFill>
                <a:schemeClr val="bg1"/>
              </a:solidFill>
              <a:latin typeface="Abadi" panose="020B0604020104020204" pitchFamily="34" charset="0"/>
            </a:endParaRPr>
          </a:p>
        </p:txBody>
      </p:sp>
      <p:pic>
        <p:nvPicPr>
          <p:cNvPr id="4" name="Image 3">
            <a:extLst>
              <a:ext uri="{FF2B5EF4-FFF2-40B4-BE49-F238E27FC236}">
                <a16:creationId xmlns:a16="http://schemas.microsoft.com/office/drawing/2014/main" id="{6D16A38A-A5BE-BA3E-C40E-207C3C4AD310}"/>
              </a:ext>
            </a:extLst>
          </p:cNvPr>
          <p:cNvPicPr>
            <a:picLocks noChangeAspect="1"/>
          </p:cNvPicPr>
          <p:nvPr/>
        </p:nvPicPr>
        <p:blipFill>
          <a:blip r:embed="rId2"/>
          <a:stretch>
            <a:fillRect/>
          </a:stretch>
        </p:blipFill>
        <p:spPr>
          <a:xfrm>
            <a:off x="10386732" y="-294715"/>
            <a:ext cx="1724585" cy="1724585"/>
          </a:xfrm>
          <a:prstGeom prst="rect">
            <a:avLst/>
          </a:prstGeom>
        </p:spPr>
      </p:pic>
    </p:spTree>
    <p:extLst>
      <p:ext uri="{BB962C8B-B14F-4D97-AF65-F5344CB8AC3E}">
        <p14:creationId xmlns:p14="http://schemas.microsoft.com/office/powerpoint/2010/main" val="193260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DF140C30-630E-DA42-5DAD-ABDC34367159}"/>
              </a:ext>
            </a:extLst>
          </p:cNvPr>
          <p:cNvGrpSpPr/>
          <p:nvPr/>
        </p:nvGrpSpPr>
        <p:grpSpPr>
          <a:xfrm>
            <a:off x="499719" y="281082"/>
            <a:ext cx="11467441" cy="6221610"/>
            <a:chOff x="42519" y="160342"/>
            <a:chExt cx="11467441" cy="6221610"/>
          </a:xfrm>
        </p:grpSpPr>
        <p:sp>
          <p:nvSpPr>
            <p:cNvPr id="12" name="Flèche : droite 11">
              <a:extLst>
                <a:ext uri="{FF2B5EF4-FFF2-40B4-BE49-F238E27FC236}">
                  <a16:creationId xmlns:a16="http://schemas.microsoft.com/office/drawing/2014/main" id="{B71BA444-CC3D-D63C-EC8E-B6F612726853}"/>
                </a:ext>
              </a:extLst>
            </p:cNvPr>
            <p:cNvSpPr/>
            <p:nvPr/>
          </p:nvSpPr>
          <p:spPr>
            <a:xfrm>
              <a:off x="4887116" y="2700220"/>
              <a:ext cx="1129553" cy="9592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6" name="Groupe 25">
              <a:extLst>
                <a:ext uri="{FF2B5EF4-FFF2-40B4-BE49-F238E27FC236}">
                  <a16:creationId xmlns:a16="http://schemas.microsoft.com/office/drawing/2014/main" id="{0EFBF39A-9E78-46DB-97C9-F24B1FD9D8A6}"/>
                </a:ext>
              </a:extLst>
            </p:cNvPr>
            <p:cNvGrpSpPr/>
            <p:nvPr/>
          </p:nvGrpSpPr>
          <p:grpSpPr>
            <a:xfrm>
              <a:off x="42519" y="929197"/>
              <a:ext cx="3927662" cy="4999605"/>
              <a:chOff x="0" y="680680"/>
              <a:chExt cx="4309833" cy="5909553"/>
            </a:xfrm>
          </p:grpSpPr>
          <p:grpSp>
            <p:nvGrpSpPr>
              <p:cNvPr id="25" name="Groupe 24">
                <a:extLst>
                  <a:ext uri="{FF2B5EF4-FFF2-40B4-BE49-F238E27FC236}">
                    <a16:creationId xmlns:a16="http://schemas.microsoft.com/office/drawing/2014/main" id="{301F6F72-5A39-B337-526A-B88AC8367A81}"/>
                  </a:ext>
                </a:extLst>
              </p:cNvPr>
              <p:cNvGrpSpPr/>
              <p:nvPr/>
            </p:nvGrpSpPr>
            <p:grpSpPr>
              <a:xfrm>
                <a:off x="38621" y="680680"/>
                <a:ext cx="4271212" cy="5241312"/>
                <a:chOff x="38621" y="680680"/>
                <a:chExt cx="4271212" cy="5241312"/>
              </a:xfrm>
            </p:grpSpPr>
            <p:pic>
              <p:nvPicPr>
                <p:cNvPr id="5" name="Image 4">
                  <a:extLst>
                    <a:ext uri="{FF2B5EF4-FFF2-40B4-BE49-F238E27FC236}">
                      <a16:creationId xmlns:a16="http://schemas.microsoft.com/office/drawing/2014/main" id="{4CAF66E9-E83B-827D-D0F6-3D69236FF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41" y="2479097"/>
                  <a:ext cx="1564654" cy="1564654"/>
                </a:xfrm>
                <a:prstGeom prst="rect">
                  <a:avLst/>
                </a:prstGeom>
              </p:spPr>
            </p:pic>
            <p:grpSp>
              <p:nvGrpSpPr>
                <p:cNvPr id="17" name="Groupe 16">
                  <a:extLst>
                    <a:ext uri="{FF2B5EF4-FFF2-40B4-BE49-F238E27FC236}">
                      <a16:creationId xmlns:a16="http://schemas.microsoft.com/office/drawing/2014/main" id="{F575F8CB-7080-97F7-BB9E-F271C7720C2A}"/>
                    </a:ext>
                  </a:extLst>
                </p:cNvPr>
                <p:cNvGrpSpPr/>
                <p:nvPr/>
              </p:nvGrpSpPr>
              <p:grpSpPr>
                <a:xfrm>
                  <a:off x="38621" y="680680"/>
                  <a:ext cx="4271212" cy="5241312"/>
                  <a:chOff x="291824" y="1358154"/>
                  <a:chExt cx="4271212" cy="5546806"/>
                </a:xfrm>
              </p:grpSpPr>
              <p:pic>
                <p:nvPicPr>
                  <p:cNvPr id="3" name="Graphique 2" descr="ADN avec un remplissage uni">
                    <a:extLst>
                      <a:ext uri="{FF2B5EF4-FFF2-40B4-BE49-F238E27FC236}">
                        <a16:creationId xmlns:a16="http://schemas.microsoft.com/office/drawing/2014/main" id="{C40CC10A-9D3C-2B06-5D23-78779443DD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048" y="1358154"/>
                    <a:ext cx="914400" cy="914400"/>
                  </a:xfrm>
                  <a:prstGeom prst="rect">
                    <a:avLst/>
                  </a:prstGeom>
                </p:spPr>
              </p:pic>
              <p:pic>
                <p:nvPicPr>
                  <p:cNvPr id="6" name="Image 5">
                    <a:extLst>
                      <a:ext uri="{FF2B5EF4-FFF2-40B4-BE49-F238E27FC236}">
                        <a16:creationId xmlns:a16="http://schemas.microsoft.com/office/drawing/2014/main" id="{6DE761E5-D0E7-8C38-2950-2D94FC6B2C5F}"/>
                      </a:ext>
                    </a:extLst>
                  </p:cNvPr>
                  <p:cNvPicPr>
                    <a:picLocks noChangeAspect="1"/>
                  </p:cNvPicPr>
                  <p:nvPr/>
                </p:nvPicPr>
                <p:blipFill>
                  <a:blip r:embed="rId5"/>
                  <a:stretch>
                    <a:fillRect/>
                  </a:stretch>
                </p:blipFill>
                <p:spPr>
                  <a:xfrm>
                    <a:off x="351472" y="2543658"/>
                    <a:ext cx="1428750" cy="800100"/>
                  </a:xfrm>
                  <a:prstGeom prst="rect">
                    <a:avLst/>
                  </a:prstGeom>
                </p:spPr>
              </p:pic>
              <p:pic>
                <p:nvPicPr>
                  <p:cNvPr id="7" name="Image 6">
                    <a:extLst>
                      <a:ext uri="{FF2B5EF4-FFF2-40B4-BE49-F238E27FC236}">
                        <a16:creationId xmlns:a16="http://schemas.microsoft.com/office/drawing/2014/main" id="{60C32F84-516D-872A-77FB-1365348B2097}"/>
                      </a:ext>
                    </a:extLst>
                  </p:cNvPr>
                  <p:cNvPicPr>
                    <a:picLocks noChangeAspect="1"/>
                  </p:cNvPicPr>
                  <p:nvPr/>
                </p:nvPicPr>
                <p:blipFill>
                  <a:blip r:embed="rId6"/>
                  <a:stretch>
                    <a:fillRect/>
                  </a:stretch>
                </p:blipFill>
                <p:spPr>
                  <a:xfrm>
                    <a:off x="291824" y="4773415"/>
                    <a:ext cx="1663941" cy="1052963"/>
                  </a:xfrm>
                  <a:prstGeom prst="rect">
                    <a:avLst/>
                  </a:prstGeom>
                </p:spPr>
              </p:pic>
              <p:sp>
                <p:nvSpPr>
                  <p:cNvPr id="8" name="Rectangle 7">
                    <a:extLst>
                      <a:ext uri="{FF2B5EF4-FFF2-40B4-BE49-F238E27FC236}">
                        <a16:creationId xmlns:a16="http://schemas.microsoft.com/office/drawing/2014/main" id="{3F12D734-685E-0329-5016-9F6B79FCC427}"/>
                      </a:ext>
                    </a:extLst>
                  </p:cNvPr>
                  <p:cNvSpPr/>
                  <p:nvPr/>
                </p:nvSpPr>
                <p:spPr>
                  <a:xfrm>
                    <a:off x="2732464" y="1520832"/>
                    <a:ext cx="1830571" cy="6109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badi" panose="020B0604020104020204" pitchFamily="34" charset="0"/>
                      </a:rPr>
                      <a:t>Maladie </a:t>
                    </a:r>
                  </a:p>
                  <a:p>
                    <a:pPr algn="ctr"/>
                    <a:r>
                      <a:rPr lang="fr-FR" sz="1400" b="1" dirty="0">
                        <a:latin typeface="Abadi" panose="020B0604020104020204" pitchFamily="34" charset="0"/>
                      </a:rPr>
                      <a:t>génétique</a:t>
                    </a:r>
                  </a:p>
                </p:txBody>
              </p:sp>
              <p:sp>
                <p:nvSpPr>
                  <p:cNvPr id="9" name="Rectangle 8">
                    <a:extLst>
                      <a:ext uri="{FF2B5EF4-FFF2-40B4-BE49-F238E27FC236}">
                        <a16:creationId xmlns:a16="http://schemas.microsoft.com/office/drawing/2014/main" id="{D46371CD-7875-6619-F49F-87181633C609}"/>
                      </a:ext>
                    </a:extLst>
                  </p:cNvPr>
                  <p:cNvSpPr/>
                  <p:nvPr/>
                </p:nvSpPr>
                <p:spPr>
                  <a:xfrm>
                    <a:off x="2732464" y="2710625"/>
                    <a:ext cx="1830572" cy="6109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badi" panose="020B0604020104020204" pitchFamily="34" charset="0"/>
                      </a:rPr>
                      <a:t>Maladie du sang</a:t>
                    </a:r>
                  </a:p>
                </p:txBody>
              </p:sp>
              <p:sp>
                <p:nvSpPr>
                  <p:cNvPr id="10" name="Rectangle 9">
                    <a:extLst>
                      <a:ext uri="{FF2B5EF4-FFF2-40B4-BE49-F238E27FC236}">
                        <a16:creationId xmlns:a16="http://schemas.microsoft.com/office/drawing/2014/main" id="{A787B5CA-500A-29B1-71B6-4982EFD28170}"/>
                      </a:ext>
                    </a:extLst>
                  </p:cNvPr>
                  <p:cNvSpPr/>
                  <p:nvPr/>
                </p:nvSpPr>
                <p:spPr>
                  <a:xfrm>
                    <a:off x="2732463" y="3769447"/>
                    <a:ext cx="1830572" cy="6109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badi" panose="020B0604020104020204" pitchFamily="34" charset="0"/>
                      </a:rPr>
                      <a:t>Maladie du globule rouge</a:t>
                    </a:r>
                  </a:p>
                </p:txBody>
              </p:sp>
              <p:sp>
                <p:nvSpPr>
                  <p:cNvPr id="11" name="Rectangle 10">
                    <a:extLst>
                      <a:ext uri="{FF2B5EF4-FFF2-40B4-BE49-F238E27FC236}">
                        <a16:creationId xmlns:a16="http://schemas.microsoft.com/office/drawing/2014/main" id="{806D2C25-0DC8-76D5-7E22-AB988F5D0C54}"/>
                      </a:ext>
                    </a:extLst>
                  </p:cNvPr>
                  <p:cNvSpPr/>
                  <p:nvPr/>
                </p:nvSpPr>
                <p:spPr>
                  <a:xfrm>
                    <a:off x="2705089" y="4943202"/>
                    <a:ext cx="1830572" cy="6109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badi" panose="020B0604020104020204" pitchFamily="34" charset="0"/>
                      </a:rPr>
                      <a:t>Maladie des hémoglobines</a:t>
                    </a:r>
                  </a:p>
                </p:txBody>
              </p:sp>
              <p:sp>
                <p:nvSpPr>
                  <p:cNvPr id="19" name="Rectangle 18">
                    <a:extLst>
                      <a:ext uri="{FF2B5EF4-FFF2-40B4-BE49-F238E27FC236}">
                        <a16:creationId xmlns:a16="http://schemas.microsoft.com/office/drawing/2014/main" id="{0412D867-E68F-BA41-7909-D866E8BE96DF}"/>
                      </a:ext>
                    </a:extLst>
                  </p:cNvPr>
                  <p:cNvSpPr/>
                  <p:nvPr/>
                </p:nvSpPr>
                <p:spPr>
                  <a:xfrm>
                    <a:off x="2696537" y="6293998"/>
                    <a:ext cx="1830572" cy="6109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badi" panose="020B0604020104020204" pitchFamily="34" charset="0"/>
                      </a:rPr>
                      <a:t>Handicap invisible </a:t>
                    </a:r>
                  </a:p>
                </p:txBody>
              </p:sp>
            </p:grpSp>
          </p:grpSp>
          <p:pic>
            <p:nvPicPr>
              <p:cNvPr id="18" name="Image 17">
                <a:extLst>
                  <a:ext uri="{FF2B5EF4-FFF2-40B4-BE49-F238E27FC236}">
                    <a16:creationId xmlns:a16="http://schemas.microsoft.com/office/drawing/2014/main" id="{CB481FA8-5149-112F-7790-DB58A0931870}"/>
                  </a:ext>
                </a:extLst>
              </p:cNvPr>
              <p:cNvPicPr>
                <a:picLocks noChangeAspect="1"/>
              </p:cNvPicPr>
              <p:nvPr/>
            </p:nvPicPr>
            <p:blipFill>
              <a:blip r:embed="rId7"/>
              <a:stretch>
                <a:fillRect/>
              </a:stretch>
            </p:blipFill>
            <p:spPr>
              <a:xfrm>
                <a:off x="0" y="4926293"/>
                <a:ext cx="1663940" cy="1663940"/>
              </a:xfrm>
              <a:prstGeom prst="rect">
                <a:avLst/>
              </a:prstGeom>
            </p:spPr>
          </p:pic>
        </p:grpSp>
        <p:grpSp>
          <p:nvGrpSpPr>
            <p:cNvPr id="30" name="Groupe 29">
              <a:extLst>
                <a:ext uri="{FF2B5EF4-FFF2-40B4-BE49-F238E27FC236}">
                  <a16:creationId xmlns:a16="http://schemas.microsoft.com/office/drawing/2014/main" id="{07B2F537-25EC-C7DA-F28C-32D8E283F4C5}"/>
                </a:ext>
              </a:extLst>
            </p:cNvPr>
            <p:cNvGrpSpPr/>
            <p:nvPr/>
          </p:nvGrpSpPr>
          <p:grpSpPr>
            <a:xfrm>
              <a:off x="6016669" y="762242"/>
              <a:ext cx="4947615" cy="5333515"/>
              <a:chOff x="6212149" y="762242"/>
              <a:chExt cx="4947615" cy="5333515"/>
            </a:xfrm>
          </p:grpSpPr>
          <p:sp>
            <p:nvSpPr>
              <p:cNvPr id="16" name="Rectangle 15">
                <a:extLst>
                  <a:ext uri="{FF2B5EF4-FFF2-40B4-BE49-F238E27FC236}">
                    <a16:creationId xmlns:a16="http://schemas.microsoft.com/office/drawing/2014/main" id="{DBA7F7ED-FAD7-81F9-298F-BE1A5D129427}"/>
                  </a:ext>
                </a:extLst>
              </p:cNvPr>
              <p:cNvSpPr/>
              <p:nvPr/>
            </p:nvSpPr>
            <p:spPr>
              <a:xfrm>
                <a:off x="6212149" y="4869543"/>
                <a:ext cx="1900517" cy="21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badi" panose="020B0604020104020204" pitchFamily="34" charset="0"/>
                  </a:rPr>
                  <a:t>                          Accidents vasculaires cérébraux  </a:t>
                </a:r>
              </a:p>
            </p:txBody>
          </p:sp>
          <p:grpSp>
            <p:nvGrpSpPr>
              <p:cNvPr id="28" name="Groupe 27">
                <a:extLst>
                  <a:ext uri="{FF2B5EF4-FFF2-40B4-BE49-F238E27FC236}">
                    <a16:creationId xmlns:a16="http://schemas.microsoft.com/office/drawing/2014/main" id="{A8D37C38-A6E4-433B-98A6-812FE689F13E}"/>
                  </a:ext>
                </a:extLst>
              </p:cNvPr>
              <p:cNvGrpSpPr/>
              <p:nvPr/>
            </p:nvGrpSpPr>
            <p:grpSpPr>
              <a:xfrm>
                <a:off x="6674276" y="762242"/>
                <a:ext cx="4485488" cy="5333515"/>
                <a:chOff x="6531604" y="1321904"/>
                <a:chExt cx="4485488" cy="5333515"/>
              </a:xfrm>
            </p:grpSpPr>
            <p:pic>
              <p:nvPicPr>
                <p:cNvPr id="15" name="Graphique 14" descr="Cerveau avec un remplissage uni">
                  <a:extLst>
                    <a:ext uri="{FF2B5EF4-FFF2-40B4-BE49-F238E27FC236}">
                      <a16:creationId xmlns:a16="http://schemas.microsoft.com/office/drawing/2014/main" id="{80B779FB-B8CC-3869-2EAE-B45C4493FB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62536" y="4621696"/>
                  <a:ext cx="914400" cy="914400"/>
                </a:xfrm>
                <a:prstGeom prst="rect">
                  <a:avLst/>
                </a:prstGeom>
              </p:spPr>
            </p:pic>
            <p:grpSp>
              <p:nvGrpSpPr>
                <p:cNvPr id="27" name="Groupe 26">
                  <a:extLst>
                    <a:ext uri="{FF2B5EF4-FFF2-40B4-BE49-F238E27FC236}">
                      <a16:creationId xmlns:a16="http://schemas.microsoft.com/office/drawing/2014/main" id="{4323C6B8-9866-8CFE-F1E9-CF9C7B45C477}"/>
                    </a:ext>
                  </a:extLst>
                </p:cNvPr>
                <p:cNvGrpSpPr/>
                <p:nvPr/>
              </p:nvGrpSpPr>
              <p:grpSpPr>
                <a:xfrm>
                  <a:off x="6531604" y="1321904"/>
                  <a:ext cx="4485488" cy="5333515"/>
                  <a:chOff x="6513252" y="1348270"/>
                  <a:chExt cx="4485488" cy="5333515"/>
                </a:xfrm>
              </p:grpSpPr>
              <p:pic>
                <p:nvPicPr>
                  <p:cNvPr id="13" name="Image 12">
                    <a:extLst>
                      <a:ext uri="{FF2B5EF4-FFF2-40B4-BE49-F238E27FC236}">
                        <a16:creationId xmlns:a16="http://schemas.microsoft.com/office/drawing/2014/main" id="{40E506FB-F4A4-157D-2CAE-640E47EBA056}"/>
                      </a:ext>
                    </a:extLst>
                  </p:cNvPr>
                  <p:cNvPicPr>
                    <a:picLocks noChangeAspect="1"/>
                  </p:cNvPicPr>
                  <p:nvPr/>
                </p:nvPicPr>
                <p:blipFill>
                  <a:blip r:embed="rId10"/>
                  <a:stretch>
                    <a:fillRect/>
                  </a:stretch>
                </p:blipFill>
                <p:spPr>
                  <a:xfrm>
                    <a:off x="6513252" y="1348270"/>
                    <a:ext cx="4305300" cy="3190875"/>
                  </a:xfrm>
                  <a:prstGeom prst="rect">
                    <a:avLst/>
                  </a:prstGeom>
                </p:spPr>
              </p:pic>
              <p:sp>
                <p:nvSpPr>
                  <p:cNvPr id="20" name="Ellipse 19">
                    <a:extLst>
                      <a:ext uri="{FF2B5EF4-FFF2-40B4-BE49-F238E27FC236}">
                        <a16:creationId xmlns:a16="http://schemas.microsoft.com/office/drawing/2014/main" id="{47D4FB27-BE24-6FA6-0D51-1371B1D77415}"/>
                      </a:ext>
                    </a:extLst>
                  </p:cNvPr>
                  <p:cNvSpPr/>
                  <p:nvPr/>
                </p:nvSpPr>
                <p:spPr>
                  <a:xfrm>
                    <a:off x="7907611" y="4559071"/>
                    <a:ext cx="1188259" cy="11988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Anémie </a:t>
                    </a:r>
                  </a:p>
                </p:txBody>
              </p:sp>
              <p:sp>
                <p:nvSpPr>
                  <p:cNvPr id="22" name="Ellipse 21">
                    <a:extLst>
                      <a:ext uri="{FF2B5EF4-FFF2-40B4-BE49-F238E27FC236}">
                        <a16:creationId xmlns:a16="http://schemas.microsoft.com/office/drawing/2014/main" id="{12213C28-12F8-59CB-AC3F-FED9295158A1}"/>
                      </a:ext>
                    </a:extLst>
                  </p:cNvPr>
                  <p:cNvSpPr/>
                  <p:nvPr/>
                </p:nvSpPr>
                <p:spPr>
                  <a:xfrm>
                    <a:off x="9677468" y="4519365"/>
                    <a:ext cx="1321272" cy="12887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Douleurs </a:t>
                    </a:r>
                  </a:p>
                </p:txBody>
              </p:sp>
              <p:sp>
                <p:nvSpPr>
                  <p:cNvPr id="23" name="Ellipse 22">
                    <a:extLst>
                      <a:ext uri="{FF2B5EF4-FFF2-40B4-BE49-F238E27FC236}">
                        <a16:creationId xmlns:a16="http://schemas.microsoft.com/office/drawing/2014/main" id="{00F968E8-1532-6785-5FD4-C090C8BBFB90}"/>
                      </a:ext>
                    </a:extLst>
                  </p:cNvPr>
                  <p:cNvSpPr/>
                  <p:nvPr/>
                </p:nvSpPr>
                <p:spPr>
                  <a:xfrm>
                    <a:off x="8683564" y="5757881"/>
                    <a:ext cx="1406211" cy="9239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infections </a:t>
                    </a:r>
                  </a:p>
                </p:txBody>
              </p:sp>
            </p:grpSp>
          </p:grpSp>
        </p:grpSp>
        <p:sp>
          <p:nvSpPr>
            <p:cNvPr id="24" name="Rectangle 23">
              <a:extLst>
                <a:ext uri="{FF2B5EF4-FFF2-40B4-BE49-F238E27FC236}">
                  <a16:creationId xmlns:a16="http://schemas.microsoft.com/office/drawing/2014/main" id="{EE33BE91-6C64-819B-325B-F63A386FB3FF}"/>
                </a:ext>
              </a:extLst>
            </p:cNvPr>
            <p:cNvSpPr/>
            <p:nvPr/>
          </p:nvSpPr>
          <p:spPr>
            <a:xfrm>
              <a:off x="6270577" y="160342"/>
              <a:ext cx="5239383" cy="523922"/>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Les complications de la drépanocytose</a:t>
              </a:r>
            </a:p>
          </p:txBody>
        </p:sp>
        <p:sp>
          <p:nvSpPr>
            <p:cNvPr id="29" name="Rectangle 28">
              <a:extLst>
                <a:ext uri="{FF2B5EF4-FFF2-40B4-BE49-F238E27FC236}">
                  <a16:creationId xmlns:a16="http://schemas.microsoft.com/office/drawing/2014/main" id="{8981DEBA-E2A5-F6B0-9EB8-2D96994ADAF3}"/>
                </a:ext>
              </a:extLst>
            </p:cNvPr>
            <p:cNvSpPr/>
            <p:nvPr/>
          </p:nvSpPr>
          <p:spPr>
            <a:xfrm>
              <a:off x="132075" y="185014"/>
              <a:ext cx="5454262" cy="523922"/>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Qu’est ce que la drépanocytose?</a:t>
              </a:r>
            </a:p>
          </p:txBody>
        </p:sp>
        <p:sp>
          <p:nvSpPr>
            <p:cNvPr id="31" name="Rectangle 30">
              <a:extLst>
                <a:ext uri="{FF2B5EF4-FFF2-40B4-BE49-F238E27FC236}">
                  <a16:creationId xmlns:a16="http://schemas.microsoft.com/office/drawing/2014/main" id="{73EAE33B-D750-2747-5611-C730AB99196C}"/>
                </a:ext>
              </a:extLst>
            </p:cNvPr>
            <p:cNvSpPr/>
            <p:nvPr/>
          </p:nvSpPr>
          <p:spPr>
            <a:xfrm>
              <a:off x="230111" y="5925208"/>
              <a:ext cx="7866754" cy="4567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badi" panose="020B0604020104020204" pitchFamily="34" charset="0"/>
                </a:rPr>
                <a:t>Maladie héréditaire: transmise à l’enfant par le concours des deux parents</a:t>
              </a:r>
            </a:p>
          </p:txBody>
        </p:sp>
      </p:grpSp>
    </p:spTree>
    <p:extLst>
      <p:ext uri="{BB962C8B-B14F-4D97-AF65-F5344CB8AC3E}">
        <p14:creationId xmlns:p14="http://schemas.microsoft.com/office/powerpoint/2010/main" val="1710838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Graphique 84">
            <a:extLst>
              <a:ext uri="{FF2B5EF4-FFF2-40B4-BE49-F238E27FC236}">
                <a16:creationId xmlns:a16="http://schemas.microsoft.com/office/drawing/2014/main" id="{0C6C60EB-BA9D-4B46-B95E-557A482098F3}"/>
              </a:ext>
            </a:extLst>
          </p:cNvPr>
          <p:cNvGraphicFramePr>
            <a:graphicFrameLocks/>
          </p:cNvGraphicFramePr>
          <p:nvPr>
            <p:extLst>
              <p:ext uri="{D42A27DB-BD31-4B8C-83A1-F6EECF244321}">
                <p14:modId xmlns:p14="http://schemas.microsoft.com/office/powerpoint/2010/main" val="60427141"/>
              </p:ext>
            </p:extLst>
          </p:nvPr>
        </p:nvGraphicFramePr>
        <p:xfrm>
          <a:off x="509752" y="1371600"/>
          <a:ext cx="10920248"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7" name="ZoneTexte 86">
            <a:extLst>
              <a:ext uri="{FF2B5EF4-FFF2-40B4-BE49-F238E27FC236}">
                <a16:creationId xmlns:a16="http://schemas.microsoft.com/office/drawing/2014/main" id="{63A94008-63A6-4D8B-9A65-3294381776C5}"/>
              </a:ext>
            </a:extLst>
          </p:cNvPr>
          <p:cNvSpPr txBox="1"/>
          <p:nvPr/>
        </p:nvSpPr>
        <p:spPr>
          <a:xfrm>
            <a:off x="246989" y="767254"/>
            <a:ext cx="11698014" cy="707886"/>
          </a:xfrm>
          <a:prstGeom prst="rect">
            <a:avLst/>
          </a:prstGeom>
          <a:noFill/>
          <a:ln>
            <a:noFill/>
          </a:ln>
        </p:spPr>
        <p:txBody>
          <a:bodyPr wrap="square" rtlCol="0">
            <a:spAutoFit/>
          </a:bodyPr>
          <a:lstStyle/>
          <a:p>
            <a:pPr algn="ctr"/>
            <a:r>
              <a:rPr lang="fr-FR" sz="2000" b="1" dirty="0">
                <a:solidFill>
                  <a:srgbClr val="C00000"/>
                </a:solidFill>
                <a:latin typeface="Calibri" panose="020F0502020204030204" pitchFamily="34" charset="0"/>
                <a:cs typeface="Calibri" panose="020F0502020204030204" pitchFamily="34" charset="0"/>
              </a:rPr>
              <a:t>› </a:t>
            </a:r>
            <a:r>
              <a:rPr lang="fr-FR" sz="2000" b="1" dirty="0">
                <a:solidFill>
                  <a:srgbClr val="C00000"/>
                </a:solidFill>
              </a:rPr>
              <a:t>Evolution du dépistage de nouveau-nés (NN) avec un syndrome drépanocytaire majeur (SDM) en France, 2006-2021</a:t>
            </a:r>
          </a:p>
        </p:txBody>
      </p:sp>
      <p:sp>
        <p:nvSpPr>
          <p:cNvPr id="33" name="Rectangle : coins arrondis 32">
            <a:extLst>
              <a:ext uri="{FF2B5EF4-FFF2-40B4-BE49-F238E27FC236}">
                <a16:creationId xmlns:a16="http://schemas.microsoft.com/office/drawing/2014/main" id="{A8F9B471-4856-460A-809B-D35B45532BE6}"/>
              </a:ext>
            </a:extLst>
          </p:cNvPr>
          <p:cNvSpPr/>
          <p:nvPr/>
        </p:nvSpPr>
        <p:spPr>
          <a:xfrm>
            <a:off x="-3" y="-126125"/>
            <a:ext cx="12191999" cy="893379"/>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bject 4"/>
          <p:cNvSpPr txBox="1"/>
          <p:nvPr/>
        </p:nvSpPr>
        <p:spPr>
          <a:xfrm>
            <a:off x="1647497" y="37139"/>
            <a:ext cx="8381993" cy="443711"/>
          </a:xfrm>
          <a:prstGeom prst="rect">
            <a:avLst/>
          </a:prstGeom>
        </p:spPr>
        <p:txBody>
          <a:bodyPr vert="horz" wrap="square" lIns="0" tIns="12700" rIns="0" bIns="0" rtlCol="0">
            <a:spAutoFit/>
          </a:bodyPr>
          <a:lstStyle/>
          <a:p>
            <a:pPr marL="12700">
              <a:spcBef>
                <a:spcPts val="100"/>
              </a:spcBef>
            </a:pPr>
            <a:r>
              <a:rPr lang="fr-FR" sz="2800" dirty="0">
                <a:solidFill>
                  <a:srgbClr val="FFFFFF"/>
                </a:solidFill>
                <a:latin typeface="Calibri" panose="020F0502020204030204" pitchFamily="34" charset="0"/>
                <a:cs typeface="Calibri" panose="020F0502020204030204" pitchFamily="34" charset="0"/>
              </a:rPr>
              <a:t>Naissances de nouveau-nés drépanocytaires en France </a:t>
            </a:r>
            <a:endParaRPr sz="2800" baseline="30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03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321E3C-7956-82D0-52DC-9D02A775A8A9}"/>
              </a:ext>
            </a:extLst>
          </p:cNvPr>
          <p:cNvSpPr>
            <a:spLocks noGrp="1"/>
          </p:cNvSpPr>
          <p:nvPr>
            <p:ph type="title"/>
          </p:nvPr>
        </p:nvSpPr>
        <p:spPr>
          <a:xfrm>
            <a:off x="0" y="-12329"/>
            <a:ext cx="12192000" cy="1325563"/>
          </a:xfrm>
          <a:solidFill>
            <a:srgbClr val="008080"/>
          </a:solidFill>
        </p:spPr>
        <p:txBody>
          <a:bodyPr/>
          <a:lstStyle/>
          <a:p>
            <a:pPr algn="ctr"/>
            <a:r>
              <a:rPr lang="fr-FR" b="1" dirty="0">
                <a:solidFill>
                  <a:schemeClr val="bg1"/>
                </a:solidFill>
              </a:rPr>
              <a:t>Entre 25000 et 30000 patients en France</a:t>
            </a:r>
          </a:p>
        </p:txBody>
      </p:sp>
      <p:grpSp>
        <p:nvGrpSpPr>
          <p:cNvPr id="3" name="Groupe 2">
            <a:extLst>
              <a:ext uri="{FF2B5EF4-FFF2-40B4-BE49-F238E27FC236}">
                <a16:creationId xmlns:a16="http://schemas.microsoft.com/office/drawing/2014/main" id="{5BF7E28A-2323-0836-BAD5-6483D8EFB697}"/>
              </a:ext>
            </a:extLst>
          </p:cNvPr>
          <p:cNvGrpSpPr/>
          <p:nvPr/>
        </p:nvGrpSpPr>
        <p:grpSpPr>
          <a:xfrm>
            <a:off x="145026" y="1380628"/>
            <a:ext cx="6695777" cy="3619703"/>
            <a:chOff x="838200" y="1881185"/>
            <a:chExt cx="6695777" cy="3619703"/>
          </a:xfrm>
        </p:grpSpPr>
        <p:pic>
          <p:nvPicPr>
            <p:cNvPr id="4" name="Image 3">
              <a:extLst>
                <a:ext uri="{FF2B5EF4-FFF2-40B4-BE49-F238E27FC236}">
                  <a16:creationId xmlns:a16="http://schemas.microsoft.com/office/drawing/2014/main" id="{1CCC74A8-08D0-15A2-0F52-9D22790B6CBB}"/>
                </a:ext>
              </a:extLst>
            </p:cNvPr>
            <p:cNvPicPr>
              <a:picLocks noChangeAspect="1"/>
            </p:cNvPicPr>
            <p:nvPr/>
          </p:nvPicPr>
          <p:blipFill>
            <a:blip r:embed="rId2"/>
            <a:stretch>
              <a:fillRect/>
            </a:stretch>
          </p:blipFill>
          <p:spPr>
            <a:xfrm>
              <a:off x="845395" y="1881185"/>
              <a:ext cx="6688582" cy="3619703"/>
            </a:xfrm>
            <a:prstGeom prst="rect">
              <a:avLst/>
            </a:prstGeom>
          </p:spPr>
        </p:pic>
        <p:sp>
          <p:nvSpPr>
            <p:cNvPr id="7" name="Ellipse 6">
              <a:extLst>
                <a:ext uri="{FF2B5EF4-FFF2-40B4-BE49-F238E27FC236}">
                  <a16:creationId xmlns:a16="http://schemas.microsoft.com/office/drawing/2014/main" id="{FA707FD7-8C0C-74CF-FF2A-4F2B3BF4C159}"/>
                </a:ext>
              </a:extLst>
            </p:cNvPr>
            <p:cNvSpPr/>
            <p:nvPr/>
          </p:nvSpPr>
          <p:spPr>
            <a:xfrm>
              <a:off x="838200" y="3631660"/>
              <a:ext cx="1146243" cy="44747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1000</a:t>
              </a:r>
            </a:p>
          </p:txBody>
        </p:sp>
        <p:sp>
          <p:nvSpPr>
            <p:cNvPr id="8" name="Ellipse 7">
              <a:extLst>
                <a:ext uri="{FF2B5EF4-FFF2-40B4-BE49-F238E27FC236}">
                  <a16:creationId xmlns:a16="http://schemas.microsoft.com/office/drawing/2014/main" id="{C921590C-115A-4CB4-A68C-679207D2694A}"/>
                </a:ext>
              </a:extLst>
            </p:cNvPr>
            <p:cNvSpPr/>
            <p:nvPr/>
          </p:nvSpPr>
          <p:spPr>
            <a:xfrm>
              <a:off x="5867400" y="2720502"/>
              <a:ext cx="1146243" cy="44747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1000</a:t>
              </a:r>
            </a:p>
          </p:txBody>
        </p:sp>
        <p:sp>
          <p:nvSpPr>
            <p:cNvPr id="9" name="Ellipse 8">
              <a:extLst>
                <a:ext uri="{FF2B5EF4-FFF2-40B4-BE49-F238E27FC236}">
                  <a16:creationId xmlns:a16="http://schemas.microsoft.com/office/drawing/2014/main" id="{4DFAE4AF-3315-0DAC-E6CE-6271AA6B459A}"/>
                </a:ext>
              </a:extLst>
            </p:cNvPr>
            <p:cNvSpPr/>
            <p:nvPr/>
          </p:nvSpPr>
          <p:spPr>
            <a:xfrm>
              <a:off x="4189686" y="4286655"/>
              <a:ext cx="1146243" cy="44747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2000</a:t>
              </a:r>
            </a:p>
          </p:txBody>
        </p:sp>
      </p:grpSp>
      <p:grpSp>
        <p:nvGrpSpPr>
          <p:cNvPr id="12" name="Groupe 11">
            <a:extLst>
              <a:ext uri="{FF2B5EF4-FFF2-40B4-BE49-F238E27FC236}">
                <a16:creationId xmlns:a16="http://schemas.microsoft.com/office/drawing/2014/main" id="{397F9DA0-5075-7997-318B-F53C3FF8BB86}"/>
              </a:ext>
            </a:extLst>
          </p:cNvPr>
          <p:cNvGrpSpPr/>
          <p:nvPr/>
        </p:nvGrpSpPr>
        <p:grpSpPr>
          <a:xfrm>
            <a:off x="8468250" y="1392639"/>
            <a:ext cx="3458656" cy="4786918"/>
            <a:chOff x="8186608" y="1866697"/>
            <a:chExt cx="3458656" cy="4786918"/>
          </a:xfrm>
        </p:grpSpPr>
        <p:pic>
          <p:nvPicPr>
            <p:cNvPr id="5" name="Image 4">
              <a:extLst>
                <a:ext uri="{FF2B5EF4-FFF2-40B4-BE49-F238E27FC236}">
                  <a16:creationId xmlns:a16="http://schemas.microsoft.com/office/drawing/2014/main" id="{8BD8CB3E-20ED-9A4F-EA3C-D52D4F557A1A}"/>
                </a:ext>
              </a:extLst>
            </p:cNvPr>
            <p:cNvPicPr>
              <a:picLocks noChangeAspect="1"/>
            </p:cNvPicPr>
            <p:nvPr/>
          </p:nvPicPr>
          <p:blipFill>
            <a:blip r:embed="rId3"/>
            <a:stretch>
              <a:fillRect/>
            </a:stretch>
          </p:blipFill>
          <p:spPr>
            <a:xfrm>
              <a:off x="8191399" y="1866697"/>
              <a:ext cx="3453865" cy="2305455"/>
            </a:xfrm>
            <a:prstGeom prst="rect">
              <a:avLst/>
            </a:prstGeom>
          </p:spPr>
        </p:pic>
        <p:pic>
          <p:nvPicPr>
            <p:cNvPr id="6" name="Image 5">
              <a:extLst>
                <a:ext uri="{FF2B5EF4-FFF2-40B4-BE49-F238E27FC236}">
                  <a16:creationId xmlns:a16="http://schemas.microsoft.com/office/drawing/2014/main" id="{E9144A99-9E9F-D36A-5E59-1EC158C0F0ED}"/>
                </a:ext>
              </a:extLst>
            </p:cNvPr>
            <p:cNvPicPr>
              <a:picLocks noChangeAspect="1"/>
            </p:cNvPicPr>
            <p:nvPr/>
          </p:nvPicPr>
          <p:blipFill>
            <a:blip r:embed="rId4"/>
            <a:stretch>
              <a:fillRect/>
            </a:stretch>
          </p:blipFill>
          <p:spPr>
            <a:xfrm>
              <a:off x="8186608" y="4348161"/>
              <a:ext cx="3453865" cy="2305454"/>
            </a:xfrm>
            <a:prstGeom prst="rect">
              <a:avLst/>
            </a:prstGeom>
          </p:spPr>
        </p:pic>
        <p:sp>
          <p:nvSpPr>
            <p:cNvPr id="10" name="Ellipse 9">
              <a:extLst>
                <a:ext uri="{FF2B5EF4-FFF2-40B4-BE49-F238E27FC236}">
                  <a16:creationId xmlns:a16="http://schemas.microsoft.com/office/drawing/2014/main" id="{7270A3D4-C468-FE51-4D3C-AF5052DCB2F8}"/>
                </a:ext>
              </a:extLst>
            </p:cNvPr>
            <p:cNvSpPr/>
            <p:nvPr/>
          </p:nvSpPr>
          <p:spPr>
            <a:xfrm>
              <a:off x="9734145" y="3009089"/>
              <a:ext cx="953310" cy="55123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392</a:t>
              </a:r>
            </a:p>
          </p:txBody>
        </p:sp>
        <p:sp>
          <p:nvSpPr>
            <p:cNvPr id="11" name="Ellipse 10">
              <a:extLst>
                <a:ext uri="{FF2B5EF4-FFF2-40B4-BE49-F238E27FC236}">
                  <a16:creationId xmlns:a16="http://schemas.microsoft.com/office/drawing/2014/main" id="{6428F938-33AA-A70C-845E-B618E1A9CB0F}"/>
                </a:ext>
              </a:extLst>
            </p:cNvPr>
            <p:cNvSpPr/>
            <p:nvPr/>
          </p:nvSpPr>
          <p:spPr>
            <a:xfrm>
              <a:off x="9387192" y="5500888"/>
              <a:ext cx="953310" cy="55123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313</a:t>
              </a:r>
            </a:p>
          </p:txBody>
        </p:sp>
      </p:grpSp>
    </p:spTree>
    <p:extLst>
      <p:ext uri="{BB962C8B-B14F-4D97-AF65-F5344CB8AC3E}">
        <p14:creationId xmlns:p14="http://schemas.microsoft.com/office/powerpoint/2010/main" val="194515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185E4-A921-61C8-A9E0-2A4B1155FA34}"/>
              </a:ext>
            </a:extLst>
          </p:cNvPr>
          <p:cNvSpPr>
            <a:spLocks noGrp="1"/>
          </p:cNvSpPr>
          <p:nvPr>
            <p:ph type="title" idx="4294967295"/>
          </p:nvPr>
        </p:nvSpPr>
        <p:spPr>
          <a:xfrm>
            <a:off x="0" y="2035175"/>
            <a:ext cx="12192000" cy="1651000"/>
          </a:xfrm>
          <a:solidFill>
            <a:srgbClr val="009999"/>
          </a:solidFill>
        </p:spPr>
        <p:txBody>
          <a:bodyPr anchor="ctr"/>
          <a:lstStyle/>
          <a:p>
            <a:pPr algn="ctr"/>
            <a:r>
              <a:rPr lang="fr-FR" b="1" dirty="0">
                <a:solidFill>
                  <a:schemeClr val="bg1"/>
                </a:solidFill>
                <a:latin typeface="Abadi" panose="020B0604020104020204" pitchFamily="34" charset="0"/>
              </a:rPr>
              <a:t>DREPANOCYTOSE ET INEGALITE</a:t>
            </a:r>
          </a:p>
        </p:txBody>
      </p:sp>
      <p:pic>
        <p:nvPicPr>
          <p:cNvPr id="1026" name="Picture 2" descr="SOS Globi logo RS (1)">
            <a:extLst>
              <a:ext uri="{FF2B5EF4-FFF2-40B4-BE49-F238E27FC236}">
                <a16:creationId xmlns:a16="http://schemas.microsoft.com/office/drawing/2014/main" id="{E9F802D7-2556-692D-4C06-F79144A30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9155" y="-375398"/>
            <a:ext cx="1845609" cy="184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38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9EB5F65-78EE-419B-9A76-9B3D2A2F26C2}"/>
              </a:ext>
            </a:extLst>
          </p:cNvPr>
          <p:cNvPicPr>
            <a:picLocks noChangeAspect="1"/>
          </p:cNvPicPr>
          <p:nvPr/>
        </p:nvPicPr>
        <p:blipFill rotWithShape="1">
          <a:blip r:embed="rId2"/>
          <a:srcRect l="15630" t="33373" r="39171" b="16121"/>
          <a:stretch/>
        </p:blipFill>
        <p:spPr>
          <a:xfrm>
            <a:off x="1248425" y="1325563"/>
            <a:ext cx="9267089" cy="5193224"/>
          </a:xfrm>
          <a:prstGeom prst="rect">
            <a:avLst/>
          </a:prstGeom>
        </p:spPr>
      </p:pic>
      <p:sp>
        <p:nvSpPr>
          <p:cNvPr id="3" name="Titre 2">
            <a:extLst>
              <a:ext uri="{FF2B5EF4-FFF2-40B4-BE49-F238E27FC236}">
                <a16:creationId xmlns:a16="http://schemas.microsoft.com/office/drawing/2014/main" id="{1746236D-0C1E-408F-8258-6D0C77AE837A}"/>
              </a:ext>
            </a:extLst>
          </p:cNvPr>
          <p:cNvSpPr>
            <a:spLocks noGrp="1"/>
          </p:cNvSpPr>
          <p:nvPr>
            <p:ph type="title"/>
          </p:nvPr>
        </p:nvSpPr>
        <p:spPr>
          <a:xfrm>
            <a:off x="-5680" y="0"/>
            <a:ext cx="12197679" cy="1325563"/>
          </a:xfrm>
          <a:solidFill>
            <a:srgbClr val="008080"/>
          </a:solidFill>
        </p:spPr>
        <p:txBody>
          <a:bodyPr>
            <a:normAutofit/>
          </a:bodyPr>
          <a:lstStyle/>
          <a:p>
            <a:pPr algn="ctr"/>
            <a:r>
              <a:rPr lang="fr-FR" b="1" dirty="0">
                <a:solidFill>
                  <a:schemeClr val="bg1"/>
                </a:solidFill>
              </a:rPr>
              <a:t>Nixon en 1971</a:t>
            </a:r>
          </a:p>
        </p:txBody>
      </p:sp>
      <p:sp>
        <p:nvSpPr>
          <p:cNvPr id="5" name="Espace réservé de la date 4">
            <a:extLst>
              <a:ext uri="{FF2B5EF4-FFF2-40B4-BE49-F238E27FC236}">
                <a16:creationId xmlns:a16="http://schemas.microsoft.com/office/drawing/2014/main" id="{30B65397-BBDF-464A-BF42-D076200C39E5}"/>
              </a:ext>
            </a:extLst>
          </p:cNvPr>
          <p:cNvSpPr>
            <a:spLocks noGrp="1"/>
          </p:cNvSpPr>
          <p:nvPr>
            <p:ph type="dt" sz="half" idx="10"/>
          </p:nvPr>
        </p:nvSpPr>
        <p:spPr/>
        <p:txBody>
          <a:bodyPr/>
          <a:lstStyle/>
          <a:p>
            <a:fld id="{49D6534E-F2B5-48DA-AAE0-66CCEEFDF1C1}" type="datetime1">
              <a:rPr lang="fr-FR" smtClean="0"/>
              <a:t>14/06/2023</a:t>
            </a:fld>
            <a:endParaRPr lang="fr-FR"/>
          </a:p>
        </p:txBody>
      </p:sp>
      <p:sp>
        <p:nvSpPr>
          <p:cNvPr id="6" name="Espace réservé du pied de page 5">
            <a:extLst>
              <a:ext uri="{FF2B5EF4-FFF2-40B4-BE49-F238E27FC236}">
                <a16:creationId xmlns:a16="http://schemas.microsoft.com/office/drawing/2014/main" id="{BFFEE3EF-B277-44CA-B0F0-F7CDCA9EEF0D}"/>
              </a:ext>
            </a:extLst>
          </p:cNvPr>
          <p:cNvSpPr>
            <a:spLocks noGrp="1"/>
          </p:cNvSpPr>
          <p:nvPr>
            <p:ph type="ftr" sz="quarter" idx="11"/>
          </p:nvPr>
        </p:nvSpPr>
        <p:spPr/>
        <p:txBody>
          <a:bodyPr/>
          <a:lstStyle/>
          <a:p>
            <a:r>
              <a:rPr lang="fr-FR"/>
              <a:t>CK FORMATION</a:t>
            </a:r>
          </a:p>
        </p:txBody>
      </p:sp>
    </p:spTree>
    <p:extLst>
      <p:ext uri="{BB962C8B-B14F-4D97-AF65-F5344CB8AC3E}">
        <p14:creationId xmlns:p14="http://schemas.microsoft.com/office/powerpoint/2010/main" val="252320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FB14DF0-DCA5-4C30-8FC6-C8E733B0446D}"/>
              </a:ext>
            </a:extLst>
          </p:cNvPr>
          <p:cNvSpPr>
            <a:spLocks noGrp="1"/>
          </p:cNvSpPr>
          <p:nvPr>
            <p:ph idx="1"/>
          </p:nvPr>
        </p:nvSpPr>
        <p:spPr>
          <a:xfrm>
            <a:off x="320726" y="1625761"/>
            <a:ext cx="11353326" cy="3933691"/>
          </a:xfrm>
        </p:spPr>
        <p:txBody>
          <a:bodyPr>
            <a:noAutofit/>
          </a:bodyPr>
          <a:lstStyle/>
          <a:p>
            <a:pPr marL="0" indent="0" algn="just">
              <a:buNone/>
            </a:pPr>
            <a:endParaRPr lang="fr-FR" altLang="fr-FR" sz="2400" b="1" dirty="0">
              <a:latin typeface="Abadi" panose="020B0604020104020204" pitchFamily="34" charset="0"/>
            </a:endParaRPr>
          </a:p>
          <a:p>
            <a:pPr algn="just"/>
            <a:r>
              <a:rPr lang="fr-FR" altLang="fr-FR" sz="2400" b="1" dirty="0">
                <a:latin typeface="Abadi" panose="020B0604020104020204" pitchFamily="34" charset="0"/>
              </a:rPr>
              <a:t>En 1990 les </a:t>
            </a:r>
            <a:r>
              <a:rPr lang="fr-FR" altLang="fr-FR" sz="2400" b="1" dirty="0" err="1">
                <a:latin typeface="Abadi" panose="020B0604020104020204" pitchFamily="34" charset="0"/>
              </a:rPr>
              <a:t>Drs</a:t>
            </a:r>
            <a:r>
              <a:rPr lang="fr-FR" altLang="fr-FR" sz="2400" b="1" dirty="0">
                <a:latin typeface="Abadi" panose="020B0604020104020204" pitchFamily="34" charset="0"/>
              </a:rPr>
              <a:t> Dora Bachir et Fréderic </a:t>
            </a:r>
            <a:r>
              <a:rPr lang="fr-FR" altLang="fr-FR" sz="2400" b="1" dirty="0" err="1">
                <a:latin typeface="Abadi" panose="020B0604020104020204" pitchFamily="34" charset="0"/>
              </a:rPr>
              <a:t>Galacteros</a:t>
            </a:r>
            <a:r>
              <a:rPr lang="fr-FR" altLang="fr-FR" sz="2400" b="1" dirty="0">
                <a:latin typeface="Abadi" panose="020B0604020104020204" pitchFamily="34" charset="0"/>
              </a:rPr>
              <a:t> </a:t>
            </a:r>
            <a:r>
              <a:rPr lang="fr-FR" altLang="fr-FR" sz="2400" dirty="0">
                <a:latin typeface="Abadi" panose="020B0604020104020204" pitchFamily="34" charset="0"/>
              </a:rPr>
              <a:t>publiaient un article  dans le journal</a:t>
            </a:r>
            <a:r>
              <a:rPr lang="fr-FR" altLang="fr-FR" sz="2400" i="1" dirty="0">
                <a:latin typeface="Abadi" panose="020B0604020104020204" pitchFamily="34" charset="0"/>
              </a:rPr>
              <a:t> « Plein droit n° 12 »,</a:t>
            </a:r>
            <a:r>
              <a:rPr lang="fr-FR" altLang="fr-FR" sz="2400" dirty="0">
                <a:latin typeface="Abadi" panose="020B0604020104020204" pitchFamily="34" charset="0"/>
              </a:rPr>
              <a:t> intitulé </a:t>
            </a:r>
            <a:r>
              <a:rPr lang="fr-FR" altLang="fr-FR" sz="2400" dirty="0">
                <a:solidFill>
                  <a:srgbClr val="FF0000"/>
                </a:solidFill>
                <a:latin typeface="Abadi" panose="020B0604020104020204" pitchFamily="34" charset="0"/>
              </a:rPr>
              <a:t>« </a:t>
            </a:r>
            <a:r>
              <a:rPr lang="fr-FR" altLang="fr-FR" sz="2400" b="1" dirty="0">
                <a:solidFill>
                  <a:srgbClr val="FF0000"/>
                </a:solidFill>
                <a:latin typeface="Abadi" panose="020B0604020104020204" pitchFamily="34" charset="0"/>
              </a:rPr>
              <a:t>Drépanocytose : maladie du tiers monde, maladie négligée ».</a:t>
            </a:r>
          </a:p>
          <a:p>
            <a:pPr algn="just"/>
            <a:r>
              <a:rPr lang="fr-FR" sz="2400" b="1" dirty="0">
                <a:latin typeface="Abadi" panose="020B0604020104020204" pitchFamily="34" charset="0"/>
              </a:rPr>
              <a:t>En France : le paradoxe fréquence-silence médiatique</a:t>
            </a:r>
          </a:p>
          <a:p>
            <a:pPr marL="0" indent="0" algn="just">
              <a:buNone/>
            </a:pPr>
            <a:r>
              <a:rPr lang="fr-FR" sz="2400" dirty="0">
                <a:solidFill>
                  <a:srgbClr val="C00000"/>
                </a:solidFill>
                <a:latin typeface="Abadi" panose="020B0604020104020204" pitchFamily="34" charset="0"/>
              </a:rPr>
              <a:t>L’étiquette « noire » </a:t>
            </a:r>
            <a:r>
              <a:rPr lang="fr-FR" sz="2400" dirty="0">
                <a:latin typeface="Abadi" panose="020B0604020104020204" pitchFamily="34" charset="0"/>
              </a:rPr>
              <a:t>colle à cette maladie puisqu’elle affecte essentiellement les populations noires d’Afrique intertropicale, des États-Unis, d’Amérique du Sud, mais aussi des DOM. Cependant, la maladie existe aussi en </a:t>
            </a:r>
            <a:r>
              <a:rPr lang="fr-FR" sz="2400" dirty="0">
                <a:solidFill>
                  <a:srgbClr val="C00000"/>
                </a:solidFill>
                <a:latin typeface="Abadi" panose="020B0604020104020204" pitchFamily="34" charset="0"/>
              </a:rPr>
              <a:t>Afrique du Nord, Sicile, Grèce, Portugal, Turquie, Iran, Israël, Inde</a:t>
            </a:r>
            <a:r>
              <a:rPr lang="fr-FR" sz="2400" dirty="0">
                <a:latin typeface="Abadi" panose="020B0604020104020204" pitchFamily="34" charset="0"/>
              </a:rPr>
              <a:t>. </a:t>
            </a:r>
          </a:p>
          <a:p>
            <a:pPr marL="0" indent="0" algn="just">
              <a:buNone/>
            </a:pPr>
            <a:r>
              <a:rPr lang="fr-FR" sz="2400" dirty="0">
                <a:latin typeface="Abadi" panose="020B0604020104020204" pitchFamily="34" charset="0"/>
              </a:rPr>
              <a:t>En fréquence, c’est une des premières maladies génétiques dans le monde. </a:t>
            </a:r>
          </a:p>
          <a:p>
            <a:pPr marL="0" indent="0" algn="just">
              <a:buNone/>
            </a:pPr>
            <a:r>
              <a:rPr lang="fr-FR" sz="2400" dirty="0">
                <a:latin typeface="Abadi" panose="020B0604020104020204" pitchFamily="34" charset="0"/>
              </a:rPr>
              <a:t>Pour l’OMS, c’est une maladie négligée, sa carte de répartition se confondant en partie avec celle des pays les plus démunis.</a:t>
            </a:r>
          </a:p>
          <a:p>
            <a:pPr algn="just"/>
            <a:endParaRPr lang="fr-FR" altLang="fr-FR" sz="2400" dirty="0">
              <a:latin typeface="Abadi" panose="020B0604020104020204" pitchFamily="34" charset="0"/>
            </a:endParaRPr>
          </a:p>
          <a:p>
            <a:pPr marL="0" indent="0" algn="just">
              <a:buNone/>
            </a:pPr>
            <a:endParaRPr lang="fr-FR" sz="2400" dirty="0">
              <a:latin typeface="Abadi" panose="020B0604020104020204" pitchFamily="34" charset="0"/>
            </a:endParaRPr>
          </a:p>
        </p:txBody>
      </p:sp>
      <p:sp>
        <p:nvSpPr>
          <p:cNvPr id="4" name="Espace réservé de la date 3">
            <a:extLst>
              <a:ext uri="{FF2B5EF4-FFF2-40B4-BE49-F238E27FC236}">
                <a16:creationId xmlns:a16="http://schemas.microsoft.com/office/drawing/2014/main" id="{4EB774D3-92DD-4CE8-A8AF-B2A2BD6B818C}"/>
              </a:ext>
            </a:extLst>
          </p:cNvPr>
          <p:cNvSpPr>
            <a:spLocks noGrp="1"/>
          </p:cNvSpPr>
          <p:nvPr>
            <p:ph type="dt" sz="half" idx="10"/>
          </p:nvPr>
        </p:nvSpPr>
        <p:spPr/>
        <p:txBody>
          <a:bodyPr>
            <a:normAutofit/>
          </a:bodyPr>
          <a:lstStyle/>
          <a:p>
            <a:pPr>
              <a:spcAft>
                <a:spcPts val="600"/>
              </a:spcAft>
            </a:pPr>
            <a:fld id="{BF337EE5-CEB1-4C2B-8D93-1F65743CCE31}" type="datetime1">
              <a:rPr lang="fr-FR" smtClean="0"/>
              <a:pPr>
                <a:spcAft>
                  <a:spcPts val="600"/>
                </a:spcAft>
              </a:pPr>
              <a:t>14/06/2023</a:t>
            </a:fld>
            <a:endParaRPr lang="fr-FR"/>
          </a:p>
        </p:txBody>
      </p:sp>
      <p:sp>
        <p:nvSpPr>
          <p:cNvPr id="5" name="Espace réservé du pied de page 4">
            <a:extLst>
              <a:ext uri="{FF2B5EF4-FFF2-40B4-BE49-F238E27FC236}">
                <a16:creationId xmlns:a16="http://schemas.microsoft.com/office/drawing/2014/main" id="{03BF68AF-F053-4E26-AEC8-5263D51A5875}"/>
              </a:ext>
            </a:extLst>
          </p:cNvPr>
          <p:cNvSpPr>
            <a:spLocks noGrp="1"/>
          </p:cNvSpPr>
          <p:nvPr>
            <p:ph type="ftr" sz="quarter" idx="4294967295"/>
          </p:nvPr>
        </p:nvSpPr>
        <p:spPr>
          <a:xfrm>
            <a:off x="0" y="6356350"/>
            <a:ext cx="4114800" cy="365125"/>
          </a:xfrm>
        </p:spPr>
        <p:txBody>
          <a:bodyPr>
            <a:normAutofit/>
          </a:bodyPr>
          <a:lstStyle/>
          <a:p>
            <a:pPr>
              <a:spcAft>
                <a:spcPts val="600"/>
              </a:spcAft>
            </a:pPr>
            <a:r>
              <a:rPr lang="fr-FR"/>
              <a:t>CK FORMATION</a:t>
            </a:r>
          </a:p>
        </p:txBody>
      </p:sp>
      <p:sp>
        <p:nvSpPr>
          <p:cNvPr id="2" name="Titre 1">
            <a:extLst>
              <a:ext uri="{FF2B5EF4-FFF2-40B4-BE49-F238E27FC236}">
                <a16:creationId xmlns:a16="http://schemas.microsoft.com/office/drawing/2014/main" id="{956A13D1-39E6-4679-897F-E5F026335F90}"/>
              </a:ext>
            </a:extLst>
          </p:cNvPr>
          <p:cNvSpPr>
            <a:spLocks noGrp="1"/>
          </p:cNvSpPr>
          <p:nvPr>
            <p:ph type="title" idx="4294967295"/>
          </p:nvPr>
        </p:nvSpPr>
        <p:spPr>
          <a:xfrm>
            <a:off x="2293239" y="13308"/>
            <a:ext cx="7985916" cy="1323975"/>
          </a:xfrm>
          <a:solidFill>
            <a:srgbClr val="009999"/>
          </a:solidFill>
        </p:spPr>
        <p:txBody>
          <a:bodyPr anchor="ctr">
            <a:normAutofit/>
          </a:bodyPr>
          <a:lstStyle/>
          <a:p>
            <a:pPr algn="ctr"/>
            <a:r>
              <a:rPr lang="fr-FR" sz="2800" dirty="0">
                <a:solidFill>
                  <a:schemeClr val="bg1"/>
                </a:solidFill>
                <a:latin typeface="Abadi" panose="020B0604020104020204" pitchFamily="34" charset="0"/>
              </a:rPr>
              <a:t>Deux défenseurs de la cause des patients et des soignants publiaient en 1990</a:t>
            </a:r>
          </a:p>
        </p:txBody>
      </p:sp>
      <p:pic>
        <p:nvPicPr>
          <p:cNvPr id="6" name="Picture 2" descr="Résultat de recherche d'images pour &quot;fréderic galacteros&quot;">
            <a:extLst>
              <a:ext uri="{FF2B5EF4-FFF2-40B4-BE49-F238E27FC236}">
                <a16:creationId xmlns:a16="http://schemas.microsoft.com/office/drawing/2014/main" id="{3B8E397B-A62D-414B-9E96-6030AECBB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 y="-7102"/>
            <a:ext cx="1096780" cy="16200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ésultat de recherche d'images pour &quot;dora bachir&quot;">
            <a:extLst>
              <a:ext uri="{FF2B5EF4-FFF2-40B4-BE49-F238E27FC236}">
                <a16:creationId xmlns:a16="http://schemas.microsoft.com/office/drawing/2014/main" id="{06C0901B-121D-4827-ADEB-8B11D74B1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101" y="0"/>
            <a:ext cx="1213497" cy="16200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e 7">
            <a:extLst>
              <a:ext uri="{FF2B5EF4-FFF2-40B4-BE49-F238E27FC236}">
                <a16:creationId xmlns:a16="http://schemas.microsoft.com/office/drawing/2014/main" id="{2F016151-B602-4B5F-8BBD-08973BD0A09B}"/>
              </a:ext>
            </a:extLst>
          </p:cNvPr>
          <p:cNvGrpSpPr/>
          <p:nvPr/>
        </p:nvGrpSpPr>
        <p:grpSpPr>
          <a:xfrm>
            <a:off x="-17038" y="-12781"/>
            <a:ext cx="2310277" cy="1407080"/>
            <a:chOff x="-17038" y="-12782"/>
            <a:chExt cx="2310277" cy="1627183"/>
          </a:xfrm>
        </p:grpSpPr>
        <p:pic>
          <p:nvPicPr>
            <p:cNvPr id="12" name="Picture 2" descr="Résultat de recherche d'images pour &quot;fréderic galacteros&quot;">
              <a:extLst>
                <a:ext uri="{FF2B5EF4-FFF2-40B4-BE49-F238E27FC236}">
                  <a16:creationId xmlns:a16="http://schemas.microsoft.com/office/drawing/2014/main" id="{35C6DF6C-3C85-4352-A162-EB51DC03F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8" y="-12782"/>
              <a:ext cx="1096780" cy="16200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ésultat de recherche d'images pour &quot;dora bachir&quot;">
              <a:extLst>
                <a:ext uri="{FF2B5EF4-FFF2-40B4-BE49-F238E27FC236}">
                  <a16:creationId xmlns:a16="http://schemas.microsoft.com/office/drawing/2014/main" id="{839546C0-E60B-400B-91F8-177DA5976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42" y="-5680"/>
              <a:ext cx="1213497" cy="1620081"/>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SOS Globi logo RS (1)">
            <a:extLst>
              <a:ext uri="{FF2B5EF4-FFF2-40B4-BE49-F238E27FC236}">
                <a16:creationId xmlns:a16="http://schemas.microsoft.com/office/drawing/2014/main" id="{4EF8E5D6-6571-DD3D-5D3B-9999717FF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9155" y="-375398"/>
            <a:ext cx="1845609" cy="184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587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1272</Words>
  <Application>Microsoft Office PowerPoint</Application>
  <PresentationFormat>Grand écran</PresentationFormat>
  <Paragraphs>117</Paragraphs>
  <Slides>20</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Abadi</vt:lpstr>
      <vt:lpstr>Arial</vt:lpstr>
      <vt:lpstr>Calibri</vt:lpstr>
      <vt:lpstr>Calibri Light</vt:lpstr>
      <vt:lpstr>Wingdings</vt:lpstr>
      <vt:lpstr>Thème Office</vt:lpstr>
      <vt:lpstr>Présentation PowerPoint</vt:lpstr>
      <vt:lpstr>Présentation PowerPoint</vt:lpstr>
      <vt:lpstr> NOTRE MISSION </vt:lpstr>
      <vt:lpstr>Présentation PowerPoint</vt:lpstr>
      <vt:lpstr>Présentation PowerPoint</vt:lpstr>
      <vt:lpstr>Entre 25000 et 30000 patients en France</vt:lpstr>
      <vt:lpstr>DREPANOCYTOSE ET INEGALITE</vt:lpstr>
      <vt:lpstr>Nixon en 1971</vt:lpstr>
      <vt:lpstr>Deux défenseurs de la cause des patients et des soignants publiaient en 1990</vt:lpstr>
      <vt:lpstr>Un constat également fait par le Pr Tchernia</vt:lpstr>
      <vt:lpstr>Le plan santé outre mer de 2009</vt:lpstr>
      <vt:lpstr>Un rapport parlementaire de 2011 </vt:lpstr>
      <vt:lpstr>LES ENJEUX SOCIETAUX DE LA DREPANOCYTOSE</vt:lpstr>
      <vt:lpstr>Santé et qualité de vie : </vt:lpstr>
      <vt:lpstr>Éducation et intégration sociale : </vt:lpstr>
      <vt:lpstr>Discrimination et stigmatisation </vt:lpstr>
      <vt:lpstr>Prévention et dépistage </vt:lpstr>
      <vt:lpstr>Recherche et développement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Carlosse KEUMEUGNI</dc:creator>
  <cp:lastModifiedBy>Carlosse KEUMEUGNI</cp:lastModifiedBy>
  <cp:revision>8</cp:revision>
  <dcterms:created xsi:type="dcterms:W3CDTF">2023-06-06T10:44:02Z</dcterms:created>
  <dcterms:modified xsi:type="dcterms:W3CDTF">2023-06-14T15:27:15Z</dcterms:modified>
</cp:coreProperties>
</file>