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6"/>
  </p:notesMasterIdLst>
  <p:handoutMasterIdLst>
    <p:handoutMasterId r:id="rId7"/>
  </p:handoutMasterIdLst>
  <p:sldIdLst>
    <p:sldId id="260" r:id="rId2"/>
    <p:sldId id="268" r:id="rId3"/>
    <p:sldId id="264" r:id="rId4"/>
    <p:sldId id="26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0076C1"/>
    <a:srgbClr val="4A6BAC"/>
    <a:srgbClr val="017AC1"/>
    <a:srgbClr val="BD3950"/>
    <a:srgbClr val="3B409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2D76A-0B07-4CF7-997B-839C5DB698B4}" type="doc">
      <dgm:prSet loTypeId="urn:microsoft.com/office/officeart/2005/8/layout/hProcess9" loCatId="process" qsTypeId="urn:microsoft.com/office/officeart/2005/8/quickstyle/simple1" qsCatId="simple" csTypeId="urn:microsoft.com/office/officeart/2005/8/colors/accent5_1" csCatId="accent5" phldr="1"/>
      <dgm:spPr/>
    </dgm:pt>
    <dgm:pt modelId="{B1BAB3D0-07A1-4C59-8651-3C18F828E375}">
      <dgm:prSet phldrT="[Texte]" custT="1"/>
      <dgm:spPr/>
      <dgm:t>
        <a:bodyPr/>
        <a:lstStyle/>
        <a:p>
          <a:r>
            <a:rPr lang="fr-FR" sz="1200" dirty="0"/>
            <a:t>Les politiques de sport-santé au niveau municipal en Europe</a:t>
          </a:r>
        </a:p>
      </dgm:t>
    </dgm:pt>
    <dgm:pt modelId="{A0DAA871-E308-468B-AC20-15DD8292E2A9}" type="parTrans" cxnId="{8F715BB5-F973-4800-9690-72759681FBE4}">
      <dgm:prSet/>
      <dgm:spPr/>
      <dgm:t>
        <a:bodyPr/>
        <a:lstStyle/>
        <a:p>
          <a:endParaRPr lang="fr-FR"/>
        </a:p>
      </dgm:t>
    </dgm:pt>
    <dgm:pt modelId="{40BB2891-2995-4D75-85BC-8566ADF7EEF2}" type="sibTrans" cxnId="{8F715BB5-F973-4800-9690-72759681FBE4}">
      <dgm:prSet/>
      <dgm:spPr/>
      <dgm:t>
        <a:bodyPr/>
        <a:lstStyle/>
        <a:p>
          <a:endParaRPr lang="fr-FR"/>
        </a:p>
      </dgm:t>
    </dgm:pt>
    <dgm:pt modelId="{568F1BD2-67E0-4DEB-ADCF-2C24699A5AC1}">
      <dgm:prSet phldrT="[Texte]" custT="1"/>
      <dgm:spPr/>
      <dgm:t>
        <a:bodyPr/>
        <a:lstStyle/>
        <a:p>
          <a:r>
            <a:rPr lang="fr-FR" sz="1200" dirty="0"/>
            <a:t>Etat des lieux des politiques de sport-santé locales</a:t>
          </a:r>
        </a:p>
      </dgm:t>
    </dgm:pt>
    <dgm:pt modelId="{ABE10F43-23F2-453F-92ED-39894EA18C03}" type="parTrans" cxnId="{02EF68FE-6F90-44C2-865E-A5B6F0A2A38E}">
      <dgm:prSet/>
      <dgm:spPr/>
      <dgm:t>
        <a:bodyPr/>
        <a:lstStyle/>
        <a:p>
          <a:endParaRPr lang="fr-FR"/>
        </a:p>
      </dgm:t>
    </dgm:pt>
    <dgm:pt modelId="{6EE61F5A-4197-410C-A621-5C50AB2DFFA0}" type="sibTrans" cxnId="{02EF68FE-6F90-44C2-865E-A5B6F0A2A38E}">
      <dgm:prSet/>
      <dgm:spPr/>
      <dgm:t>
        <a:bodyPr/>
        <a:lstStyle/>
        <a:p>
          <a:endParaRPr lang="fr-FR"/>
        </a:p>
      </dgm:t>
    </dgm:pt>
    <dgm:pt modelId="{A109E880-00CF-4F32-960E-2DFB71E236AF}">
      <dgm:prSet phldrT="[Texte]" custT="1"/>
      <dgm:spPr/>
      <dgm:t>
        <a:bodyPr/>
        <a:lstStyle/>
        <a:p>
          <a:r>
            <a:rPr lang="fr-FR" sz="1200" dirty="0"/>
            <a:t>Mission d’évaluation des politiques publiques du sport en Outre-Mer</a:t>
          </a:r>
        </a:p>
      </dgm:t>
    </dgm:pt>
    <dgm:pt modelId="{8E8FBCE7-94A9-465F-AEB0-B58E0381E624}" type="parTrans" cxnId="{E221DEF3-9EC0-432E-91DD-643CFD00D3A0}">
      <dgm:prSet/>
      <dgm:spPr/>
      <dgm:t>
        <a:bodyPr/>
        <a:lstStyle/>
        <a:p>
          <a:endParaRPr lang="fr-FR"/>
        </a:p>
      </dgm:t>
    </dgm:pt>
    <dgm:pt modelId="{18DDAEAD-E338-4793-A803-9074E3A07E8C}" type="sibTrans" cxnId="{E221DEF3-9EC0-432E-91DD-643CFD00D3A0}">
      <dgm:prSet/>
      <dgm:spPr/>
      <dgm:t>
        <a:bodyPr/>
        <a:lstStyle/>
        <a:p>
          <a:endParaRPr lang="fr-FR"/>
        </a:p>
      </dgm:t>
    </dgm:pt>
    <dgm:pt modelId="{64503814-76DA-4BE5-8B26-2F9F91E084F5}">
      <dgm:prSet phldrT="[Texte]" custT="1"/>
      <dgm:spPr/>
      <dgm:t>
        <a:bodyPr/>
        <a:lstStyle/>
        <a:p>
          <a:r>
            <a:rPr lang="fr-FR" sz="1200" dirty="0"/>
            <a:t>Cartographie des initiatives locales</a:t>
          </a:r>
        </a:p>
      </dgm:t>
    </dgm:pt>
    <dgm:pt modelId="{EC02B7CB-F1E0-48E7-8E97-B8F55C5D95F6}" type="parTrans" cxnId="{C662C77C-4B1C-46B6-85ED-0CD490F59903}">
      <dgm:prSet/>
      <dgm:spPr/>
      <dgm:t>
        <a:bodyPr/>
        <a:lstStyle/>
        <a:p>
          <a:endParaRPr lang="fr-FR"/>
        </a:p>
      </dgm:t>
    </dgm:pt>
    <dgm:pt modelId="{D0C1545A-1B75-475C-BC48-8C5FC37FB44C}" type="sibTrans" cxnId="{C662C77C-4B1C-46B6-85ED-0CD490F59903}">
      <dgm:prSet/>
      <dgm:spPr/>
      <dgm:t>
        <a:bodyPr/>
        <a:lstStyle/>
        <a:p>
          <a:endParaRPr lang="fr-FR"/>
        </a:p>
      </dgm:t>
    </dgm:pt>
    <dgm:pt modelId="{9C181CE3-87C8-4553-8AFD-6BA2665CAC82}">
      <dgm:prSet phldrT="[Texte]" custT="1"/>
      <dgm:spPr/>
      <dgm:t>
        <a:bodyPr/>
        <a:lstStyle/>
        <a:p>
          <a:r>
            <a:rPr lang="fr-FR" sz="1200" dirty="0"/>
            <a:t>Fiches action pour mettre en œuvre une politique sport-santé</a:t>
          </a:r>
        </a:p>
      </dgm:t>
    </dgm:pt>
    <dgm:pt modelId="{3E12B75C-2ACD-42F4-9126-709D7EE4BC3E}" type="parTrans" cxnId="{AE7BA607-09A1-4ACC-949F-73385AE51FD9}">
      <dgm:prSet/>
      <dgm:spPr/>
      <dgm:t>
        <a:bodyPr/>
        <a:lstStyle/>
        <a:p>
          <a:endParaRPr lang="fr-FR"/>
        </a:p>
      </dgm:t>
    </dgm:pt>
    <dgm:pt modelId="{F4DB92A6-84F5-4E74-ADD5-73CB307AE973}" type="sibTrans" cxnId="{AE7BA607-09A1-4ACC-949F-73385AE51FD9}">
      <dgm:prSet/>
      <dgm:spPr/>
      <dgm:t>
        <a:bodyPr/>
        <a:lstStyle/>
        <a:p>
          <a:endParaRPr lang="fr-FR"/>
        </a:p>
      </dgm:t>
    </dgm:pt>
    <dgm:pt modelId="{2DE07B7E-22DB-46FE-94E9-CFC5A3921853}" type="pres">
      <dgm:prSet presAssocID="{3D22D76A-0B07-4CF7-997B-839C5DB698B4}" presName="CompostProcess" presStyleCnt="0">
        <dgm:presLayoutVars>
          <dgm:dir/>
          <dgm:resizeHandles val="exact"/>
        </dgm:presLayoutVars>
      </dgm:prSet>
      <dgm:spPr/>
    </dgm:pt>
    <dgm:pt modelId="{7C85A905-78C1-401E-BA91-EA3182F69569}" type="pres">
      <dgm:prSet presAssocID="{3D22D76A-0B07-4CF7-997B-839C5DB698B4}" presName="arrow" presStyleLbl="bgShp" presStyleIdx="0" presStyleCnt="1"/>
      <dgm:spPr>
        <a:solidFill>
          <a:srgbClr val="164194"/>
        </a:solidFill>
      </dgm:spPr>
    </dgm:pt>
    <dgm:pt modelId="{BAB6DBED-784A-4B2D-BC84-E7DBEDD65C4E}" type="pres">
      <dgm:prSet presAssocID="{3D22D76A-0B07-4CF7-997B-839C5DB698B4}" presName="linearProcess" presStyleCnt="0"/>
      <dgm:spPr/>
    </dgm:pt>
    <dgm:pt modelId="{2C90F4C9-E7D1-40CC-B853-7766FC00FC0B}" type="pres">
      <dgm:prSet presAssocID="{B1BAB3D0-07A1-4C59-8651-3C18F828E375}" presName="textNode" presStyleLbl="node1" presStyleIdx="0" presStyleCnt="5">
        <dgm:presLayoutVars>
          <dgm:bulletEnabled val="1"/>
        </dgm:presLayoutVars>
      </dgm:prSet>
      <dgm:spPr/>
    </dgm:pt>
    <dgm:pt modelId="{21CA7A98-3476-4A43-B42C-ABE65CB66E48}" type="pres">
      <dgm:prSet presAssocID="{40BB2891-2995-4D75-85BC-8566ADF7EEF2}" presName="sibTrans" presStyleCnt="0"/>
      <dgm:spPr/>
    </dgm:pt>
    <dgm:pt modelId="{4D3AE8BA-70FA-4A94-992A-B350F7775CD7}" type="pres">
      <dgm:prSet presAssocID="{568F1BD2-67E0-4DEB-ADCF-2C24699A5AC1}" presName="textNode" presStyleLbl="node1" presStyleIdx="1" presStyleCnt="5">
        <dgm:presLayoutVars>
          <dgm:bulletEnabled val="1"/>
        </dgm:presLayoutVars>
      </dgm:prSet>
      <dgm:spPr/>
    </dgm:pt>
    <dgm:pt modelId="{BDF903AE-BCBC-4B97-BE4C-0BA9D0C554A5}" type="pres">
      <dgm:prSet presAssocID="{6EE61F5A-4197-410C-A621-5C50AB2DFFA0}" presName="sibTrans" presStyleCnt="0"/>
      <dgm:spPr/>
    </dgm:pt>
    <dgm:pt modelId="{6B91D037-89C8-46B9-9152-BD5BB71840DA}" type="pres">
      <dgm:prSet presAssocID="{9C181CE3-87C8-4553-8AFD-6BA2665CAC82}" presName="textNode" presStyleLbl="node1" presStyleIdx="2" presStyleCnt="5">
        <dgm:presLayoutVars>
          <dgm:bulletEnabled val="1"/>
        </dgm:presLayoutVars>
      </dgm:prSet>
      <dgm:spPr/>
    </dgm:pt>
    <dgm:pt modelId="{6014A7CA-CD46-4266-9ED9-1058BBF1E176}" type="pres">
      <dgm:prSet presAssocID="{F4DB92A6-84F5-4E74-ADD5-73CB307AE973}" presName="sibTrans" presStyleCnt="0"/>
      <dgm:spPr/>
    </dgm:pt>
    <dgm:pt modelId="{E337DBC9-C949-42CD-81FA-BDDF734D16BF}" type="pres">
      <dgm:prSet presAssocID="{64503814-76DA-4BE5-8B26-2F9F91E084F5}" presName="textNode" presStyleLbl="node1" presStyleIdx="3" presStyleCnt="5">
        <dgm:presLayoutVars>
          <dgm:bulletEnabled val="1"/>
        </dgm:presLayoutVars>
      </dgm:prSet>
      <dgm:spPr/>
    </dgm:pt>
    <dgm:pt modelId="{01E4EEBF-18B9-47A6-84D0-06752596495F}" type="pres">
      <dgm:prSet presAssocID="{D0C1545A-1B75-475C-BC48-8C5FC37FB44C}" presName="sibTrans" presStyleCnt="0"/>
      <dgm:spPr/>
    </dgm:pt>
    <dgm:pt modelId="{7B2E6142-530D-41F0-93A0-12F4B951CDC6}" type="pres">
      <dgm:prSet presAssocID="{A109E880-00CF-4F32-960E-2DFB71E236A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E7BA607-09A1-4ACC-949F-73385AE51FD9}" srcId="{3D22D76A-0B07-4CF7-997B-839C5DB698B4}" destId="{9C181CE3-87C8-4553-8AFD-6BA2665CAC82}" srcOrd="2" destOrd="0" parTransId="{3E12B75C-2ACD-42F4-9126-709D7EE4BC3E}" sibTransId="{F4DB92A6-84F5-4E74-ADD5-73CB307AE973}"/>
    <dgm:cxn modelId="{7ECB485F-6691-4029-BA7F-5C8DDE7299DB}" type="presOf" srcId="{B1BAB3D0-07A1-4C59-8651-3C18F828E375}" destId="{2C90F4C9-E7D1-40CC-B853-7766FC00FC0B}" srcOrd="0" destOrd="0" presId="urn:microsoft.com/office/officeart/2005/8/layout/hProcess9"/>
    <dgm:cxn modelId="{F6425271-F313-4ED0-8400-D63956948E13}" type="presOf" srcId="{568F1BD2-67E0-4DEB-ADCF-2C24699A5AC1}" destId="{4D3AE8BA-70FA-4A94-992A-B350F7775CD7}" srcOrd="0" destOrd="0" presId="urn:microsoft.com/office/officeart/2005/8/layout/hProcess9"/>
    <dgm:cxn modelId="{C662C77C-4B1C-46B6-85ED-0CD490F59903}" srcId="{3D22D76A-0B07-4CF7-997B-839C5DB698B4}" destId="{64503814-76DA-4BE5-8B26-2F9F91E084F5}" srcOrd="3" destOrd="0" parTransId="{EC02B7CB-F1E0-48E7-8E97-B8F55C5D95F6}" sibTransId="{D0C1545A-1B75-475C-BC48-8C5FC37FB44C}"/>
    <dgm:cxn modelId="{6C3E4781-CA03-40E8-81CE-B8062404ACBE}" type="presOf" srcId="{3D22D76A-0B07-4CF7-997B-839C5DB698B4}" destId="{2DE07B7E-22DB-46FE-94E9-CFC5A3921853}" srcOrd="0" destOrd="0" presId="urn:microsoft.com/office/officeart/2005/8/layout/hProcess9"/>
    <dgm:cxn modelId="{6CD5DFAA-1A6C-4208-B2BA-B7DF685CA8F1}" type="presOf" srcId="{9C181CE3-87C8-4553-8AFD-6BA2665CAC82}" destId="{6B91D037-89C8-46B9-9152-BD5BB71840DA}" srcOrd="0" destOrd="0" presId="urn:microsoft.com/office/officeart/2005/8/layout/hProcess9"/>
    <dgm:cxn modelId="{8F715BB5-F973-4800-9690-72759681FBE4}" srcId="{3D22D76A-0B07-4CF7-997B-839C5DB698B4}" destId="{B1BAB3D0-07A1-4C59-8651-3C18F828E375}" srcOrd="0" destOrd="0" parTransId="{A0DAA871-E308-468B-AC20-15DD8292E2A9}" sibTransId="{40BB2891-2995-4D75-85BC-8566ADF7EEF2}"/>
    <dgm:cxn modelId="{9D50ADC0-F302-4AB2-B53D-FB13717B7C95}" type="presOf" srcId="{64503814-76DA-4BE5-8B26-2F9F91E084F5}" destId="{E337DBC9-C949-42CD-81FA-BDDF734D16BF}" srcOrd="0" destOrd="0" presId="urn:microsoft.com/office/officeart/2005/8/layout/hProcess9"/>
    <dgm:cxn modelId="{BD01ABE8-2108-4EE7-A893-4342753E49F7}" type="presOf" srcId="{A109E880-00CF-4F32-960E-2DFB71E236AF}" destId="{7B2E6142-530D-41F0-93A0-12F4B951CDC6}" srcOrd="0" destOrd="0" presId="urn:microsoft.com/office/officeart/2005/8/layout/hProcess9"/>
    <dgm:cxn modelId="{E221DEF3-9EC0-432E-91DD-643CFD00D3A0}" srcId="{3D22D76A-0B07-4CF7-997B-839C5DB698B4}" destId="{A109E880-00CF-4F32-960E-2DFB71E236AF}" srcOrd="4" destOrd="0" parTransId="{8E8FBCE7-94A9-465F-AEB0-B58E0381E624}" sibTransId="{18DDAEAD-E338-4793-A803-9074E3A07E8C}"/>
    <dgm:cxn modelId="{02EF68FE-6F90-44C2-865E-A5B6F0A2A38E}" srcId="{3D22D76A-0B07-4CF7-997B-839C5DB698B4}" destId="{568F1BD2-67E0-4DEB-ADCF-2C24699A5AC1}" srcOrd="1" destOrd="0" parTransId="{ABE10F43-23F2-453F-92ED-39894EA18C03}" sibTransId="{6EE61F5A-4197-410C-A621-5C50AB2DFFA0}"/>
    <dgm:cxn modelId="{B0867E9C-EC5B-4BB1-93C8-61606CBB770A}" type="presParOf" srcId="{2DE07B7E-22DB-46FE-94E9-CFC5A3921853}" destId="{7C85A905-78C1-401E-BA91-EA3182F69569}" srcOrd="0" destOrd="0" presId="urn:microsoft.com/office/officeart/2005/8/layout/hProcess9"/>
    <dgm:cxn modelId="{519FE54D-8832-4403-98FE-3E03E05A60F0}" type="presParOf" srcId="{2DE07B7E-22DB-46FE-94E9-CFC5A3921853}" destId="{BAB6DBED-784A-4B2D-BC84-E7DBEDD65C4E}" srcOrd="1" destOrd="0" presId="urn:microsoft.com/office/officeart/2005/8/layout/hProcess9"/>
    <dgm:cxn modelId="{242C5610-5170-46AE-B958-EECB4AF8B908}" type="presParOf" srcId="{BAB6DBED-784A-4B2D-BC84-E7DBEDD65C4E}" destId="{2C90F4C9-E7D1-40CC-B853-7766FC00FC0B}" srcOrd="0" destOrd="0" presId="urn:microsoft.com/office/officeart/2005/8/layout/hProcess9"/>
    <dgm:cxn modelId="{C2B27C8E-544D-4EC8-A03C-AED96EE2C529}" type="presParOf" srcId="{BAB6DBED-784A-4B2D-BC84-E7DBEDD65C4E}" destId="{21CA7A98-3476-4A43-B42C-ABE65CB66E48}" srcOrd="1" destOrd="0" presId="urn:microsoft.com/office/officeart/2005/8/layout/hProcess9"/>
    <dgm:cxn modelId="{47A49DCF-64F1-4ED7-8F24-F0F21B13E1A3}" type="presParOf" srcId="{BAB6DBED-784A-4B2D-BC84-E7DBEDD65C4E}" destId="{4D3AE8BA-70FA-4A94-992A-B350F7775CD7}" srcOrd="2" destOrd="0" presId="urn:microsoft.com/office/officeart/2005/8/layout/hProcess9"/>
    <dgm:cxn modelId="{C7797367-2E36-46A3-B982-2E642EB07801}" type="presParOf" srcId="{BAB6DBED-784A-4B2D-BC84-E7DBEDD65C4E}" destId="{BDF903AE-BCBC-4B97-BE4C-0BA9D0C554A5}" srcOrd="3" destOrd="0" presId="urn:microsoft.com/office/officeart/2005/8/layout/hProcess9"/>
    <dgm:cxn modelId="{FE9921EA-5254-467D-A871-77C53CBD2FC3}" type="presParOf" srcId="{BAB6DBED-784A-4B2D-BC84-E7DBEDD65C4E}" destId="{6B91D037-89C8-46B9-9152-BD5BB71840DA}" srcOrd="4" destOrd="0" presId="urn:microsoft.com/office/officeart/2005/8/layout/hProcess9"/>
    <dgm:cxn modelId="{A63622B5-7DF5-4C22-A872-FF06512C599C}" type="presParOf" srcId="{BAB6DBED-784A-4B2D-BC84-E7DBEDD65C4E}" destId="{6014A7CA-CD46-4266-9ED9-1058BBF1E176}" srcOrd="5" destOrd="0" presId="urn:microsoft.com/office/officeart/2005/8/layout/hProcess9"/>
    <dgm:cxn modelId="{D3F2434F-A235-4A69-A4A1-D8915524ED4F}" type="presParOf" srcId="{BAB6DBED-784A-4B2D-BC84-E7DBEDD65C4E}" destId="{E337DBC9-C949-42CD-81FA-BDDF734D16BF}" srcOrd="6" destOrd="0" presId="urn:microsoft.com/office/officeart/2005/8/layout/hProcess9"/>
    <dgm:cxn modelId="{1E41507E-8E35-402C-9722-0EE440050673}" type="presParOf" srcId="{BAB6DBED-784A-4B2D-BC84-E7DBEDD65C4E}" destId="{01E4EEBF-18B9-47A6-84D0-06752596495F}" srcOrd="7" destOrd="0" presId="urn:microsoft.com/office/officeart/2005/8/layout/hProcess9"/>
    <dgm:cxn modelId="{561E6AD6-E6FF-49AF-BF49-91AB966F71CA}" type="presParOf" srcId="{BAB6DBED-784A-4B2D-BC84-E7DBEDD65C4E}" destId="{7B2E6142-530D-41F0-93A0-12F4B951CDC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4BF093-93C5-4AF7-9EC0-485EA22D9B5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23BD4C5-BAAC-49CE-817A-B2D3486B7D7D}">
      <dgm:prSet phldrT="[Texte]" custT="1"/>
      <dgm:spPr>
        <a:solidFill>
          <a:srgbClr val="164194">
            <a:alpha val="50000"/>
          </a:srgbClr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Maison Sport-Santé de Matoury</a:t>
          </a:r>
        </a:p>
      </dgm:t>
    </dgm:pt>
    <dgm:pt modelId="{95ACF14A-35EA-4C88-BB1B-A0F521F6FB2A}" type="parTrans" cxnId="{DBB850E7-D2C3-45A0-A732-81051BFF7789}">
      <dgm:prSet/>
      <dgm:spPr/>
      <dgm:t>
        <a:bodyPr/>
        <a:lstStyle/>
        <a:p>
          <a:endParaRPr lang="fr-FR"/>
        </a:p>
      </dgm:t>
    </dgm:pt>
    <dgm:pt modelId="{A21BB6B6-4141-4971-B769-04F97220FF24}" type="sibTrans" cxnId="{DBB850E7-D2C3-45A0-A732-81051BFF7789}">
      <dgm:prSet/>
      <dgm:spPr/>
      <dgm:t>
        <a:bodyPr/>
        <a:lstStyle/>
        <a:p>
          <a:endParaRPr lang="fr-FR"/>
        </a:p>
      </dgm:t>
    </dgm:pt>
    <dgm:pt modelId="{0E1F4CFA-700F-4EA7-8101-A41B6C0B9FF8}">
      <dgm:prSet phldrT="[Texte]" custT="1"/>
      <dgm:spPr>
        <a:solidFill>
          <a:srgbClr val="0076C1">
            <a:alpha val="50000"/>
          </a:srgbClr>
        </a:solidFill>
        <a:ln>
          <a:solidFill>
            <a:srgbClr val="4A6BAC"/>
          </a:solidFill>
        </a:ln>
      </dgm:spPr>
      <dgm:t>
        <a:bodyPr/>
        <a:lstStyle/>
        <a:p>
          <a:r>
            <a:rPr lang="fr-FR" sz="1000" dirty="0"/>
            <a:t>6 conventions de partenariats avec des associations sportives</a:t>
          </a:r>
        </a:p>
      </dgm:t>
    </dgm:pt>
    <dgm:pt modelId="{D7484A68-EBDE-4DEF-8E16-54C6EA10F294}" type="parTrans" cxnId="{4CCEF78D-877D-47AD-A467-44B5814D90FE}">
      <dgm:prSet/>
      <dgm:spPr/>
      <dgm:t>
        <a:bodyPr/>
        <a:lstStyle/>
        <a:p>
          <a:endParaRPr lang="fr-FR"/>
        </a:p>
      </dgm:t>
    </dgm:pt>
    <dgm:pt modelId="{09D3849E-4D2C-4520-89BC-D08EC9632F4D}" type="sibTrans" cxnId="{4CCEF78D-877D-47AD-A467-44B5814D90FE}">
      <dgm:prSet/>
      <dgm:spPr/>
      <dgm:t>
        <a:bodyPr/>
        <a:lstStyle/>
        <a:p>
          <a:endParaRPr lang="fr-FR"/>
        </a:p>
      </dgm:t>
    </dgm:pt>
    <dgm:pt modelId="{28EE8E54-E765-4A5F-A79F-B78E73C3FB9A}">
      <dgm:prSet phldrT="[Texte]" custT="1"/>
      <dgm:spPr>
        <a:solidFill>
          <a:srgbClr val="0076C1">
            <a:alpha val="50000"/>
          </a:srgbClr>
        </a:solidFill>
        <a:ln>
          <a:solidFill>
            <a:srgbClr val="4A6BAC"/>
          </a:solidFill>
        </a:ln>
      </dgm:spPr>
      <dgm:t>
        <a:bodyPr/>
        <a:lstStyle/>
        <a:p>
          <a:r>
            <a:rPr lang="fr-FR" sz="1000" dirty="0"/>
            <a:t>41 bénéficiaires</a:t>
          </a:r>
        </a:p>
      </dgm:t>
    </dgm:pt>
    <dgm:pt modelId="{8EDCE676-5BDB-4AC1-BAC5-F2EEC5E418D2}" type="parTrans" cxnId="{450E9C3A-BE8F-4E38-9E38-5C79E0BECABE}">
      <dgm:prSet/>
      <dgm:spPr/>
      <dgm:t>
        <a:bodyPr/>
        <a:lstStyle/>
        <a:p>
          <a:endParaRPr lang="fr-FR"/>
        </a:p>
      </dgm:t>
    </dgm:pt>
    <dgm:pt modelId="{93216D26-AAB9-4AF8-BA7E-6D5DF428A150}" type="sibTrans" cxnId="{450E9C3A-BE8F-4E38-9E38-5C79E0BECABE}">
      <dgm:prSet/>
      <dgm:spPr/>
      <dgm:t>
        <a:bodyPr/>
        <a:lstStyle/>
        <a:p>
          <a:endParaRPr lang="fr-FR"/>
        </a:p>
      </dgm:t>
    </dgm:pt>
    <dgm:pt modelId="{3B5D0540-EB67-4D51-96FA-30EC6EE98104}">
      <dgm:prSet phldrT="[Texte]" custT="1"/>
      <dgm:spPr>
        <a:solidFill>
          <a:srgbClr val="0076C1">
            <a:alpha val="50000"/>
          </a:srgbClr>
        </a:solidFill>
        <a:ln>
          <a:solidFill>
            <a:srgbClr val="4A6BAC"/>
          </a:solidFill>
        </a:ln>
      </dgm:spPr>
      <dgm:t>
        <a:bodyPr/>
        <a:lstStyle/>
        <a:p>
          <a:r>
            <a:rPr lang="fr-FR" sz="1000" dirty="0"/>
            <a:t>Personnes éloignées de la pratique et/ou atteintes de maladies chroniques</a:t>
          </a:r>
        </a:p>
      </dgm:t>
    </dgm:pt>
    <dgm:pt modelId="{3A233A6C-6BDB-4AD9-95AC-D3C3941817A4}" type="parTrans" cxnId="{0CE82C15-BE93-4CF0-92D0-45AC8B515319}">
      <dgm:prSet/>
      <dgm:spPr/>
      <dgm:t>
        <a:bodyPr/>
        <a:lstStyle/>
        <a:p>
          <a:endParaRPr lang="fr-FR"/>
        </a:p>
      </dgm:t>
    </dgm:pt>
    <dgm:pt modelId="{C7C8B564-DEF5-479A-B751-3E8688ACB563}" type="sibTrans" cxnId="{0CE82C15-BE93-4CF0-92D0-45AC8B515319}">
      <dgm:prSet/>
      <dgm:spPr/>
      <dgm:t>
        <a:bodyPr/>
        <a:lstStyle/>
        <a:p>
          <a:endParaRPr lang="fr-FR"/>
        </a:p>
      </dgm:t>
    </dgm:pt>
    <dgm:pt modelId="{D3BFA0BB-7FB4-4125-B2A9-81255E1C827B}">
      <dgm:prSet phldrT="[Texte]" custT="1"/>
      <dgm:spPr>
        <a:solidFill>
          <a:srgbClr val="0076C1">
            <a:alpha val="50000"/>
          </a:srgbClr>
        </a:solidFill>
        <a:ln>
          <a:solidFill>
            <a:srgbClr val="4A6BAC"/>
          </a:solidFill>
        </a:ln>
      </dgm:spPr>
      <dgm:t>
        <a:bodyPr/>
        <a:lstStyle/>
        <a:p>
          <a:r>
            <a:rPr lang="fr-FR" sz="1000" dirty="0"/>
            <a:t>Gratuit pour le bénéficiaire</a:t>
          </a:r>
        </a:p>
      </dgm:t>
    </dgm:pt>
    <dgm:pt modelId="{A0FD7A07-4ABA-4B04-AA2B-ED49068A824E}" type="parTrans" cxnId="{B118B542-131B-4CCD-A162-5A53DDFC0D5E}">
      <dgm:prSet/>
      <dgm:spPr/>
      <dgm:t>
        <a:bodyPr/>
        <a:lstStyle/>
        <a:p>
          <a:endParaRPr lang="fr-FR"/>
        </a:p>
      </dgm:t>
    </dgm:pt>
    <dgm:pt modelId="{54E121A5-6A24-4705-A546-549BA2CE5C4B}" type="sibTrans" cxnId="{B118B542-131B-4CCD-A162-5A53DDFC0D5E}">
      <dgm:prSet/>
      <dgm:spPr/>
      <dgm:t>
        <a:bodyPr/>
        <a:lstStyle/>
        <a:p>
          <a:endParaRPr lang="fr-FR"/>
        </a:p>
      </dgm:t>
    </dgm:pt>
    <dgm:pt modelId="{2243DC68-ED0C-4DF1-AEC6-E9C3907B6167}">
      <dgm:prSet phldrT="[Texte]" custT="1"/>
      <dgm:spPr>
        <a:solidFill>
          <a:srgbClr val="0076C1">
            <a:alpha val="50000"/>
          </a:srgbClr>
        </a:solidFill>
        <a:ln>
          <a:solidFill>
            <a:srgbClr val="4A6BAC"/>
          </a:solidFill>
        </a:ln>
      </dgm:spPr>
      <dgm:t>
        <a:bodyPr/>
        <a:lstStyle/>
        <a:p>
          <a:r>
            <a:rPr lang="fr-FR" sz="1000" dirty="0"/>
            <a:t>Coordination entre les bénéficiaires, les associations et les lieux de pratique</a:t>
          </a:r>
        </a:p>
      </dgm:t>
    </dgm:pt>
    <dgm:pt modelId="{BF0AFB52-1613-412C-8202-CE2BA9882A90}" type="parTrans" cxnId="{5D07919C-A24C-44F6-BA56-FDA844147C0E}">
      <dgm:prSet/>
      <dgm:spPr/>
      <dgm:t>
        <a:bodyPr/>
        <a:lstStyle/>
        <a:p>
          <a:endParaRPr lang="fr-FR"/>
        </a:p>
      </dgm:t>
    </dgm:pt>
    <dgm:pt modelId="{2161DB28-D8D1-40E2-9D20-92E1374AEE37}" type="sibTrans" cxnId="{5D07919C-A24C-44F6-BA56-FDA844147C0E}">
      <dgm:prSet/>
      <dgm:spPr/>
      <dgm:t>
        <a:bodyPr/>
        <a:lstStyle/>
        <a:p>
          <a:endParaRPr lang="fr-FR"/>
        </a:p>
      </dgm:t>
    </dgm:pt>
    <dgm:pt modelId="{1275E3F6-01D8-4E05-82A1-FE56DA1815C1}">
      <dgm:prSet phldrT="[Texte]" custT="1"/>
      <dgm:spPr>
        <a:solidFill>
          <a:srgbClr val="0076C1">
            <a:alpha val="50000"/>
          </a:srgbClr>
        </a:solidFill>
        <a:ln>
          <a:solidFill>
            <a:srgbClr val="4A6BAC"/>
          </a:solidFill>
        </a:ln>
      </dgm:spPr>
      <dgm:t>
        <a:bodyPr/>
        <a:lstStyle/>
        <a:p>
          <a:r>
            <a:rPr lang="fr-FR" sz="1000" dirty="0"/>
            <a:t>Coût final du dispositif pour la ville de </a:t>
          </a:r>
        </a:p>
        <a:p>
          <a:r>
            <a:rPr lang="fr-FR" sz="1000" dirty="0"/>
            <a:t>57 734 € </a:t>
          </a:r>
        </a:p>
      </dgm:t>
    </dgm:pt>
    <dgm:pt modelId="{E60AFE44-354F-48B3-B8E7-A97676776F6F}" type="parTrans" cxnId="{DC3090FC-157E-4860-94A4-7206C4274EEE}">
      <dgm:prSet/>
      <dgm:spPr/>
      <dgm:t>
        <a:bodyPr/>
        <a:lstStyle/>
        <a:p>
          <a:endParaRPr lang="fr-FR"/>
        </a:p>
      </dgm:t>
    </dgm:pt>
    <dgm:pt modelId="{DFF0023B-CABF-4654-A9A4-6AD587EF90DF}" type="sibTrans" cxnId="{DC3090FC-157E-4860-94A4-7206C4274EEE}">
      <dgm:prSet/>
      <dgm:spPr/>
      <dgm:t>
        <a:bodyPr/>
        <a:lstStyle/>
        <a:p>
          <a:endParaRPr lang="fr-FR"/>
        </a:p>
      </dgm:t>
    </dgm:pt>
    <dgm:pt modelId="{F6ABC5E2-2DDE-46C2-BCA8-4579BFE1D3CB}" type="pres">
      <dgm:prSet presAssocID="{664BF093-93C5-4AF7-9EC0-485EA22D9B50}" presName="composite" presStyleCnt="0">
        <dgm:presLayoutVars>
          <dgm:chMax val="1"/>
          <dgm:dir/>
          <dgm:resizeHandles val="exact"/>
        </dgm:presLayoutVars>
      </dgm:prSet>
      <dgm:spPr/>
    </dgm:pt>
    <dgm:pt modelId="{C3084D4E-CB89-4BD4-976D-09FAF0168CD2}" type="pres">
      <dgm:prSet presAssocID="{664BF093-93C5-4AF7-9EC0-485EA22D9B50}" presName="radial" presStyleCnt="0">
        <dgm:presLayoutVars>
          <dgm:animLvl val="ctr"/>
        </dgm:presLayoutVars>
      </dgm:prSet>
      <dgm:spPr/>
    </dgm:pt>
    <dgm:pt modelId="{9A7D8EAB-37B1-45AE-B88D-E10558DF24AF}" type="pres">
      <dgm:prSet presAssocID="{923BD4C5-BAAC-49CE-817A-B2D3486B7D7D}" presName="centerShape" presStyleLbl="vennNode1" presStyleIdx="0" presStyleCnt="7"/>
      <dgm:spPr/>
    </dgm:pt>
    <dgm:pt modelId="{5B5E3613-BCCC-4E50-894B-D3F02D547B49}" type="pres">
      <dgm:prSet presAssocID="{0E1F4CFA-700F-4EA7-8101-A41B6C0B9FF8}" presName="node" presStyleLbl="vennNode1" presStyleIdx="1" presStyleCnt="7" custScaleX="120075" custScaleY="108809">
        <dgm:presLayoutVars>
          <dgm:bulletEnabled val="1"/>
        </dgm:presLayoutVars>
      </dgm:prSet>
      <dgm:spPr/>
    </dgm:pt>
    <dgm:pt modelId="{868B2E9C-02BE-4C75-85C9-7D069E67EB00}" type="pres">
      <dgm:prSet presAssocID="{28EE8E54-E765-4A5F-A79F-B78E73C3FB9A}" presName="node" presStyleLbl="vennNode1" presStyleIdx="2" presStyleCnt="7" custScaleX="119458" custScaleY="114043">
        <dgm:presLayoutVars>
          <dgm:bulletEnabled val="1"/>
        </dgm:presLayoutVars>
      </dgm:prSet>
      <dgm:spPr/>
    </dgm:pt>
    <dgm:pt modelId="{FDF7C7F0-FD82-409D-A238-DBB17D0AE148}" type="pres">
      <dgm:prSet presAssocID="{3B5D0540-EB67-4D51-96FA-30EC6EE98104}" presName="node" presStyleLbl="vennNode1" presStyleIdx="3" presStyleCnt="7" custScaleX="121760" custScaleY="117434">
        <dgm:presLayoutVars>
          <dgm:bulletEnabled val="1"/>
        </dgm:presLayoutVars>
      </dgm:prSet>
      <dgm:spPr/>
    </dgm:pt>
    <dgm:pt modelId="{D8694AD4-BD4E-4BE5-9F13-7034DAE2FB74}" type="pres">
      <dgm:prSet presAssocID="{D3BFA0BB-7FB4-4125-B2A9-81255E1C827B}" presName="node" presStyleLbl="vennNode1" presStyleIdx="4" presStyleCnt="7" custScaleX="122480" custScaleY="115993">
        <dgm:presLayoutVars>
          <dgm:bulletEnabled val="1"/>
        </dgm:presLayoutVars>
      </dgm:prSet>
      <dgm:spPr/>
    </dgm:pt>
    <dgm:pt modelId="{491E39D8-6237-41EB-817E-E337EC6A5E67}" type="pres">
      <dgm:prSet presAssocID="{2243DC68-ED0C-4DF1-AEC6-E9C3907B6167}" presName="node" presStyleLbl="vennNode1" presStyleIdx="5" presStyleCnt="7" custScaleX="128289" custScaleY="113351">
        <dgm:presLayoutVars>
          <dgm:bulletEnabled val="1"/>
        </dgm:presLayoutVars>
      </dgm:prSet>
      <dgm:spPr/>
    </dgm:pt>
    <dgm:pt modelId="{E4A31667-09DA-4E48-B5D2-D1FCEA6F7FBD}" type="pres">
      <dgm:prSet presAssocID="{1275E3F6-01D8-4E05-82A1-FE56DA1815C1}" presName="node" presStyleLbl="vennNode1" presStyleIdx="6" presStyleCnt="7" custScaleX="131677" custScaleY="120174">
        <dgm:presLayoutVars>
          <dgm:bulletEnabled val="1"/>
        </dgm:presLayoutVars>
      </dgm:prSet>
      <dgm:spPr/>
    </dgm:pt>
  </dgm:ptLst>
  <dgm:cxnLst>
    <dgm:cxn modelId="{0CE82C15-BE93-4CF0-92D0-45AC8B515319}" srcId="{923BD4C5-BAAC-49CE-817A-B2D3486B7D7D}" destId="{3B5D0540-EB67-4D51-96FA-30EC6EE98104}" srcOrd="2" destOrd="0" parTransId="{3A233A6C-6BDB-4AD9-95AC-D3C3941817A4}" sibTransId="{C7C8B564-DEF5-479A-B751-3E8688ACB563}"/>
    <dgm:cxn modelId="{40CE6126-1A03-4F5C-BF00-D109F1983D17}" type="presOf" srcId="{3B5D0540-EB67-4D51-96FA-30EC6EE98104}" destId="{FDF7C7F0-FD82-409D-A238-DBB17D0AE148}" srcOrd="0" destOrd="0" presId="urn:microsoft.com/office/officeart/2005/8/layout/radial3"/>
    <dgm:cxn modelId="{450E9C3A-BE8F-4E38-9E38-5C79E0BECABE}" srcId="{923BD4C5-BAAC-49CE-817A-B2D3486B7D7D}" destId="{28EE8E54-E765-4A5F-A79F-B78E73C3FB9A}" srcOrd="1" destOrd="0" parTransId="{8EDCE676-5BDB-4AC1-BAC5-F2EEC5E418D2}" sibTransId="{93216D26-AAB9-4AF8-BA7E-6D5DF428A150}"/>
    <dgm:cxn modelId="{E170F35B-C5D9-4291-852F-5E6BF93695BA}" type="presOf" srcId="{1275E3F6-01D8-4E05-82A1-FE56DA1815C1}" destId="{E4A31667-09DA-4E48-B5D2-D1FCEA6F7FBD}" srcOrd="0" destOrd="0" presId="urn:microsoft.com/office/officeart/2005/8/layout/radial3"/>
    <dgm:cxn modelId="{6EE37942-0B69-43C0-9AEF-978E9927C543}" type="presOf" srcId="{2243DC68-ED0C-4DF1-AEC6-E9C3907B6167}" destId="{491E39D8-6237-41EB-817E-E337EC6A5E67}" srcOrd="0" destOrd="0" presId="urn:microsoft.com/office/officeart/2005/8/layout/radial3"/>
    <dgm:cxn modelId="{B118B542-131B-4CCD-A162-5A53DDFC0D5E}" srcId="{923BD4C5-BAAC-49CE-817A-B2D3486B7D7D}" destId="{D3BFA0BB-7FB4-4125-B2A9-81255E1C827B}" srcOrd="3" destOrd="0" parTransId="{A0FD7A07-4ABA-4B04-AA2B-ED49068A824E}" sibTransId="{54E121A5-6A24-4705-A546-549BA2CE5C4B}"/>
    <dgm:cxn modelId="{4CCEF78D-877D-47AD-A467-44B5814D90FE}" srcId="{923BD4C5-BAAC-49CE-817A-B2D3486B7D7D}" destId="{0E1F4CFA-700F-4EA7-8101-A41B6C0B9FF8}" srcOrd="0" destOrd="0" parTransId="{D7484A68-EBDE-4DEF-8E16-54C6EA10F294}" sibTransId="{09D3849E-4D2C-4520-89BC-D08EC9632F4D}"/>
    <dgm:cxn modelId="{5D07919C-A24C-44F6-BA56-FDA844147C0E}" srcId="{923BD4C5-BAAC-49CE-817A-B2D3486B7D7D}" destId="{2243DC68-ED0C-4DF1-AEC6-E9C3907B6167}" srcOrd="4" destOrd="0" parTransId="{BF0AFB52-1613-412C-8202-CE2BA9882A90}" sibTransId="{2161DB28-D8D1-40E2-9D20-92E1374AEE37}"/>
    <dgm:cxn modelId="{BEBA0B9F-80ED-4A99-956B-828C0253BD28}" type="presOf" srcId="{D3BFA0BB-7FB4-4125-B2A9-81255E1C827B}" destId="{D8694AD4-BD4E-4BE5-9F13-7034DAE2FB74}" srcOrd="0" destOrd="0" presId="urn:microsoft.com/office/officeart/2005/8/layout/radial3"/>
    <dgm:cxn modelId="{BA6228AF-2570-44A0-8B05-826325BDA4AA}" type="presOf" srcId="{0E1F4CFA-700F-4EA7-8101-A41B6C0B9FF8}" destId="{5B5E3613-BCCC-4E50-894B-D3F02D547B49}" srcOrd="0" destOrd="0" presId="urn:microsoft.com/office/officeart/2005/8/layout/radial3"/>
    <dgm:cxn modelId="{E70315CD-8AA8-4839-9D08-C163F8365299}" type="presOf" srcId="{923BD4C5-BAAC-49CE-817A-B2D3486B7D7D}" destId="{9A7D8EAB-37B1-45AE-B88D-E10558DF24AF}" srcOrd="0" destOrd="0" presId="urn:microsoft.com/office/officeart/2005/8/layout/radial3"/>
    <dgm:cxn modelId="{DBB850E7-D2C3-45A0-A732-81051BFF7789}" srcId="{664BF093-93C5-4AF7-9EC0-485EA22D9B50}" destId="{923BD4C5-BAAC-49CE-817A-B2D3486B7D7D}" srcOrd="0" destOrd="0" parTransId="{95ACF14A-35EA-4C88-BB1B-A0F521F6FB2A}" sibTransId="{A21BB6B6-4141-4971-B769-04F97220FF24}"/>
    <dgm:cxn modelId="{A0BD72F0-E879-443F-A076-D40203265054}" type="presOf" srcId="{28EE8E54-E765-4A5F-A79F-B78E73C3FB9A}" destId="{868B2E9C-02BE-4C75-85C9-7D069E67EB00}" srcOrd="0" destOrd="0" presId="urn:microsoft.com/office/officeart/2005/8/layout/radial3"/>
    <dgm:cxn modelId="{4C429CF7-0A51-4397-A2B1-7716C78D8B72}" type="presOf" srcId="{664BF093-93C5-4AF7-9EC0-485EA22D9B50}" destId="{F6ABC5E2-2DDE-46C2-BCA8-4579BFE1D3CB}" srcOrd="0" destOrd="0" presId="urn:microsoft.com/office/officeart/2005/8/layout/radial3"/>
    <dgm:cxn modelId="{DC3090FC-157E-4860-94A4-7206C4274EEE}" srcId="{923BD4C5-BAAC-49CE-817A-B2D3486B7D7D}" destId="{1275E3F6-01D8-4E05-82A1-FE56DA1815C1}" srcOrd="5" destOrd="0" parTransId="{E60AFE44-354F-48B3-B8E7-A97676776F6F}" sibTransId="{DFF0023B-CABF-4654-A9A4-6AD587EF90DF}"/>
    <dgm:cxn modelId="{A65F8214-41C6-40AC-B82F-99C9D7AA6E9E}" type="presParOf" srcId="{F6ABC5E2-2DDE-46C2-BCA8-4579BFE1D3CB}" destId="{C3084D4E-CB89-4BD4-976D-09FAF0168CD2}" srcOrd="0" destOrd="0" presId="urn:microsoft.com/office/officeart/2005/8/layout/radial3"/>
    <dgm:cxn modelId="{290BAF54-89BF-46BF-86A7-133059D0312A}" type="presParOf" srcId="{C3084D4E-CB89-4BD4-976D-09FAF0168CD2}" destId="{9A7D8EAB-37B1-45AE-B88D-E10558DF24AF}" srcOrd="0" destOrd="0" presId="urn:microsoft.com/office/officeart/2005/8/layout/radial3"/>
    <dgm:cxn modelId="{A2A5D5C9-448C-4E8F-8C55-F72918E6F7D6}" type="presParOf" srcId="{C3084D4E-CB89-4BD4-976D-09FAF0168CD2}" destId="{5B5E3613-BCCC-4E50-894B-D3F02D547B49}" srcOrd="1" destOrd="0" presId="urn:microsoft.com/office/officeart/2005/8/layout/radial3"/>
    <dgm:cxn modelId="{C77B9889-0124-41CD-9B38-22E18B2A1E4E}" type="presParOf" srcId="{C3084D4E-CB89-4BD4-976D-09FAF0168CD2}" destId="{868B2E9C-02BE-4C75-85C9-7D069E67EB00}" srcOrd="2" destOrd="0" presId="urn:microsoft.com/office/officeart/2005/8/layout/radial3"/>
    <dgm:cxn modelId="{394AC225-0DA3-4E10-8D03-3D1FFA36619C}" type="presParOf" srcId="{C3084D4E-CB89-4BD4-976D-09FAF0168CD2}" destId="{FDF7C7F0-FD82-409D-A238-DBB17D0AE148}" srcOrd="3" destOrd="0" presId="urn:microsoft.com/office/officeart/2005/8/layout/radial3"/>
    <dgm:cxn modelId="{2CE79A4F-E742-4578-A91E-56A63A7C860A}" type="presParOf" srcId="{C3084D4E-CB89-4BD4-976D-09FAF0168CD2}" destId="{D8694AD4-BD4E-4BE5-9F13-7034DAE2FB74}" srcOrd="4" destOrd="0" presId="urn:microsoft.com/office/officeart/2005/8/layout/radial3"/>
    <dgm:cxn modelId="{0803090E-3B43-4932-9643-A74ADE682415}" type="presParOf" srcId="{C3084D4E-CB89-4BD4-976D-09FAF0168CD2}" destId="{491E39D8-6237-41EB-817E-E337EC6A5E67}" srcOrd="5" destOrd="0" presId="urn:microsoft.com/office/officeart/2005/8/layout/radial3"/>
    <dgm:cxn modelId="{469549CC-AA8B-468E-81C6-6B1A5E5AC8E4}" type="presParOf" srcId="{C3084D4E-CB89-4BD4-976D-09FAF0168CD2}" destId="{E4A31667-09DA-4E48-B5D2-D1FCEA6F7FB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5A905-78C1-401E-BA91-EA3182F69569}">
      <dsp:nvSpPr>
        <dsp:cNvPr id="0" name=""/>
        <dsp:cNvSpPr/>
      </dsp:nvSpPr>
      <dsp:spPr>
        <a:xfrm>
          <a:off x="630164" y="0"/>
          <a:ext cx="7141859" cy="1984259"/>
        </a:xfrm>
        <a:prstGeom prst="rightArrow">
          <a:avLst/>
        </a:prstGeom>
        <a:solidFill>
          <a:srgbClr val="16419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0F4C9-E7D1-40CC-B853-7766FC00FC0B}">
      <dsp:nvSpPr>
        <dsp:cNvPr id="0" name=""/>
        <dsp:cNvSpPr/>
      </dsp:nvSpPr>
      <dsp:spPr>
        <a:xfrm>
          <a:off x="2461" y="595277"/>
          <a:ext cx="1481870" cy="7937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Les politiques de sport-santé au niveau municipal en Europe</a:t>
          </a:r>
        </a:p>
      </dsp:txBody>
      <dsp:txXfrm>
        <a:off x="41206" y="634022"/>
        <a:ext cx="1404380" cy="716213"/>
      </dsp:txXfrm>
    </dsp:sp>
    <dsp:sp modelId="{4D3AE8BA-70FA-4A94-992A-B350F7775CD7}">
      <dsp:nvSpPr>
        <dsp:cNvPr id="0" name=""/>
        <dsp:cNvSpPr/>
      </dsp:nvSpPr>
      <dsp:spPr>
        <a:xfrm>
          <a:off x="1731310" y="595277"/>
          <a:ext cx="1481870" cy="7937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Etat des lieux des politiques de sport-santé locales</a:t>
          </a:r>
        </a:p>
      </dsp:txBody>
      <dsp:txXfrm>
        <a:off x="1770055" y="634022"/>
        <a:ext cx="1404380" cy="716213"/>
      </dsp:txXfrm>
    </dsp:sp>
    <dsp:sp modelId="{6B91D037-89C8-46B9-9152-BD5BB71840DA}">
      <dsp:nvSpPr>
        <dsp:cNvPr id="0" name=""/>
        <dsp:cNvSpPr/>
      </dsp:nvSpPr>
      <dsp:spPr>
        <a:xfrm>
          <a:off x="3460158" y="595277"/>
          <a:ext cx="1481870" cy="7937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Fiches action pour mettre en œuvre une politique sport-santé</a:t>
          </a:r>
        </a:p>
      </dsp:txBody>
      <dsp:txXfrm>
        <a:off x="3498903" y="634022"/>
        <a:ext cx="1404380" cy="716213"/>
      </dsp:txXfrm>
    </dsp:sp>
    <dsp:sp modelId="{E337DBC9-C949-42CD-81FA-BDDF734D16BF}">
      <dsp:nvSpPr>
        <dsp:cNvPr id="0" name=""/>
        <dsp:cNvSpPr/>
      </dsp:nvSpPr>
      <dsp:spPr>
        <a:xfrm>
          <a:off x="5189007" y="595277"/>
          <a:ext cx="1481870" cy="7937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Cartographie des initiatives locales</a:t>
          </a:r>
        </a:p>
      </dsp:txBody>
      <dsp:txXfrm>
        <a:off x="5227752" y="634022"/>
        <a:ext cx="1404380" cy="716213"/>
      </dsp:txXfrm>
    </dsp:sp>
    <dsp:sp modelId="{7B2E6142-530D-41F0-93A0-12F4B951CDC6}">
      <dsp:nvSpPr>
        <dsp:cNvPr id="0" name=""/>
        <dsp:cNvSpPr/>
      </dsp:nvSpPr>
      <dsp:spPr>
        <a:xfrm>
          <a:off x="6917856" y="595277"/>
          <a:ext cx="1481870" cy="7937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Mission d’évaluation des politiques publiques du sport en Outre-Mer</a:t>
          </a:r>
        </a:p>
      </dsp:txBody>
      <dsp:txXfrm>
        <a:off x="6956601" y="634022"/>
        <a:ext cx="1404380" cy="716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D8EAB-37B1-45AE-B88D-E10558DF24AF}">
      <dsp:nvSpPr>
        <dsp:cNvPr id="0" name=""/>
        <dsp:cNvSpPr/>
      </dsp:nvSpPr>
      <dsp:spPr>
        <a:xfrm>
          <a:off x="2367033" y="787650"/>
          <a:ext cx="2007117" cy="2007117"/>
        </a:xfrm>
        <a:prstGeom prst="ellipse">
          <a:avLst/>
        </a:prstGeom>
        <a:solidFill>
          <a:srgbClr val="16419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Maison Sport-Santé de Matoury</a:t>
          </a:r>
        </a:p>
      </dsp:txBody>
      <dsp:txXfrm>
        <a:off x="2660968" y="1081585"/>
        <a:ext cx="1419247" cy="1419247"/>
      </dsp:txXfrm>
    </dsp:sp>
    <dsp:sp modelId="{5B5E3613-BCCC-4E50-894B-D3F02D547B49}">
      <dsp:nvSpPr>
        <dsp:cNvPr id="0" name=""/>
        <dsp:cNvSpPr/>
      </dsp:nvSpPr>
      <dsp:spPr>
        <a:xfrm>
          <a:off x="2768080" y="-61867"/>
          <a:ext cx="1205023" cy="1091962"/>
        </a:xfrm>
        <a:prstGeom prst="ellipse">
          <a:avLst/>
        </a:prstGeom>
        <a:solidFill>
          <a:srgbClr val="0076C1">
            <a:alpha val="50000"/>
          </a:srgbClr>
        </a:solidFill>
        <a:ln w="25400" cap="flat" cmpd="sng" algn="ctr">
          <a:solidFill>
            <a:srgbClr val="4A6B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6 conventions de partenariats avec des associations sportives</a:t>
          </a:r>
        </a:p>
      </dsp:txBody>
      <dsp:txXfrm>
        <a:off x="2944552" y="98047"/>
        <a:ext cx="852079" cy="772134"/>
      </dsp:txXfrm>
    </dsp:sp>
    <dsp:sp modelId="{868B2E9C-02BE-4C75-85C9-7D069E67EB00}">
      <dsp:nvSpPr>
        <dsp:cNvPr id="0" name=""/>
        <dsp:cNvSpPr/>
      </dsp:nvSpPr>
      <dsp:spPr>
        <a:xfrm>
          <a:off x="3903154" y="565417"/>
          <a:ext cx="1198831" cy="1144488"/>
        </a:xfrm>
        <a:prstGeom prst="ellipse">
          <a:avLst/>
        </a:prstGeom>
        <a:solidFill>
          <a:srgbClr val="0076C1">
            <a:alpha val="50000"/>
          </a:srgbClr>
        </a:solidFill>
        <a:ln w="25400" cap="flat" cmpd="sng" algn="ctr">
          <a:solidFill>
            <a:srgbClr val="4A6B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41 bénéficiaires</a:t>
          </a:r>
        </a:p>
      </dsp:txBody>
      <dsp:txXfrm>
        <a:off x="4078719" y="733023"/>
        <a:ext cx="847701" cy="809276"/>
      </dsp:txXfrm>
    </dsp:sp>
    <dsp:sp modelId="{FDF7C7F0-FD82-409D-A238-DBB17D0AE148}">
      <dsp:nvSpPr>
        <dsp:cNvPr id="0" name=""/>
        <dsp:cNvSpPr/>
      </dsp:nvSpPr>
      <dsp:spPr>
        <a:xfrm>
          <a:off x="3891603" y="1855497"/>
          <a:ext cx="1221933" cy="1178519"/>
        </a:xfrm>
        <a:prstGeom prst="ellipse">
          <a:avLst/>
        </a:prstGeom>
        <a:solidFill>
          <a:srgbClr val="0076C1">
            <a:alpha val="50000"/>
          </a:srgbClr>
        </a:solidFill>
        <a:ln w="25400" cap="flat" cmpd="sng" algn="ctr">
          <a:solidFill>
            <a:srgbClr val="4A6B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Personnes éloignées de la pratique et/ou atteintes de maladies chroniques</a:t>
          </a:r>
        </a:p>
      </dsp:txBody>
      <dsp:txXfrm>
        <a:off x="4070551" y="2028087"/>
        <a:ext cx="864037" cy="833339"/>
      </dsp:txXfrm>
    </dsp:sp>
    <dsp:sp modelId="{D8694AD4-BD4E-4BE5-9F13-7034DAE2FB74}">
      <dsp:nvSpPr>
        <dsp:cNvPr id="0" name=""/>
        <dsp:cNvSpPr/>
      </dsp:nvSpPr>
      <dsp:spPr>
        <a:xfrm>
          <a:off x="2756012" y="2516275"/>
          <a:ext cx="1229158" cy="1164058"/>
        </a:xfrm>
        <a:prstGeom prst="ellipse">
          <a:avLst/>
        </a:prstGeom>
        <a:solidFill>
          <a:srgbClr val="0076C1">
            <a:alpha val="50000"/>
          </a:srgbClr>
        </a:solidFill>
        <a:ln w="25400" cap="flat" cmpd="sng" algn="ctr">
          <a:solidFill>
            <a:srgbClr val="4A6B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Gratuit pour le bénéficiaire</a:t>
          </a:r>
        </a:p>
      </dsp:txBody>
      <dsp:txXfrm>
        <a:off x="2936018" y="2686747"/>
        <a:ext cx="869146" cy="823114"/>
      </dsp:txXfrm>
    </dsp:sp>
    <dsp:sp modelId="{491E39D8-6237-41EB-817E-E337EC6A5E67}">
      <dsp:nvSpPr>
        <dsp:cNvPr id="0" name=""/>
        <dsp:cNvSpPr/>
      </dsp:nvSpPr>
      <dsp:spPr>
        <a:xfrm>
          <a:off x="1594886" y="1875984"/>
          <a:ext cx="1287455" cy="1137544"/>
        </a:xfrm>
        <a:prstGeom prst="ellipse">
          <a:avLst/>
        </a:prstGeom>
        <a:solidFill>
          <a:srgbClr val="0076C1">
            <a:alpha val="50000"/>
          </a:srgbClr>
        </a:solidFill>
        <a:ln w="25400" cap="flat" cmpd="sng" algn="ctr">
          <a:solidFill>
            <a:srgbClr val="4A6B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Coordination entre les bénéficiaires, les associations et les lieux de pratique</a:t>
          </a:r>
        </a:p>
      </dsp:txBody>
      <dsp:txXfrm>
        <a:off x="1783429" y="2042573"/>
        <a:ext cx="910369" cy="804366"/>
      </dsp:txXfrm>
    </dsp:sp>
    <dsp:sp modelId="{E4A31667-09DA-4E48-B5D2-D1FCEA6F7FBD}">
      <dsp:nvSpPr>
        <dsp:cNvPr id="0" name=""/>
        <dsp:cNvSpPr/>
      </dsp:nvSpPr>
      <dsp:spPr>
        <a:xfrm>
          <a:off x="1577886" y="534652"/>
          <a:ext cx="1321456" cy="1206016"/>
        </a:xfrm>
        <a:prstGeom prst="ellipse">
          <a:avLst/>
        </a:prstGeom>
        <a:solidFill>
          <a:srgbClr val="0076C1">
            <a:alpha val="50000"/>
          </a:srgbClr>
        </a:solidFill>
        <a:ln w="25400" cap="flat" cmpd="sng" algn="ctr">
          <a:solidFill>
            <a:srgbClr val="4A6B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Coût final du dispositif pour la ville de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57 734 € </a:t>
          </a:r>
        </a:p>
      </dsp:txBody>
      <dsp:txXfrm>
        <a:off x="1771409" y="711269"/>
        <a:ext cx="934410" cy="852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8F6B722-0622-73D7-E970-91EC662E6E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80520F-B596-35C6-21CA-9AD9830ADA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165B4-29EC-4854-ACCC-5FF64E42D401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9260CD-58B2-EB9C-2DAC-D3EE45825F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B6F46A-8410-3D4F-1B5A-5C38CE4FC5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1DAC3-F4D2-4BDB-932C-46C8C815737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6427D2-E76C-154F-977C-3C23CB32D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13" y="8666355"/>
            <a:ext cx="1818764" cy="5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50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69206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39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900" y="-61925"/>
            <a:ext cx="9254100" cy="52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74750" y="754900"/>
            <a:ext cx="5315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74750" y="3154075"/>
            <a:ext cx="4510200" cy="912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8800" y="4066375"/>
            <a:ext cx="2312750" cy="63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474750" y="2962000"/>
            <a:ext cx="2084700" cy="75600"/>
          </a:xfrm>
          <a:prstGeom prst="flowChartAlternate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37775" y="145975"/>
            <a:ext cx="864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06025" y="1152475"/>
            <a:ext cx="6326400" cy="3416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➔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◆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◆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52600" y="4664325"/>
            <a:ext cx="691200" cy="3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33875" y="145975"/>
            <a:ext cx="85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➔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◆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◆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◆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➔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◆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◆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◆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659725" y="4780100"/>
            <a:ext cx="259500" cy="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33875" y="145975"/>
            <a:ext cx="85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659725" y="4780100"/>
            <a:ext cx="259500" cy="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➔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◆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◆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◆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659725" y="4780100"/>
            <a:ext cx="259500" cy="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659725" y="4780100"/>
            <a:ext cx="259500" cy="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➔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59725" y="4780100"/>
            <a:ext cx="259500" cy="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➔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◆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◆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659725" y="4780100"/>
            <a:ext cx="259500" cy="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659725" y="4780100"/>
            <a:ext cx="259500" cy="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59725" y="4719925"/>
            <a:ext cx="259450" cy="2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33875" y="145975"/>
            <a:ext cx="855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400"/>
              <a:buNone/>
              <a:defRPr sz="2400" b="1">
                <a:solidFill>
                  <a:srgbClr val="1641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506025" y="1152475"/>
            <a:ext cx="6326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Char char="➔"/>
              <a:defRPr sz="1800">
                <a:solidFill>
                  <a:srgbClr val="164194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◆"/>
              <a:defRPr>
                <a:solidFill>
                  <a:srgbClr val="FF0000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◆"/>
              <a:defRPr>
                <a:solidFill>
                  <a:srgbClr val="999999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  <a:defRPr>
                <a:solidFill>
                  <a:srgbClr val="B7B7B7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  <a:defRPr>
                <a:solidFill>
                  <a:srgbClr val="B7B7B7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400"/>
              <a:buChar char="◆"/>
              <a:defRPr>
                <a:solidFill>
                  <a:srgbClr val="CCCCCC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CCCCCC"/>
              </a:buClr>
              <a:buSzPts val="1400"/>
              <a:buChar char="●"/>
              <a:defRPr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659725" y="4780100"/>
            <a:ext cx="2595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chemeClr val="lt1"/>
                </a:solidFill>
              </a:defRPr>
            </a:lvl1pPr>
            <a:lvl2pPr lvl="1" algn="ctr">
              <a:buNone/>
              <a:defRPr sz="1000" b="1">
                <a:solidFill>
                  <a:schemeClr val="lt1"/>
                </a:solidFill>
              </a:defRPr>
            </a:lvl2pPr>
            <a:lvl3pPr lvl="2" algn="ctr">
              <a:buNone/>
              <a:defRPr sz="1000" b="1">
                <a:solidFill>
                  <a:schemeClr val="lt1"/>
                </a:solidFill>
              </a:defRPr>
            </a:lvl3pPr>
            <a:lvl4pPr lvl="3" algn="ctr">
              <a:buNone/>
              <a:defRPr sz="1000" b="1">
                <a:solidFill>
                  <a:schemeClr val="lt1"/>
                </a:solidFill>
              </a:defRPr>
            </a:lvl4pPr>
            <a:lvl5pPr lvl="4" algn="ctr">
              <a:buNone/>
              <a:defRPr sz="1000" b="1">
                <a:solidFill>
                  <a:schemeClr val="lt1"/>
                </a:solidFill>
              </a:defRPr>
            </a:lvl5pPr>
            <a:lvl6pPr lvl="5" algn="ctr">
              <a:buNone/>
              <a:defRPr sz="1000" b="1">
                <a:solidFill>
                  <a:schemeClr val="lt1"/>
                </a:solidFill>
              </a:defRPr>
            </a:lvl6pPr>
            <a:lvl7pPr lvl="6" algn="ctr">
              <a:buNone/>
              <a:defRPr sz="1000" b="1">
                <a:solidFill>
                  <a:schemeClr val="lt1"/>
                </a:solidFill>
              </a:defRPr>
            </a:lvl7pPr>
            <a:lvl8pPr lvl="7" algn="ctr">
              <a:buNone/>
              <a:defRPr sz="1000" b="1">
                <a:solidFill>
                  <a:schemeClr val="lt1"/>
                </a:solidFill>
              </a:defRPr>
            </a:lvl8pPr>
            <a:lvl9pPr lvl="8" algn="ctr">
              <a:buNone/>
              <a:defRPr sz="1000" b="1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r>
              <a:rPr lang="fr"/>
              <a:t> </a:t>
            </a: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2">
            <a:alphaModFix amt="15000"/>
          </a:blip>
          <a:stretch>
            <a:fillRect/>
          </a:stretch>
        </p:blipFill>
        <p:spPr>
          <a:xfrm>
            <a:off x="1566649" y="-546300"/>
            <a:ext cx="6010725" cy="623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433875" y="706700"/>
            <a:ext cx="8520600" cy="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33875" y="4492675"/>
            <a:ext cx="1535450" cy="4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26F21C8-4E63-A3F2-A932-008DE3FA6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Intervenant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F443C6D-63E3-415B-AA05-962016A738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dirty="0"/>
              <a:t>Didier ELLART</a:t>
            </a:r>
            <a:br>
              <a:rPr lang="fr-FR" sz="2800" dirty="0"/>
            </a:br>
            <a:r>
              <a:rPr lang="fr-FR" sz="1800" dirty="0"/>
              <a:t>Adjoint au Maire de Marcq-en-Barœul </a:t>
            </a:r>
            <a:br>
              <a:rPr lang="fr-FR" sz="1800" dirty="0"/>
            </a:br>
            <a:r>
              <a:rPr lang="fr-FR" sz="1800" dirty="0"/>
              <a:t>Co-rapporteur de la Commission Sport-Santé Bien-être Prévention</a:t>
            </a:r>
          </a:p>
        </p:txBody>
      </p:sp>
      <p:sp>
        <p:nvSpPr>
          <p:cNvPr id="2" name="Google Shape;58;p12">
            <a:extLst>
              <a:ext uri="{FF2B5EF4-FFF2-40B4-BE49-F238E27FC236}">
                <a16:creationId xmlns:a16="http://schemas.microsoft.com/office/drawing/2014/main" id="{AE138FDF-0ADD-CCE5-EEB0-DC8BBCB6D605}"/>
              </a:ext>
            </a:extLst>
          </p:cNvPr>
          <p:cNvSpPr txBox="1">
            <a:spLocks noGrp="1"/>
          </p:cNvSpPr>
          <p:nvPr/>
        </p:nvSpPr>
        <p:spPr>
          <a:xfrm>
            <a:off x="398260" y="3301993"/>
            <a:ext cx="5865538" cy="184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Colloque de la Santé Outre-Mer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Jeudi 15 juin</a:t>
            </a:r>
          </a:p>
        </p:txBody>
      </p:sp>
    </p:spTree>
    <p:extLst>
      <p:ext uri="{BB962C8B-B14F-4D97-AF65-F5344CB8AC3E}">
        <p14:creationId xmlns:p14="http://schemas.microsoft.com/office/powerpoint/2010/main" val="304671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B7CAE-5FFB-2DA5-B205-7683CA04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/>
              <a:t>Sédentarité et inactivité physique : le sport-santé comme levier d’action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9DBB9E-12B3-C49A-060B-9A103A12D71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52600" y="4148686"/>
            <a:ext cx="691200" cy="3633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FEC5D3-E424-66B7-F45A-AEBD1F24E36A}"/>
              </a:ext>
            </a:extLst>
          </p:cNvPr>
          <p:cNvSpPr txBox="1"/>
          <p:nvPr/>
        </p:nvSpPr>
        <p:spPr>
          <a:xfrm>
            <a:off x="341057" y="1204583"/>
            <a:ext cx="2881115" cy="3116238"/>
          </a:xfrm>
          <a:prstGeom prst="rect">
            <a:avLst/>
          </a:prstGeom>
          <a:noFill/>
          <a:ln>
            <a:solidFill>
              <a:srgbClr val="0076C1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fr-FR" sz="1100" dirty="0">
              <a:solidFill>
                <a:srgbClr val="164194"/>
              </a:solidFill>
              <a:latin typeface="+mn-lt"/>
            </a:endParaRPr>
          </a:p>
          <a:p>
            <a:pPr lvl="0"/>
            <a:r>
              <a:rPr lang="fr-FR" sz="1100" b="1" dirty="0">
                <a:solidFill>
                  <a:srgbClr val="164194"/>
                </a:solidFill>
                <a:latin typeface="+mn-lt"/>
              </a:rPr>
              <a:t>Un taux de surpoids et d’obésité en augmentation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En Guyane, Martinique et Guadeloupe, le taux de surpoids atteint entre 31 et 34%.</a:t>
            </a:r>
          </a:p>
          <a:p>
            <a:endParaRPr lang="fr-FR" sz="1050" dirty="0">
              <a:solidFill>
                <a:srgbClr val="164194"/>
              </a:solidFill>
              <a:latin typeface="+mn-lt"/>
            </a:endParaRPr>
          </a:p>
          <a:p>
            <a:pPr lvl="0"/>
            <a:r>
              <a:rPr lang="fr-FR" sz="1100" b="1" dirty="0">
                <a:solidFill>
                  <a:srgbClr val="164194"/>
                </a:solidFill>
                <a:latin typeface="+mn-lt"/>
              </a:rPr>
              <a:t>Une consommation excessive de sucre en Outre-Mer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Non-respect des règlementations en vigueur sur les quantités de sucre autorisées dans les produits transformés (loi LUREL) et la promotion d’alcool (loi Evin).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Une prévalence de diabète en hausse.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164194"/>
              </a:solidFill>
              <a:latin typeface="+mn-lt"/>
            </a:endParaRPr>
          </a:p>
          <a:p>
            <a:pPr lvl="0"/>
            <a:r>
              <a:rPr lang="fr-FR" sz="1100" b="1" dirty="0">
                <a:solidFill>
                  <a:srgbClr val="164194"/>
                </a:solidFill>
                <a:latin typeface="+mn-lt"/>
              </a:rPr>
              <a:t>Des risques majeurs pour la santé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Les personnes ayant une activité physique insuffisante ont un risque de décès de 20 à 30% supérieur par rapport aux personnes suffisamment actives (OMS).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4E4EC8-84CC-9AD3-1623-97EAE1A8A4E1}"/>
              </a:ext>
            </a:extLst>
          </p:cNvPr>
          <p:cNvSpPr txBox="1"/>
          <p:nvPr/>
        </p:nvSpPr>
        <p:spPr>
          <a:xfrm>
            <a:off x="1058018" y="1066083"/>
            <a:ext cx="1447192" cy="261610"/>
          </a:xfrm>
          <a:prstGeom prst="rect">
            <a:avLst/>
          </a:prstGeom>
          <a:solidFill>
            <a:srgbClr val="017AC1"/>
          </a:solidFill>
          <a:ln>
            <a:solidFill>
              <a:srgbClr val="0076C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+mn-lt"/>
              </a:rPr>
              <a:t>Santé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B94564-FE6D-9536-FB86-ED6CB711ECD3}"/>
              </a:ext>
            </a:extLst>
          </p:cNvPr>
          <p:cNvSpPr txBox="1"/>
          <p:nvPr/>
        </p:nvSpPr>
        <p:spPr>
          <a:xfrm>
            <a:off x="6146018" y="1204583"/>
            <a:ext cx="2630962" cy="3439403"/>
          </a:xfrm>
          <a:prstGeom prst="rect">
            <a:avLst/>
          </a:prstGeom>
          <a:noFill/>
          <a:ln>
            <a:solidFill>
              <a:srgbClr val="BD3950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fr-FR" sz="1100" dirty="0">
              <a:solidFill>
                <a:srgbClr val="164194"/>
              </a:solidFill>
              <a:latin typeface="+mn-lt"/>
            </a:endParaRPr>
          </a:p>
          <a:p>
            <a:pPr lvl="0"/>
            <a:r>
              <a:rPr lang="fr-FR" sz="1100" b="1" dirty="0">
                <a:solidFill>
                  <a:srgbClr val="164194"/>
                </a:solidFill>
                <a:latin typeface="+mn-lt"/>
              </a:rPr>
              <a:t>Un terme qui remonte à loin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Le terme Sport-Santé a été inventé en 1950 par le médecin Philippe d’Encausse.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Il faut distinguer le sport-santé sur ordonnance et le sport-santé bien-être sans ordonnance.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164194"/>
              </a:solidFill>
              <a:latin typeface="+mn-lt"/>
            </a:endParaRPr>
          </a:p>
          <a:p>
            <a:pPr lvl="0"/>
            <a:r>
              <a:rPr lang="fr-FR" sz="1100" b="1" dirty="0">
                <a:solidFill>
                  <a:srgbClr val="164194"/>
                </a:solidFill>
                <a:latin typeface="+mn-lt"/>
              </a:rPr>
              <a:t>Les Maisons Sport Santé, un outil de développement de la pratique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En 2023, plus de 570 MSS ont été recensées sur le territoire national.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Une cinquantaine de MSS en Outre-Mer.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Des structures très hétérogènes.</a:t>
            </a:r>
          </a:p>
          <a:p>
            <a:endParaRPr lang="fr-FR" sz="1050" dirty="0">
              <a:solidFill>
                <a:srgbClr val="164194"/>
              </a:solidFill>
              <a:latin typeface="+mn-lt"/>
            </a:endParaRPr>
          </a:p>
          <a:p>
            <a:r>
              <a:rPr lang="fr-FR" sz="1100" b="1" dirty="0">
                <a:solidFill>
                  <a:srgbClr val="164194"/>
                </a:solidFill>
                <a:latin typeface="+mn-lt"/>
              </a:rPr>
              <a:t>Une politique encore confuse pour de nombreux acteurs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Un entrelacement d’initiatives locales, régionales et nationales.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462945-7CF9-BF89-7A4A-DAE4232DB672}"/>
              </a:ext>
            </a:extLst>
          </p:cNvPr>
          <p:cNvSpPr txBox="1"/>
          <p:nvPr/>
        </p:nvSpPr>
        <p:spPr>
          <a:xfrm>
            <a:off x="6737902" y="1066083"/>
            <a:ext cx="1447192" cy="261610"/>
          </a:xfrm>
          <a:prstGeom prst="rect">
            <a:avLst/>
          </a:prstGeom>
          <a:solidFill>
            <a:srgbClr val="BD39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+mn-lt"/>
              </a:rPr>
              <a:t>Sport-Santé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30C22C-EDA9-0E35-848C-798EEA97EB82}"/>
              </a:ext>
            </a:extLst>
          </p:cNvPr>
          <p:cNvSpPr txBox="1"/>
          <p:nvPr/>
        </p:nvSpPr>
        <p:spPr>
          <a:xfrm>
            <a:off x="3356129" y="1204583"/>
            <a:ext cx="2700911" cy="2785378"/>
          </a:xfrm>
          <a:prstGeom prst="rect">
            <a:avLst/>
          </a:prstGeom>
          <a:noFill/>
          <a:ln>
            <a:solidFill>
              <a:srgbClr val="3B4095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fr-FR" sz="1100" dirty="0">
              <a:solidFill>
                <a:srgbClr val="164194"/>
              </a:solidFill>
              <a:latin typeface="+mn-lt"/>
            </a:endParaRPr>
          </a:p>
          <a:p>
            <a:pPr lvl="0"/>
            <a:r>
              <a:rPr lang="fr-FR" sz="1100" b="1" dirty="0">
                <a:solidFill>
                  <a:srgbClr val="164194"/>
                </a:solidFill>
                <a:latin typeface="+mn-lt"/>
              </a:rPr>
              <a:t>À l’échelle nationale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Le coût de la sédentarité est estimé par le Ministère des Sports (2018) à 16,7 Md€ dont 14 Md€ pour les dépenses de santé.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Un accroissement de la pratique sportive de 10% engendrerait une économie de 600 M€.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164194"/>
              </a:solidFill>
              <a:latin typeface="+mn-lt"/>
            </a:endParaRPr>
          </a:p>
          <a:p>
            <a:pPr lvl="0"/>
            <a:r>
              <a:rPr lang="fr-FR" sz="1100" b="1" dirty="0">
                <a:solidFill>
                  <a:srgbClr val="164194"/>
                </a:solidFill>
                <a:latin typeface="+mn-lt"/>
              </a:rPr>
              <a:t>Le traitement du diabète, un coût humain et financier important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Une enquête de l’INSEE estime à plus de 5000€ le coût annuel moyen d’un traitement contre le diabète.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64194"/>
                </a:solidFill>
                <a:latin typeface="+mn-lt"/>
              </a:rPr>
              <a:t>En 2014, le coût du diabète a atteint 10 Md€ (Cnam).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C91DD4-1082-CE4A-AEE1-2224C8311967}"/>
              </a:ext>
            </a:extLst>
          </p:cNvPr>
          <p:cNvSpPr txBox="1"/>
          <p:nvPr/>
        </p:nvSpPr>
        <p:spPr>
          <a:xfrm>
            <a:off x="3810440" y="1066083"/>
            <a:ext cx="1722341" cy="261610"/>
          </a:xfrm>
          <a:prstGeom prst="rect">
            <a:avLst/>
          </a:prstGeom>
          <a:solidFill>
            <a:srgbClr val="3B409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+mn-lt"/>
              </a:rPr>
              <a:t>Économie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CF195B0-FBAA-4C12-4CFE-DB55E93F7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4622275"/>
            <a:ext cx="1627374" cy="4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1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3017A-2014-5DF1-8840-E7553C1E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/>
              <a:t>L’ANDES en action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6A2488-295D-41DA-E460-239D5D1E80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2F1DAD-C983-2C33-2A48-4E1581871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4622275"/>
            <a:ext cx="1627374" cy="447400"/>
          </a:xfrm>
          <a:prstGeom prst="rect">
            <a:avLst/>
          </a:prstGeom>
        </p:spPr>
      </p:pic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260FE073-660C-867A-EA3D-40A66ED42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325001"/>
              </p:ext>
            </p:extLst>
          </p:nvPr>
        </p:nvGraphicFramePr>
        <p:xfrm>
          <a:off x="337775" y="461231"/>
          <a:ext cx="8402188" cy="198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AE6BF411-27C1-D18B-8888-D26B146334BA}"/>
              </a:ext>
            </a:extLst>
          </p:cNvPr>
          <p:cNvSpPr/>
          <p:nvPr/>
        </p:nvSpPr>
        <p:spPr>
          <a:xfrm rot="5400000">
            <a:off x="3281261" y="-35181"/>
            <a:ext cx="418177" cy="4502889"/>
          </a:xfrm>
          <a:prstGeom prst="rightBrace">
            <a:avLst>
              <a:gd name="adj1" fmla="val 36438"/>
              <a:gd name="adj2" fmla="val 49436"/>
            </a:avLst>
          </a:prstGeom>
          <a:noFill/>
          <a:ln>
            <a:solidFill>
              <a:srgbClr val="BD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7B9FF6E-7217-CF93-C000-EB2B0DF44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8078" y="2454638"/>
            <a:ext cx="4296881" cy="339775"/>
          </a:xfrm>
        </p:spPr>
        <p:txBody>
          <a:bodyPr/>
          <a:lstStyle/>
          <a:p>
            <a:pPr marL="114300" indent="0">
              <a:buNone/>
            </a:pPr>
            <a:r>
              <a:rPr lang="fr-FR" sz="1400" b="1" dirty="0"/>
              <a:t>Commission Sport-Santé Bien-être Prévention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2AFD206-2B49-2C2A-5C1A-C6ACF3AB44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7262" y="3010134"/>
            <a:ext cx="1173088" cy="167213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1F6DE57-4339-E055-4219-77BA121542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3659" y="2892052"/>
            <a:ext cx="1095404" cy="15663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DAD07AA-9607-8A43-90AB-889EA920DF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4047" y="3286567"/>
            <a:ext cx="1016649" cy="144598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288D5A6-3CE1-6D44-016D-1A984C040B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2760" y="2698011"/>
            <a:ext cx="1280847" cy="1833833"/>
          </a:xfrm>
          <a:prstGeom prst="rect">
            <a:avLst/>
          </a:prstGeom>
        </p:spPr>
      </p:pic>
      <p:pic>
        <p:nvPicPr>
          <p:cNvPr id="23" name="Image 22" descr="Une image contenant texte, affiche, capture d’écran, femme">
            <a:extLst>
              <a:ext uri="{FF2B5EF4-FFF2-40B4-BE49-F238E27FC236}">
                <a16:creationId xmlns:a16="http://schemas.microsoft.com/office/drawing/2014/main" id="{ED6B15EB-7ECF-5CDC-2632-415DEB83DC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990" y="2562447"/>
            <a:ext cx="1173088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9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BF773-6FDF-18B3-E572-F5C3D43C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" y="115875"/>
            <a:ext cx="8646900" cy="572700"/>
          </a:xfrm>
        </p:spPr>
        <p:txBody>
          <a:bodyPr/>
          <a:lstStyle/>
          <a:p>
            <a:r>
              <a:rPr lang="fr-FR" sz="2200" dirty="0"/>
              <a:t>Matoury (973), un exemple sport-santé sur ordonnance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057CA2-8343-09EC-7DE1-47F1E2B74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3704" y="1047785"/>
            <a:ext cx="2536466" cy="1348582"/>
          </a:xfrm>
        </p:spPr>
        <p:txBody>
          <a:bodyPr/>
          <a:lstStyle/>
          <a:p>
            <a:r>
              <a:rPr lang="fr-FR" sz="1400" dirty="0"/>
              <a:t>La Ville de Matoury est un exemple de mise en œuvre d’une politique de sport-santé.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784C4F-0376-267D-F741-2D97671634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3F0177-A304-AC0A-C8E6-A05F67EBE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4622275"/>
            <a:ext cx="1627374" cy="447400"/>
          </a:xfrm>
          <a:prstGeom prst="rect">
            <a:avLst/>
          </a:prstGeom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BC89B911-76F6-5DA5-86F9-9BBF6A342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895633"/>
              </p:ext>
            </p:extLst>
          </p:nvPr>
        </p:nvGraphicFramePr>
        <p:xfrm>
          <a:off x="-957239" y="846192"/>
          <a:ext cx="6691423" cy="361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B20FBC0C-71A4-F867-60AA-2784CFFF8D4B}"/>
              </a:ext>
            </a:extLst>
          </p:cNvPr>
          <p:cNvSpPr txBox="1">
            <a:spLocks/>
          </p:cNvSpPr>
          <p:nvPr/>
        </p:nvSpPr>
        <p:spPr>
          <a:xfrm>
            <a:off x="4706245" y="3842941"/>
            <a:ext cx="4075125" cy="943115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Font typeface="Arial"/>
              <a:buChar char="➔"/>
              <a:defRPr sz="1800" b="0" i="0" u="none" strike="noStrike" cap="none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◆"/>
              <a:defRPr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◆"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Arial"/>
              <a:buChar char="◆"/>
              <a:defRPr sz="14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CCCCC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endParaRPr lang="fr-FR" sz="900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fr-FR" sz="1200" b="1" dirty="0">
                <a:solidFill>
                  <a:schemeClr val="bg1"/>
                </a:solidFill>
              </a:rPr>
              <a:t>Vous voulez faire connaître vos initiatives locales ? </a:t>
            </a:r>
          </a:p>
          <a:p>
            <a:pPr marL="114300" indent="0">
              <a:buNone/>
            </a:pPr>
            <a:r>
              <a:rPr lang="fr-FR" sz="1200" b="1" dirty="0">
                <a:solidFill>
                  <a:schemeClr val="bg1"/>
                </a:solidFill>
              </a:rPr>
              <a:t>Contactez-nous !</a:t>
            </a:r>
          </a:p>
          <a:p>
            <a:pPr marL="114300" indent="0">
              <a:buNone/>
            </a:pPr>
            <a:r>
              <a:rPr lang="fr-FR" sz="1200" b="1" dirty="0">
                <a:solidFill>
                  <a:schemeClr val="bg1"/>
                </a:solidFill>
              </a:rPr>
              <a:t>Margot GUILLAUME, margot.guillaume@andes.fr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FCACEE9-3188-E998-073C-C2BDC3051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8710" y="761336"/>
            <a:ext cx="1313890" cy="1853151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3B3BDF1-8A84-8359-84F4-17CFDAE0BD3A}"/>
              </a:ext>
            </a:extLst>
          </p:cNvPr>
          <p:cNvSpPr txBox="1">
            <a:spLocks/>
          </p:cNvSpPr>
          <p:nvPr/>
        </p:nvSpPr>
        <p:spPr>
          <a:xfrm>
            <a:off x="4315844" y="2816080"/>
            <a:ext cx="4136756" cy="94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Font typeface="Arial"/>
              <a:buChar char="➔"/>
              <a:defRPr sz="1800" b="0" i="0" u="none" strike="noStrike" cap="none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◆"/>
              <a:defRPr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◆"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Arial"/>
              <a:buChar char="◆"/>
              <a:defRPr sz="14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CCCCC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fr-FR" sz="1400" dirty="0"/>
          </a:p>
          <a:p>
            <a:r>
              <a:rPr lang="fr-FR" sz="1400" dirty="0"/>
              <a:t>Retrouvez plus de 80 cas pratiques dans les ressources ANDES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74988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Affichage à l'écran (16:9)</PresentationFormat>
  <Paragraphs>63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Didier ELLART Adjoint au Maire de Marcq-en-Barœul  Co-rapporteur de la Commission Sport-Santé Bien-être Prévention</vt:lpstr>
      <vt:lpstr>Sédentarité et inactivité physique : le sport-santé comme levier d’action</vt:lpstr>
      <vt:lpstr>L’ANDES en action</vt:lpstr>
      <vt:lpstr>Matoury (973), un exemple sport-santé sur ordonnance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Margot Guillaume</cp:lastModifiedBy>
  <cp:revision>27</cp:revision>
  <dcterms:modified xsi:type="dcterms:W3CDTF">2023-06-14T14:32:08Z</dcterms:modified>
</cp:coreProperties>
</file>