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media/image86.jpg" ContentType="image/jpg"/>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7" r:id="rId5"/>
    <p:sldId id="11419" r:id="rId6"/>
    <p:sldId id="11432" r:id="rId7"/>
    <p:sldId id="11433" r:id="rId8"/>
    <p:sldId id="11435" r:id="rId9"/>
    <p:sldId id="11462" r:id="rId10"/>
    <p:sldId id="11281" r:id="rId11"/>
    <p:sldId id="11437" r:id="rId12"/>
    <p:sldId id="2147472975" r:id="rId13"/>
    <p:sldId id="11441" r:id="rId14"/>
    <p:sldId id="11430" r:id="rId15"/>
    <p:sldId id="11438" r:id="rId16"/>
    <p:sldId id="11459" r:id="rId17"/>
    <p:sldId id="2147472974" r:id="rId18"/>
    <p:sldId id="11449" r:id="rId19"/>
    <p:sldId id="11427" r:id="rId20"/>
    <p:sldId id="11453" r:id="rId21"/>
    <p:sldId id="760" r:id="rId22"/>
    <p:sldId id="1055" r:id="rId23"/>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RSKAL" id="{4A3BAF57-7753-4846-942E-346C6C19A7B4}">
          <p14:sldIdLst>
            <p14:sldId id="257"/>
            <p14:sldId id="11419"/>
            <p14:sldId id="11432"/>
            <p14:sldId id="11433"/>
            <p14:sldId id="11435"/>
            <p14:sldId id="11462"/>
            <p14:sldId id="11281"/>
            <p14:sldId id="11437"/>
            <p14:sldId id="2147472975"/>
            <p14:sldId id="11441"/>
            <p14:sldId id="11430"/>
            <p14:sldId id="11438"/>
            <p14:sldId id="11459"/>
            <p14:sldId id="2147472974"/>
            <p14:sldId id="11449"/>
            <p14:sldId id="11427"/>
            <p14:sldId id="11453"/>
            <p14:sldId id="760"/>
            <p14:sldId id="105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DF5F15-4405-A82B-B14D-22D87BAEBC42}" name="Ryvka Benazra" initials="RB" userId="S::ryvka.benazra@valexcel.com::c7f381d1-5d0b-4148-867c-5e8d98c7e7e6" providerId="AD"/>
  <p188:author id="{79805179-C610-3AB5-A073-92FA911DD193}" name="Aymeric GEORGET" initials="AG" userId="S::aymeric.georget@valexcel.com::e249ab22-00cd-4246-9d8b-54c9f8837245" providerId="AD"/>
  <p188:author id="{27F9CF7C-7231-BA0D-E1F0-97A4699034DE}" name="Ryvka Benazra" initials="RBen" userId="Ryvka Benazra" providerId="None"/>
  <p188:author id="{FB7AB5A0-5F67-5539-499F-C11C7DCB23DC}" name="Ryvka Cohen" initials="RC" userId="S::ryvka.cohen@valexcel.com::c7f381d1-5d0b-4148-867c-5e8d98c7e7e6" providerId="AD"/>
  <p188:author id="{C87C1DBB-72B5-94E2-37CF-4EA58A3A4FB2}" name="Raphael BAROUKH" initials="RB" userId="S::raphael.baroukh@valexcel.com::60a887a6-5754-4351-868a-edea1fda7da0" providerId="AD"/>
  <p188:author id="{02F865E0-DC8A-BEF9-82ED-8C944CF170F5}" name="Marie CARRIER" initials="MC" userId="S::marie.carrier@valexcel.com::46b5486f-20e4-4680-ac27-63a5ebae75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ymeric GEORGET" initials="AG" lastIdx="25" clrIdx="0">
    <p:extLst>
      <p:ext uri="{19B8F6BF-5375-455C-9EA6-DF929625EA0E}">
        <p15:presenceInfo xmlns:p15="http://schemas.microsoft.com/office/powerpoint/2012/main" userId="Aymeric GEORGET" providerId="None"/>
      </p:ext>
    </p:extLst>
  </p:cmAuthor>
  <p:cmAuthor id="2" name="Boris Lesavre" initials="BL" lastIdx="9" clrIdx="1">
    <p:extLst>
      <p:ext uri="{19B8F6BF-5375-455C-9EA6-DF929625EA0E}">
        <p15:presenceInfo xmlns:p15="http://schemas.microsoft.com/office/powerpoint/2012/main" userId="8d0a3b0841b9ad70" providerId="Windows Live"/>
      </p:ext>
    </p:extLst>
  </p:cmAuthor>
  <p:cmAuthor id="3" name="Marie" initials="MC" lastIdx="64" clrIdx="2">
    <p:extLst>
      <p:ext uri="{19B8F6BF-5375-455C-9EA6-DF929625EA0E}">
        <p15:presenceInfo xmlns:p15="http://schemas.microsoft.com/office/powerpoint/2012/main" userId="Mar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5DD"/>
    <a:srgbClr val="4D1585"/>
    <a:srgbClr val="0D0D0D"/>
    <a:srgbClr val="26A65B"/>
    <a:srgbClr val="302B35"/>
    <a:srgbClr val="350F5C"/>
    <a:srgbClr val="FFFFFF"/>
    <a:srgbClr val="D1B99D"/>
    <a:srgbClr val="6680B1"/>
    <a:srgbClr val="CC2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63E4A-B3B3-8F45-91F1-92D3039C2987}" v="6" dt="2023-06-15T11:40:06.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1"/>
    <p:restoredTop sz="94692"/>
  </p:normalViewPr>
  <p:slideViewPr>
    <p:cSldViewPr snapToGrid="0">
      <p:cViewPr varScale="1">
        <p:scale>
          <a:sx n="106" d="100"/>
          <a:sy n="106" d="100"/>
        </p:scale>
        <p:origin x="616" y="1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aure MOREL" userId="aa022d5f-54fe-4789-9949-7d2cd774ada2" providerId="ADAL" clId="{3A963E4A-B3B3-8F45-91F1-92D3039C2987}"/>
    <pc:docChg chg="custSel addSld delSld modSld modSection">
      <pc:chgData name="Anne-Laure MOREL" userId="aa022d5f-54fe-4789-9949-7d2cd774ada2" providerId="ADAL" clId="{3A963E4A-B3B3-8F45-91F1-92D3039C2987}" dt="2023-06-15T11:40:07.997" v="45" actId="2696"/>
      <pc:docMkLst>
        <pc:docMk/>
      </pc:docMkLst>
      <pc:sldChg chg="add">
        <pc:chgData name="Anne-Laure MOREL" userId="aa022d5f-54fe-4789-9949-7d2cd774ada2" providerId="ADAL" clId="{3A963E4A-B3B3-8F45-91F1-92D3039C2987}" dt="2023-06-15T11:40:06.156" v="44"/>
        <pc:sldMkLst>
          <pc:docMk/>
          <pc:sldMk cId="0" sldId="257"/>
        </pc:sldMkLst>
      </pc:sldChg>
      <pc:sldChg chg="del">
        <pc:chgData name="Anne-Laure MOREL" userId="aa022d5f-54fe-4789-9949-7d2cd774ada2" providerId="ADAL" clId="{3A963E4A-B3B3-8F45-91F1-92D3039C2987}" dt="2023-06-15T11:38:04.614" v="8" actId="2696"/>
        <pc:sldMkLst>
          <pc:docMk/>
          <pc:sldMk cId="1994807743" sldId="606"/>
        </pc:sldMkLst>
      </pc:sldChg>
      <pc:sldChg chg="delSp del mod">
        <pc:chgData name="Anne-Laure MOREL" userId="aa022d5f-54fe-4789-9949-7d2cd774ada2" providerId="ADAL" clId="{3A963E4A-B3B3-8F45-91F1-92D3039C2987}" dt="2023-06-15T11:40:07.997" v="45" actId="2696"/>
        <pc:sldMkLst>
          <pc:docMk/>
          <pc:sldMk cId="2669200481" sldId="662"/>
        </pc:sldMkLst>
        <pc:spChg chg="del">
          <ac:chgData name="Anne-Laure MOREL" userId="aa022d5f-54fe-4789-9949-7d2cd774ada2" providerId="ADAL" clId="{3A963E4A-B3B3-8F45-91F1-92D3039C2987}" dt="2023-06-15T11:36:19.382" v="1" actId="478"/>
          <ac:spMkLst>
            <pc:docMk/>
            <pc:sldMk cId="2669200481" sldId="662"/>
            <ac:spMk id="11" creationId="{D695C9D0-D4B5-4614-9582-C7BBE334C082}"/>
          </ac:spMkLst>
        </pc:spChg>
        <pc:picChg chg="del">
          <ac:chgData name="Anne-Laure MOREL" userId="aa022d5f-54fe-4789-9949-7d2cd774ada2" providerId="ADAL" clId="{3A963E4A-B3B3-8F45-91F1-92D3039C2987}" dt="2023-06-15T11:36:15.443" v="0" actId="478"/>
          <ac:picMkLst>
            <pc:docMk/>
            <pc:sldMk cId="2669200481" sldId="662"/>
            <ac:picMk id="17" creationId="{F659F5F9-2164-4C00-9476-1BDE1F8683D4}"/>
          </ac:picMkLst>
        </pc:picChg>
      </pc:sldChg>
      <pc:sldChg chg="del">
        <pc:chgData name="Anne-Laure MOREL" userId="aa022d5f-54fe-4789-9949-7d2cd774ada2" providerId="ADAL" clId="{3A963E4A-B3B3-8F45-91F1-92D3039C2987}" dt="2023-06-15T11:36:25.309" v="3" actId="2696"/>
        <pc:sldMkLst>
          <pc:docMk/>
          <pc:sldMk cId="2814121825" sldId="774"/>
        </pc:sldMkLst>
      </pc:sldChg>
      <pc:sldChg chg="add">
        <pc:chgData name="Anne-Laure MOREL" userId="aa022d5f-54fe-4789-9949-7d2cd774ada2" providerId="ADAL" clId="{3A963E4A-B3B3-8F45-91F1-92D3039C2987}" dt="2023-06-15T11:39:46.085" v="42"/>
        <pc:sldMkLst>
          <pc:docMk/>
          <pc:sldMk cId="1872694163" sldId="1055"/>
        </pc:sldMkLst>
      </pc:sldChg>
      <pc:sldChg chg="del">
        <pc:chgData name="Anne-Laure MOREL" userId="aa022d5f-54fe-4789-9949-7d2cd774ada2" providerId="ADAL" clId="{3A963E4A-B3B3-8F45-91F1-92D3039C2987}" dt="2023-06-15T11:38:03.380" v="6" actId="2696"/>
        <pc:sldMkLst>
          <pc:docMk/>
          <pc:sldMk cId="3016886697" sldId="11467"/>
        </pc:sldMkLst>
      </pc:sldChg>
      <pc:sldChg chg="del">
        <pc:chgData name="Anne-Laure MOREL" userId="aa022d5f-54fe-4789-9949-7d2cd774ada2" providerId="ADAL" clId="{3A963E4A-B3B3-8F45-91F1-92D3039C2987}" dt="2023-06-15T11:36:46.031" v="4" actId="2696"/>
        <pc:sldMkLst>
          <pc:docMk/>
          <pc:sldMk cId="2534618634" sldId="11468"/>
        </pc:sldMkLst>
      </pc:sldChg>
      <pc:sldChg chg="addSp delSp modSp add del mod">
        <pc:chgData name="Anne-Laure MOREL" userId="aa022d5f-54fe-4789-9949-7d2cd774ada2" providerId="ADAL" clId="{3A963E4A-B3B3-8F45-91F1-92D3039C2987}" dt="2023-06-15T11:39:49.696" v="43" actId="2696"/>
        <pc:sldMkLst>
          <pc:docMk/>
          <pc:sldMk cId="409643964" sldId="2147472976"/>
        </pc:sldMkLst>
        <pc:spChg chg="del">
          <ac:chgData name="Anne-Laure MOREL" userId="aa022d5f-54fe-4789-9949-7d2cd774ada2" providerId="ADAL" clId="{3A963E4A-B3B3-8F45-91F1-92D3039C2987}" dt="2023-06-15T11:38:18.695" v="11" actId="478"/>
          <ac:spMkLst>
            <pc:docMk/>
            <pc:sldMk cId="409643964" sldId="2147472976"/>
            <ac:spMk id="2" creationId="{BAD6573A-2FB5-9931-59BD-D9C252CD02B5}"/>
          </ac:spMkLst>
        </pc:spChg>
        <pc:spChg chg="add mod">
          <ac:chgData name="Anne-Laure MOREL" userId="aa022d5f-54fe-4789-9949-7d2cd774ada2" providerId="ADAL" clId="{3A963E4A-B3B3-8F45-91F1-92D3039C2987}" dt="2023-06-15T11:38:42.384" v="41" actId="1076"/>
          <ac:spMkLst>
            <pc:docMk/>
            <pc:sldMk cId="409643964" sldId="2147472976"/>
            <ac:spMk id="3" creationId="{95AF8D6E-6F43-E12E-D522-228A798DC416}"/>
          </ac:spMkLst>
        </pc:spChg>
        <pc:spChg chg="del mod">
          <ac:chgData name="Anne-Laure MOREL" userId="aa022d5f-54fe-4789-9949-7d2cd774ada2" providerId="ADAL" clId="{3A963E4A-B3B3-8F45-91F1-92D3039C2987}" dt="2023-06-15T11:38:34.439" v="21" actId="478"/>
          <ac:spMkLst>
            <pc:docMk/>
            <pc:sldMk cId="409643964" sldId="2147472976"/>
            <ac:spMk id="4" creationId="{D68F7953-1095-4AFE-BC0A-3791BEB81962}"/>
          </ac:spMkLst>
        </pc:spChg>
        <pc:spChg chg="del">
          <ac:chgData name="Anne-Laure MOREL" userId="aa022d5f-54fe-4789-9949-7d2cd774ada2" providerId="ADAL" clId="{3A963E4A-B3B3-8F45-91F1-92D3039C2987}" dt="2023-06-15T11:38:18.695" v="11" actId="478"/>
          <ac:spMkLst>
            <pc:docMk/>
            <pc:sldMk cId="409643964" sldId="2147472976"/>
            <ac:spMk id="7458" creationId="{B5D10FD7-797D-9464-35D5-AADDC6F5BE56}"/>
          </ac:spMkLst>
        </pc:spChg>
        <pc:spChg chg="del">
          <ac:chgData name="Anne-Laure MOREL" userId="aa022d5f-54fe-4789-9949-7d2cd774ada2" providerId="ADAL" clId="{3A963E4A-B3B3-8F45-91F1-92D3039C2987}" dt="2023-06-15T11:38:18.695" v="11" actId="478"/>
          <ac:spMkLst>
            <pc:docMk/>
            <pc:sldMk cId="409643964" sldId="2147472976"/>
            <ac:spMk id="7459" creationId="{3AD29A02-2BBF-5A39-B11B-31FD1A6C0E69}"/>
          </ac:spMkLst>
        </pc:spChg>
        <pc:spChg chg="del">
          <ac:chgData name="Anne-Laure MOREL" userId="aa022d5f-54fe-4789-9949-7d2cd774ada2" providerId="ADAL" clId="{3A963E4A-B3B3-8F45-91F1-92D3039C2987}" dt="2023-06-15T11:38:18.695" v="11" actId="478"/>
          <ac:spMkLst>
            <pc:docMk/>
            <pc:sldMk cId="409643964" sldId="2147472976"/>
            <ac:spMk id="7460" creationId="{71F150CE-79D9-B032-7C74-9D9E14A02FD6}"/>
          </ac:spMkLst>
        </pc:spChg>
        <pc:spChg chg="del">
          <ac:chgData name="Anne-Laure MOREL" userId="aa022d5f-54fe-4789-9949-7d2cd774ada2" providerId="ADAL" clId="{3A963E4A-B3B3-8F45-91F1-92D3039C2987}" dt="2023-06-15T11:38:18.695" v="11" actId="478"/>
          <ac:spMkLst>
            <pc:docMk/>
            <pc:sldMk cId="409643964" sldId="2147472976"/>
            <ac:spMk id="7461" creationId="{E3706E83-95C8-A0A2-B25C-EB370A0E9218}"/>
          </ac:spMkLst>
        </pc:spChg>
        <pc:grpChg chg="del">
          <ac:chgData name="Anne-Laure MOREL" userId="aa022d5f-54fe-4789-9949-7d2cd774ada2" providerId="ADAL" clId="{3A963E4A-B3B3-8F45-91F1-92D3039C2987}" dt="2023-06-15T11:38:18.695" v="11" actId="478"/>
          <ac:grpSpMkLst>
            <pc:docMk/>
            <pc:sldMk cId="409643964" sldId="2147472976"/>
            <ac:grpSpMk id="7464" creationId="{8DECCBB2-6310-91F3-C13D-3E2CDA4D7EE6}"/>
          </ac:grpSpMkLst>
        </pc:grpChg>
        <pc:grpChg chg="del">
          <ac:chgData name="Anne-Laure MOREL" userId="aa022d5f-54fe-4789-9949-7d2cd774ada2" providerId="ADAL" clId="{3A963E4A-B3B3-8F45-91F1-92D3039C2987}" dt="2023-06-15T11:38:18.695" v="11" actId="478"/>
          <ac:grpSpMkLst>
            <pc:docMk/>
            <pc:sldMk cId="409643964" sldId="2147472976"/>
            <ac:grpSpMk id="7465" creationId="{C29A8090-2AF9-CE9B-77BA-C6CD3C8510BE}"/>
          </ac:grpSpMkLst>
        </pc:grpChg>
        <pc:grpChg chg="del">
          <ac:chgData name="Anne-Laure MOREL" userId="aa022d5f-54fe-4789-9949-7d2cd774ada2" providerId="ADAL" clId="{3A963E4A-B3B3-8F45-91F1-92D3039C2987}" dt="2023-06-15T11:38:18.695" v="11" actId="478"/>
          <ac:grpSpMkLst>
            <pc:docMk/>
            <pc:sldMk cId="409643964" sldId="2147472976"/>
            <ac:grpSpMk id="7466" creationId="{AB1AA508-D66A-9B1E-549B-0B6A23B2463A}"/>
          </ac:grpSpMkLst>
        </pc:grpChg>
        <pc:grpChg chg="del">
          <ac:chgData name="Anne-Laure MOREL" userId="aa022d5f-54fe-4789-9949-7d2cd774ada2" providerId="ADAL" clId="{3A963E4A-B3B3-8F45-91F1-92D3039C2987}" dt="2023-06-15T11:38:18.695" v="11" actId="478"/>
          <ac:grpSpMkLst>
            <pc:docMk/>
            <pc:sldMk cId="409643964" sldId="2147472976"/>
            <ac:grpSpMk id="7467" creationId="{E19CF38C-1A57-7C6E-B852-7C6D7ED4EF9E}"/>
          </ac:grpSpMkLst>
        </pc:grpChg>
        <pc:grpChg chg="del">
          <ac:chgData name="Anne-Laure MOREL" userId="aa022d5f-54fe-4789-9949-7d2cd774ada2" providerId="ADAL" clId="{3A963E4A-B3B3-8F45-91F1-92D3039C2987}" dt="2023-06-15T11:38:18.695" v="11" actId="478"/>
          <ac:grpSpMkLst>
            <pc:docMk/>
            <pc:sldMk cId="409643964" sldId="2147472976"/>
            <ac:grpSpMk id="7469" creationId="{B256CA82-5A40-214B-E6AF-CF3C59BED4DC}"/>
          </ac:grpSpMkLst>
        </pc:grpChg>
        <pc:grpChg chg="del">
          <ac:chgData name="Anne-Laure MOREL" userId="aa022d5f-54fe-4789-9949-7d2cd774ada2" providerId="ADAL" clId="{3A963E4A-B3B3-8F45-91F1-92D3039C2987}" dt="2023-06-15T11:38:18.695" v="11" actId="478"/>
          <ac:grpSpMkLst>
            <pc:docMk/>
            <pc:sldMk cId="409643964" sldId="2147472976"/>
            <ac:grpSpMk id="7470" creationId="{93E6C8A2-77CC-1816-F83E-7AA6F82B1C04}"/>
          </ac:grpSpMkLst>
        </pc:grpChg>
        <pc:grpChg chg="del">
          <ac:chgData name="Anne-Laure MOREL" userId="aa022d5f-54fe-4789-9949-7d2cd774ada2" providerId="ADAL" clId="{3A963E4A-B3B3-8F45-91F1-92D3039C2987}" dt="2023-06-15T11:38:18.695" v="11" actId="478"/>
          <ac:grpSpMkLst>
            <pc:docMk/>
            <pc:sldMk cId="409643964" sldId="2147472976"/>
            <ac:grpSpMk id="7471" creationId="{DE5D1142-19F8-9734-BCC9-1634A184A853}"/>
          </ac:grpSpMkLst>
        </pc:grpChg>
        <pc:grpChg chg="del">
          <ac:chgData name="Anne-Laure MOREL" userId="aa022d5f-54fe-4789-9949-7d2cd774ada2" providerId="ADAL" clId="{3A963E4A-B3B3-8F45-91F1-92D3039C2987}" dt="2023-06-15T11:38:18.695" v="11" actId="478"/>
          <ac:grpSpMkLst>
            <pc:docMk/>
            <pc:sldMk cId="409643964" sldId="2147472976"/>
            <ac:grpSpMk id="7472" creationId="{6C36765D-3E5A-83D6-7BFA-2B565660A5CF}"/>
          </ac:grpSpMkLst>
        </pc:grpChg>
        <pc:grpChg chg="del">
          <ac:chgData name="Anne-Laure MOREL" userId="aa022d5f-54fe-4789-9949-7d2cd774ada2" providerId="ADAL" clId="{3A963E4A-B3B3-8F45-91F1-92D3039C2987}" dt="2023-06-15T11:38:18.695" v="11" actId="478"/>
          <ac:grpSpMkLst>
            <pc:docMk/>
            <pc:sldMk cId="409643964" sldId="2147472976"/>
            <ac:grpSpMk id="7473" creationId="{7B38F736-47E8-48D0-4056-67580C4BAD95}"/>
          </ac:grpSpMkLst>
        </pc:grpChg>
        <pc:picChg chg="del">
          <ac:chgData name="Anne-Laure MOREL" userId="aa022d5f-54fe-4789-9949-7d2cd774ada2" providerId="ADAL" clId="{3A963E4A-B3B3-8F45-91F1-92D3039C2987}" dt="2023-06-15T11:38:18.695" v="11" actId="478"/>
          <ac:picMkLst>
            <pc:docMk/>
            <pc:sldMk cId="409643964" sldId="2147472976"/>
            <ac:picMk id="7454" creationId="{32D7B78F-8673-4359-0962-E5309C14E1BB}"/>
          </ac:picMkLst>
        </pc:picChg>
        <pc:picChg chg="del">
          <ac:chgData name="Anne-Laure MOREL" userId="aa022d5f-54fe-4789-9949-7d2cd774ada2" providerId="ADAL" clId="{3A963E4A-B3B3-8F45-91F1-92D3039C2987}" dt="2023-06-15T11:38:18.695" v="11" actId="478"/>
          <ac:picMkLst>
            <pc:docMk/>
            <pc:sldMk cId="409643964" sldId="2147472976"/>
            <ac:picMk id="7456" creationId="{DA2D6DBD-A5C9-F1AC-1A98-41F666AA21E8}"/>
          </ac:picMkLst>
        </pc:picChg>
        <pc:picChg chg="del">
          <ac:chgData name="Anne-Laure MOREL" userId="aa022d5f-54fe-4789-9949-7d2cd774ada2" providerId="ADAL" clId="{3A963E4A-B3B3-8F45-91F1-92D3039C2987}" dt="2023-06-15T11:38:18.695" v="11" actId="478"/>
          <ac:picMkLst>
            <pc:docMk/>
            <pc:sldMk cId="409643964" sldId="2147472976"/>
            <ac:picMk id="7463" creationId="{9D777BE5-A833-16FA-E736-2ED5EA3ED242}"/>
          </ac:picMkLst>
        </pc:picChg>
        <pc:picChg chg="del">
          <ac:chgData name="Anne-Laure MOREL" userId="aa022d5f-54fe-4789-9949-7d2cd774ada2" providerId="ADAL" clId="{3A963E4A-B3B3-8F45-91F1-92D3039C2987}" dt="2023-06-15T11:38:18.695" v="11" actId="478"/>
          <ac:picMkLst>
            <pc:docMk/>
            <pc:sldMk cId="409643964" sldId="2147472976"/>
            <ac:picMk id="7502" creationId="{78AB6189-B8B2-D08E-EA41-574BC05CAF29}"/>
          </ac:picMkLst>
        </pc:picChg>
        <pc:cxnChg chg="del">
          <ac:chgData name="Anne-Laure MOREL" userId="aa022d5f-54fe-4789-9949-7d2cd774ada2" providerId="ADAL" clId="{3A963E4A-B3B3-8F45-91F1-92D3039C2987}" dt="2023-06-15T11:38:18.695" v="11" actId="478"/>
          <ac:cxnSpMkLst>
            <pc:docMk/>
            <pc:sldMk cId="409643964" sldId="2147472976"/>
            <ac:cxnSpMk id="65" creationId="{AC12ACBB-98AA-459E-B7DE-F87839245B09}"/>
          </ac:cxnSpMkLst>
        </pc:cxnChg>
      </pc:sldChg>
      <pc:sldChg chg="new del">
        <pc:chgData name="Anne-Laure MOREL" userId="aa022d5f-54fe-4789-9949-7d2cd774ada2" providerId="ADAL" clId="{3A963E4A-B3B3-8F45-91F1-92D3039C2987}" dt="2023-06-15T11:38:04.212" v="7" actId="2696"/>
        <pc:sldMkLst>
          <pc:docMk/>
          <pc:sldMk cId="2545767572" sldId="2147472976"/>
        </pc:sldMkLst>
      </pc:sldChg>
      <pc:sldChg chg="del">
        <pc:chgData name="Anne-Laure MOREL" userId="aa022d5f-54fe-4789-9949-7d2cd774ada2" providerId="ADAL" clId="{3A963E4A-B3B3-8F45-91F1-92D3039C2987}" dt="2023-06-15T11:36:22.391" v="2" actId="2696"/>
        <pc:sldMkLst>
          <pc:docMk/>
          <pc:sldMk cId="4089731527" sldId="2147472977"/>
        </pc:sldMkLst>
      </pc:sldChg>
      <pc:sldMasterChg chg="delSldLayout">
        <pc:chgData name="Anne-Laure MOREL" userId="aa022d5f-54fe-4789-9949-7d2cd774ada2" providerId="ADAL" clId="{3A963E4A-B3B3-8F45-91F1-92D3039C2987}" dt="2023-06-15T11:38:04.696" v="9" actId="2696"/>
        <pc:sldMasterMkLst>
          <pc:docMk/>
          <pc:sldMasterMk cId="2288818111" sldId="2147483648"/>
        </pc:sldMasterMkLst>
        <pc:sldLayoutChg chg="del">
          <pc:chgData name="Anne-Laure MOREL" userId="aa022d5f-54fe-4789-9949-7d2cd774ada2" providerId="ADAL" clId="{3A963E4A-B3B3-8F45-91F1-92D3039C2987}" dt="2023-06-15T11:38:04.696" v="9" actId="2696"/>
          <pc:sldLayoutMkLst>
            <pc:docMk/>
            <pc:sldMasterMk cId="2288818111" sldId="2147483648"/>
            <pc:sldLayoutMk cId="2505016874" sldId="214748366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alexcel2-my.sharepoint.com/personal/david_dargon_valexcel_com/Documents/Bureau/Etude%20de%20March&#233;%20Torskal%20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1750" cap="rnd">
              <a:solidFill>
                <a:schemeClr val="bg2">
                  <a:lumMod val="60000"/>
                  <a:lumOff val="40000"/>
                </a:schemeClr>
              </a:solidFill>
              <a:round/>
            </a:ln>
            <a:effectLst/>
          </c:spPr>
          <c:marker>
            <c:symbol val="circle"/>
            <c:size val="17"/>
            <c:spPr>
              <a:solidFill>
                <a:schemeClr val="bg2">
                  <a:lumMod val="60000"/>
                  <a:lumOff val="40000"/>
                </a:schemeClr>
              </a:solidFill>
              <a:ln w="31750">
                <a:solidFill>
                  <a:schemeClr val="bg2">
                    <a:lumMod val="60000"/>
                    <a:lumOff val="40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Inter" panose="02000503000000020004" pitchFamily="2" charset="0"/>
                    <a:ea typeface="Inter" panose="02000503000000020004" pitchFamily="2"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'[Etude de Marché Torskal V2.xlsx]Prévision d''évolution de la pop'!$H$15:$H$24</c:f>
              <c:numCache>
                <c:formatCode>General</c:formatCode>
                <c:ptCount val="10"/>
                <c:pt idx="0">
                  <c:v>2010</c:v>
                </c:pt>
                <c:pt idx="1">
                  <c:v>2020</c:v>
                </c:pt>
                <c:pt idx="2">
                  <c:v>2030</c:v>
                </c:pt>
                <c:pt idx="3">
                  <c:v>2040</c:v>
                </c:pt>
                <c:pt idx="4">
                  <c:v>2050</c:v>
                </c:pt>
                <c:pt idx="5">
                  <c:v>2060</c:v>
                </c:pt>
                <c:pt idx="6">
                  <c:v>2070</c:v>
                </c:pt>
                <c:pt idx="7">
                  <c:v>2080</c:v>
                </c:pt>
                <c:pt idx="8">
                  <c:v>2090</c:v>
                </c:pt>
                <c:pt idx="9">
                  <c:v>2100</c:v>
                </c:pt>
              </c:numCache>
            </c:numRef>
          </c:cat>
          <c:val>
            <c:numRef>
              <c:f>'[Etude de Marché Torskal V2.xlsx]Prévision d''évolution de la pop'!$I$15:$I$24</c:f>
              <c:numCache>
                <c:formatCode>0.0</c:formatCode>
                <c:ptCount val="10"/>
                <c:pt idx="0">
                  <c:v>6.9297250430000004</c:v>
                </c:pt>
                <c:pt idx="1">
                  <c:v>7.7581567900000001</c:v>
                </c:pt>
                <c:pt idx="2">
                  <c:v>8.5007660499999993</c:v>
                </c:pt>
                <c:pt idx="3">
                  <c:v>9.1572339800000009</c:v>
                </c:pt>
                <c:pt idx="4">
                  <c:v>9.72514799</c:v>
                </c:pt>
                <c:pt idx="5">
                  <c:v>10.18428999</c:v>
                </c:pt>
                <c:pt idx="6">
                  <c:v>10.547988999999999</c:v>
                </c:pt>
                <c:pt idx="7">
                  <c:v>10.83663507</c:v>
                </c:pt>
                <c:pt idx="8">
                  <c:v>11.055270119999999</c:v>
                </c:pt>
                <c:pt idx="9">
                  <c:v>11.213317480000001</c:v>
                </c:pt>
              </c:numCache>
            </c:numRef>
          </c:val>
          <c:smooth val="0"/>
          <c:extLst>
            <c:ext xmlns:c16="http://schemas.microsoft.com/office/drawing/2014/chart" uri="{C3380CC4-5D6E-409C-BE32-E72D297353CC}">
              <c16:uniqueId val="{00000000-218B-4268-9ABC-3CFD9EA75ED4}"/>
            </c:ext>
          </c:extLst>
        </c:ser>
        <c:dLbls>
          <c:dLblPos val="ctr"/>
          <c:showLegendKey val="0"/>
          <c:showVal val="1"/>
          <c:showCatName val="0"/>
          <c:showSerName val="0"/>
          <c:showPercent val="0"/>
          <c:showBubbleSize val="0"/>
        </c:dLbls>
        <c:marker val="1"/>
        <c:smooth val="0"/>
        <c:axId val="485722968"/>
        <c:axId val="485723328"/>
      </c:lineChart>
      <c:catAx>
        <c:axId val="485722968"/>
        <c:scaling>
          <c:orientation val="minMax"/>
        </c:scaling>
        <c:delete val="0"/>
        <c:axPos val="b"/>
        <c:numFmt formatCode="General" sourceLinked="1"/>
        <c:majorTickMark val="none"/>
        <c:minorTickMark val="none"/>
        <c:tickLblPos val="nextTo"/>
        <c:spPr>
          <a:noFill/>
          <a:ln w="19050" cap="flat" cmpd="sng" algn="ctr">
            <a:solidFill>
              <a:schemeClr val="bg1"/>
            </a:solidFill>
            <a:round/>
          </a:ln>
          <a:effectLst/>
        </c:spPr>
        <c:txPr>
          <a:bodyPr rot="-60000000" spcFirstLastPara="1" vertOverflow="ellipsis" vert="horz" wrap="square" anchor="ctr" anchorCtr="1"/>
          <a:lstStyle/>
          <a:p>
            <a:pPr>
              <a:defRPr sz="900" b="0" i="0" u="none" strike="noStrike" kern="1200" cap="all" baseline="0">
                <a:solidFill>
                  <a:schemeClr val="bg1"/>
                </a:solidFill>
                <a:latin typeface="Inter" panose="02000503000000020004" pitchFamily="2" charset="0"/>
                <a:ea typeface="Inter" panose="02000503000000020004" pitchFamily="2" charset="0"/>
                <a:cs typeface="+mn-cs"/>
              </a:defRPr>
            </a:pPr>
            <a:endParaRPr lang="fr-FR"/>
          </a:p>
        </c:txPr>
        <c:crossAx val="485723328"/>
        <c:crosses val="autoZero"/>
        <c:auto val="1"/>
        <c:lblAlgn val="ctr"/>
        <c:lblOffset val="100"/>
        <c:noMultiLvlLbl val="0"/>
      </c:catAx>
      <c:valAx>
        <c:axId val="485723328"/>
        <c:scaling>
          <c:orientation val="minMax"/>
          <c:min val="6"/>
        </c:scaling>
        <c:delete val="1"/>
        <c:axPos val="l"/>
        <c:numFmt formatCode="0.0" sourceLinked="1"/>
        <c:majorTickMark val="out"/>
        <c:minorTickMark val="none"/>
        <c:tickLblPos val="nextTo"/>
        <c:crossAx val="485722968"/>
        <c:crosses val="autoZero"/>
        <c:crossBetween val="between"/>
        <c:majorUnit val="0.5"/>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1"/>
          </a:solidFill>
          <a:latin typeface="Inter" panose="02000503000000020004" pitchFamily="2" charset="0"/>
          <a:ea typeface="Inter" panose="02000503000000020004" pitchFamily="2"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DA727A-3B88-449A-B6E0-FDD3D2839C48}"/>
              </a:ext>
            </a:extLst>
          </p:cNvPr>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1B0FA67-0A2C-49A2-9021-5D8CB87CFC08}"/>
              </a:ext>
            </a:extLst>
          </p:cNvPr>
          <p:cNvSpPr>
            <a:spLocks noGrp="1"/>
          </p:cNvSpPr>
          <p:nvPr>
            <p:ph type="dt" sz="quarter" idx="1"/>
          </p:nvPr>
        </p:nvSpPr>
        <p:spPr>
          <a:xfrm>
            <a:off x="3856038" y="0"/>
            <a:ext cx="2951162" cy="498475"/>
          </a:xfrm>
          <a:prstGeom prst="rect">
            <a:avLst/>
          </a:prstGeom>
        </p:spPr>
        <p:txBody>
          <a:bodyPr vert="horz" lIns="91440" tIns="45720" rIns="91440" bIns="45720" rtlCol="0"/>
          <a:lstStyle>
            <a:lvl1pPr algn="r">
              <a:defRPr sz="1200"/>
            </a:lvl1pPr>
          </a:lstStyle>
          <a:p>
            <a:fld id="{97AEC559-6D07-4271-AA06-C56200BC41B1}" type="datetimeFigureOut">
              <a:rPr lang="en-GB" smtClean="0"/>
              <a:t>15/06/2023</a:t>
            </a:fld>
            <a:endParaRPr lang="en-GB"/>
          </a:p>
        </p:txBody>
      </p:sp>
      <p:sp>
        <p:nvSpPr>
          <p:cNvPr id="4" name="Footer Placeholder 3">
            <a:extLst>
              <a:ext uri="{FF2B5EF4-FFF2-40B4-BE49-F238E27FC236}">
                <a16:creationId xmlns:a16="http://schemas.microsoft.com/office/drawing/2014/main" id="{1AD98CB9-239A-4EF3-843F-1050021A83CF}"/>
              </a:ext>
            </a:extLst>
          </p:cNvPr>
          <p:cNvSpPr>
            <a:spLocks noGrp="1"/>
          </p:cNvSpPr>
          <p:nvPr>
            <p:ph type="ftr" sz="quarter" idx="2"/>
          </p:nvPr>
        </p:nvSpPr>
        <p:spPr>
          <a:xfrm>
            <a:off x="0" y="9442450"/>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51100D-51E6-4A75-8BAF-84CFA2D60A01}"/>
              </a:ext>
            </a:extLst>
          </p:cNvPr>
          <p:cNvSpPr>
            <a:spLocks noGrp="1"/>
          </p:cNvSpPr>
          <p:nvPr>
            <p:ph type="sldNum" sz="quarter" idx="3"/>
          </p:nvPr>
        </p:nvSpPr>
        <p:spPr>
          <a:xfrm>
            <a:off x="3856038" y="9442450"/>
            <a:ext cx="2951162" cy="498475"/>
          </a:xfrm>
          <a:prstGeom prst="rect">
            <a:avLst/>
          </a:prstGeom>
        </p:spPr>
        <p:txBody>
          <a:bodyPr vert="horz" lIns="91440" tIns="45720" rIns="91440" bIns="45720" rtlCol="0" anchor="b"/>
          <a:lstStyle>
            <a:lvl1pPr algn="r">
              <a:defRPr sz="1200"/>
            </a:lvl1pPr>
          </a:lstStyle>
          <a:p>
            <a:fld id="{5744B19B-5407-415A-A228-E12DCF6FD508}" type="slidenum">
              <a:rPr lang="en-GB" smtClean="0"/>
              <a:t>‹N°›</a:t>
            </a:fld>
            <a:endParaRPr lang="en-GB"/>
          </a:p>
        </p:txBody>
      </p:sp>
    </p:spTree>
    <p:extLst>
      <p:ext uri="{BB962C8B-B14F-4D97-AF65-F5344CB8AC3E}">
        <p14:creationId xmlns:p14="http://schemas.microsoft.com/office/powerpoint/2010/main" val="4285797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3485620-46A1-4FD1-A9B1-9E3F12B9B3DC}" type="datetimeFigureOut">
              <a:rPr lang="en-GB" smtClean="0"/>
              <a:t>15/06/2023</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355C7C0-1C75-4F49-A093-770C870CCFD6}" type="slidenum">
              <a:rPr lang="en-GB" smtClean="0"/>
              <a:t>‹N°›</a:t>
            </a:fld>
            <a:endParaRPr lang="en-GB"/>
          </a:p>
        </p:txBody>
      </p:sp>
    </p:spTree>
    <p:extLst>
      <p:ext uri="{BB962C8B-B14F-4D97-AF65-F5344CB8AC3E}">
        <p14:creationId xmlns:p14="http://schemas.microsoft.com/office/powerpoint/2010/main" val="755323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2:notes"/>
          <p:cNvSpPr>
            <a:spLocks noGrp="1" noRot="1" noChangeAspect="1"/>
          </p:cNvSpPr>
          <p:nvPr>
            <p:ph type="sldImg" idx="2"/>
          </p:nvPr>
        </p:nvSpPr>
        <p:spPr>
          <a:xfrm>
            <a:off x="1163638" y="1241425"/>
            <a:ext cx="4467225"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355C7C0-1C75-4F49-A093-770C870CCFD6}" type="slidenum">
              <a:rPr lang="en-GB" smtClean="0"/>
              <a:t>6</a:t>
            </a:fld>
            <a:endParaRPr lang="en-GB"/>
          </a:p>
        </p:txBody>
      </p:sp>
    </p:spTree>
    <p:extLst>
      <p:ext uri="{BB962C8B-B14F-4D97-AF65-F5344CB8AC3E}">
        <p14:creationId xmlns:p14="http://schemas.microsoft.com/office/powerpoint/2010/main" val="389941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7355C7C0-1C75-4F49-A093-770C870CCFD6}" type="slidenum">
              <a:rPr lang="en-GB" smtClean="0"/>
              <a:t>12</a:t>
            </a:fld>
            <a:endParaRPr lang="en-GB"/>
          </a:p>
        </p:txBody>
      </p:sp>
    </p:spTree>
    <p:extLst>
      <p:ext uri="{BB962C8B-B14F-4D97-AF65-F5344CB8AC3E}">
        <p14:creationId xmlns:p14="http://schemas.microsoft.com/office/powerpoint/2010/main" val="252029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8e8b782381_0_1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8e8b782381_0_1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8cb5e294cb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8cb5e294cb_0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78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55C7C0-1C75-4F49-A093-770C870CCFD6}" type="slidenum">
              <a:rPr lang="en-GB" smtClean="0"/>
              <a:t>18</a:t>
            </a:fld>
            <a:endParaRPr lang="en-GB"/>
          </a:p>
        </p:txBody>
      </p:sp>
    </p:spTree>
    <p:extLst>
      <p:ext uri="{BB962C8B-B14F-4D97-AF65-F5344CB8AC3E}">
        <p14:creationId xmlns:p14="http://schemas.microsoft.com/office/powerpoint/2010/main" val="3892917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A6D7D-485B-46AB-9291-55C608D60BE4}"/>
              </a:ext>
            </a:extLst>
          </p:cNvPr>
          <p:cNvSpPr/>
          <p:nvPr userDrawn="1"/>
        </p:nvSpPr>
        <p:spPr>
          <a:xfrm>
            <a:off x="0" y="5283723"/>
            <a:ext cx="12179431" cy="157427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object 16">
            <a:extLst>
              <a:ext uri="{FF2B5EF4-FFF2-40B4-BE49-F238E27FC236}">
                <a16:creationId xmlns:a16="http://schemas.microsoft.com/office/drawing/2014/main" id="{8476230D-1439-4D80-8073-986B27D7A386}"/>
              </a:ext>
            </a:extLst>
          </p:cNvPr>
          <p:cNvPicPr/>
          <p:nvPr userDrawn="1"/>
        </p:nvPicPr>
        <p:blipFill rotWithShape="1">
          <a:blip r:embed="rId2" cstate="print"/>
          <a:srcRect l="-406" t="1400" r="2122"/>
          <a:stretch/>
        </p:blipFill>
        <p:spPr>
          <a:xfrm>
            <a:off x="-12569" y="0"/>
            <a:ext cx="8006372" cy="6858000"/>
          </a:xfrm>
          <a:prstGeom prst="rect">
            <a:avLst/>
          </a:prstGeom>
        </p:spPr>
      </p:pic>
      <p:sp>
        <p:nvSpPr>
          <p:cNvPr id="7" name="Rectangle 6">
            <a:extLst>
              <a:ext uri="{FF2B5EF4-FFF2-40B4-BE49-F238E27FC236}">
                <a16:creationId xmlns:a16="http://schemas.microsoft.com/office/drawing/2014/main" id="{0CE8C7B7-ABB0-49C2-83DE-0E9E9AD1D529}"/>
              </a:ext>
            </a:extLst>
          </p:cNvPr>
          <p:cNvSpPr/>
          <p:nvPr userDrawn="1"/>
        </p:nvSpPr>
        <p:spPr>
          <a:xfrm>
            <a:off x="7987323" y="0"/>
            <a:ext cx="420467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15">
              <a:solidFill>
                <a:schemeClr val="tx1"/>
              </a:solidFill>
              <a:latin typeface="Inter"/>
            </a:endParaRPr>
          </a:p>
        </p:txBody>
      </p:sp>
    </p:spTree>
    <p:extLst>
      <p:ext uri="{BB962C8B-B14F-4D97-AF65-F5344CB8AC3E}">
        <p14:creationId xmlns:p14="http://schemas.microsoft.com/office/powerpoint/2010/main" val="263574166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2" descr="How To Perform An At Home Skin Check | QC Skin Clinic">
            <a:extLst>
              <a:ext uri="{FF2B5EF4-FFF2-40B4-BE49-F238E27FC236}">
                <a16:creationId xmlns:a16="http://schemas.microsoft.com/office/drawing/2014/main" id="{894BCCFB-C838-7FDE-B2F5-097EE6CBD44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87" b="7787"/>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F51139-9696-46AF-B8BB-83AA44301DDB}"/>
              </a:ext>
            </a:extLst>
          </p:cNvPr>
          <p:cNvSpPr/>
          <p:nvPr userDrawn="1"/>
        </p:nvSpPr>
        <p:spPr>
          <a:xfrm>
            <a:off x="0" y="-1"/>
            <a:ext cx="12192000" cy="6858000"/>
          </a:xfrm>
          <a:prstGeom prst="rect">
            <a:avLst/>
          </a:prstGeom>
          <a:solidFill>
            <a:srgbClr val="3C1E5A">
              <a:alpha val="69804"/>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334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194" name="Picture 2" descr="Person tracking a line graph on computer tablet">
            <a:extLst>
              <a:ext uri="{FF2B5EF4-FFF2-40B4-BE49-F238E27FC236}">
                <a16:creationId xmlns:a16="http://schemas.microsoft.com/office/drawing/2014/main" id="{48D3AED7-8813-E6A8-366E-E059A11045C2}"/>
              </a:ext>
            </a:extLst>
          </p:cNvPr>
          <p:cNvPicPr>
            <a:picLocks noChangeAspect="1" noChangeArrowheads="1"/>
          </p:cNvPicPr>
          <p:nvPr userDrawn="1"/>
        </p:nvPicPr>
        <p:blipFill>
          <a:blip r:embed="rId2">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718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00B607B-C5FE-4935-B008-73C470FDB61C}"/>
              </a:ext>
            </a:extLst>
          </p:cNvPr>
          <p:cNvSpPr/>
          <p:nvPr userDrawn="1"/>
        </p:nvSpPr>
        <p:spPr>
          <a:xfrm>
            <a:off x="0" y="0"/>
            <a:ext cx="12192000" cy="6858000"/>
          </a:xfrm>
          <a:prstGeom prst="rect">
            <a:avLst/>
          </a:prstGeom>
          <a:solidFill>
            <a:schemeClr val="accent4">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5964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4D3-5F06-4E47-BDF8-AD18ED429058}"/>
              </a:ext>
            </a:extLst>
          </p:cNvPr>
          <p:cNvPicPr>
            <a:picLocks noChangeAspect="1"/>
          </p:cNvPicPr>
          <p:nvPr userDrawn="1"/>
        </p:nvPicPr>
        <p:blipFill rotWithShape="1">
          <a:blip r:embed="rId2"/>
          <a:srcRect l="20857"/>
          <a:stretch/>
        </p:blipFill>
        <p:spPr>
          <a:xfrm>
            <a:off x="0" y="0"/>
            <a:ext cx="12192000" cy="6861689"/>
          </a:xfrm>
          <a:prstGeom prst="rect">
            <a:avLst/>
          </a:prstGeom>
        </p:spPr>
      </p:pic>
      <p:sp>
        <p:nvSpPr>
          <p:cNvPr id="4" name="Rectangle 3">
            <a:extLst>
              <a:ext uri="{FF2B5EF4-FFF2-40B4-BE49-F238E27FC236}">
                <a16:creationId xmlns:a16="http://schemas.microsoft.com/office/drawing/2014/main" id="{7462F50F-9E54-43B8-9078-4562BD1CEB49}"/>
              </a:ext>
            </a:extLst>
          </p:cNvPr>
          <p:cNvSpPr/>
          <p:nvPr userDrawn="1"/>
        </p:nvSpPr>
        <p:spPr>
          <a:xfrm>
            <a:off x="0" y="0"/>
            <a:ext cx="12192000" cy="6858000"/>
          </a:xfrm>
          <a:prstGeom prst="rect">
            <a:avLst/>
          </a:prstGeom>
          <a:solidFill>
            <a:schemeClr val="accent4">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0739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9A4A0-91FA-4FFA-9A30-3AADB053922D}"/>
              </a:ext>
            </a:extLst>
          </p:cNvPr>
          <p:cNvPicPr>
            <a:picLocks noChangeAspect="1"/>
          </p:cNvPicPr>
          <p:nvPr userDrawn="1"/>
        </p:nvPicPr>
        <p:blipFill>
          <a:blip r:embed="rId2"/>
          <a:srcRect/>
          <a:stretch>
            <a:fillRect/>
          </a:stretch>
        </p:blipFill>
        <p:spPr>
          <a:xfrm>
            <a:off x="1" y="-5080"/>
            <a:ext cx="12192000" cy="6863080"/>
          </a:xfrm>
          <a:prstGeom prst="rect">
            <a:avLst/>
          </a:prstGeom>
        </p:spPr>
      </p:pic>
      <p:sp>
        <p:nvSpPr>
          <p:cNvPr id="4" name="Rectangle 3">
            <a:extLst>
              <a:ext uri="{FF2B5EF4-FFF2-40B4-BE49-F238E27FC236}">
                <a16:creationId xmlns:a16="http://schemas.microsoft.com/office/drawing/2014/main" id="{AE8E34D9-3390-445E-93F9-4955678ACCEC}"/>
              </a:ext>
            </a:extLst>
          </p:cNvPr>
          <p:cNvSpPr/>
          <p:nvPr userDrawn="1"/>
        </p:nvSpPr>
        <p:spPr>
          <a:xfrm>
            <a:off x="0" y="0"/>
            <a:ext cx="12192000" cy="6858000"/>
          </a:xfrm>
          <a:prstGeom prst="rect">
            <a:avLst/>
          </a:prstGeom>
          <a:solidFill>
            <a:schemeClr val="accent4">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5516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3C8BC-E0C5-462A-9278-9E3142907D27}"/>
              </a:ext>
            </a:extLst>
          </p:cNvPr>
          <p:cNvPicPr>
            <a:picLocks noChangeAspect="1"/>
          </p:cNvPicPr>
          <p:nvPr userDrawn="1"/>
        </p:nvPicPr>
        <p:blipFill>
          <a:blip r:embed="rId2"/>
          <a:srcRect/>
          <a:stretch>
            <a:fillRect/>
          </a:stretch>
        </p:blipFill>
        <p:spPr>
          <a:xfrm>
            <a:off x="0" y="0"/>
            <a:ext cx="12192000" cy="6858000"/>
          </a:xfrm>
          <a:prstGeom prst="rect">
            <a:avLst/>
          </a:prstGeom>
        </p:spPr>
      </p:pic>
      <p:pic>
        <p:nvPicPr>
          <p:cNvPr id="2" name="Graphic 3">
            <a:extLst>
              <a:ext uri="{FF2B5EF4-FFF2-40B4-BE49-F238E27FC236}">
                <a16:creationId xmlns:a16="http://schemas.microsoft.com/office/drawing/2014/main" id="{49966982-6902-4D16-BD77-C92114A38EC5}"/>
              </a:ext>
            </a:extLst>
          </p:cNvPr>
          <p:cNvPicPr>
            <a:picLocks noChangeAspect="1"/>
          </p:cNvPicPr>
          <p:nvPr userDrawn="1"/>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733" y="6492179"/>
            <a:ext cx="1647513" cy="234354"/>
          </a:xfrm>
          <a:prstGeom prst="rect">
            <a:avLst/>
          </a:prstGeom>
        </p:spPr>
      </p:pic>
      <p:pic>
        <p:nvPicPr>
          <p:cNvPr id="4" name="Picture 6">
            <a:extLst>
              <a:ext uri="{FF2B5EF4-FFF2-40B4-BE49-F238E27FC236}">
                <a16:creationId xmlns:a16="http://schemas.microsoft.com/office/drawing/2014/main" id="{42BC0170-442C-8C9C-D139-4C03359978D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845" b="89896" l="9623" r="100000"/>
                    </a14:imgEffect>
                    <a14:imgEffect>
                      <a14:brightnessContrast bright="100000"/>
                    </a14:imgEffect>
                  </a14:imgLayer>
                </a14:imgProps>
              </a:ext>
            </a:extLst>
          </a:blip>
          <a:stretch>
            <a:fillRect/>
          </a:stretch>
        </p:blipFill>
        <p:spPr>
          <a:xfrm>
            <a:off x="11900928" y="6549467"/>
            <a:ext cx="165516" cy="217195"/>
          </a:xfrm>
          <a:prstGeom prst="rect">
            <a:avLst/>
          </a:prstGeom>
        </p:spPr>
      </p:pic>
      <p:pic>
        <p:nvPicPr>
          <p:cNvPr id="5" name="Picture 7">
            <a:extLst>
              <a:ext uri="{FF2B5EF4-FFF2-40B4-BE49-F238E27FC236}">
                <a16:creationId xmlns:a16="http://schemas.microsoft.com/office/drawing/2014/main" id="{70B08CE6-B0EA-25BF-8F18-26D7D8446F94}"/>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845" b="89896" l="9623" r="100000"/>
                    </a14:imgEffect>
                    <a14:imgEffect>
                      <a14:brightnessContrast bright="100000"/>
                    </a14:imgEffect>
                  </a14:imgLayer>
                </a14:imgProps>
              </a:ext>
            </a:extLst>
          </a:blip>
          <a:stretch>
            <a:fillRect/>
          </a:stretch>
        </p:blipFill>
        <p:spPr>
          <a:xfrm rot="10800000">
            <a:off x="11699795" y="6549466"/>
            <a:ext cx="165516" cy="217195"/>
          </a:xfrm>
          <a:prstGeom prst="rect">
            <a:avLst/>
          </a:prstGeom>
        </p:spPr>
      </p:pic>
      <p:sp>
        <p:nvSpPr>
          <p:cNvPr id="6" name="TextBox 11">
            <a:extLst>
              <a:ext uri="{FF2B5EF4-FFF2-40B4-BE49-F238E27FC236}">
                <a16:creationId xmlns:a16="http://schemas.microsoft.com/office/drawing/2014/main" id="{0395F0A5-88F1-9169-73D9-F96EA8DABA90}"/>
              </a:ext>
            </a:extLst>
          </p:cNvPr>
          <p:cNvSpPr txBox="1"/>
          <p:nvPr userDrawn="1"/>
        </p:nvSpPr>
        <p:spPr>
          <a:xfrm>
            <a:off x="4966683" y="6687810"/>
            <a:ext cx="2258632"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lang="en-US" sz="1000" b="0" i="0" kern="1200" noProof="0">
                <a:solidFill>
                  <a:schemeClr val="bg1"/>
                </a:solidFill>
                <a:latin typeface="Inter"/>
                <a:ea typeface="Roboto Lt" pitchFamily="2" charset="0"/>
                <a:cs typeface="Arial" panose="020B0604020202020204" pitchFamily="34" charset="0"/>
              </a:rPr>
              <a:t>STRICTLY PRIVATE &amp; CONFIDENTIEL</a:t>
            </a:r>
          </a:p>
        </p:txBody>
      </p:sp>
      <p:pic>
        <p:nvPicPr>
          <p:cNvPr id="7" name="Picture 2" descr="Logo TORSKAL">
            <a:extLst>
              <a:ext uri="{FF2B5EF4-FFF2-40B4-BE49-F238E27FC236}">
                <a16:creationId xmlns:a16="http://schemas.microsoft.com/office/drawing/2014/main" id="{106BD4D1-7647-AB45-EBC8-76C18C398E65}"/>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5">
            <a:extLst>
              <a:ext uri="{FF2B5EF4-FFF2-40B4-BE49-F238E27FC236}">
                <a16:creationId xmlns:a16="http://schemas.microsoft.com/office/drawing/2014/main" id="{0E66CDF3-59CB-FD6D-EA53-3A25BF745CA1}"/>
              </a:ext>
            </a:extLst>
          </p:cNvPr>
          <p:cNvSpPr txBox="1">
            <a:spLocks/>
          </p:cNvSpPr>
          <p:nvPr userDrawn="1"/>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189EB09-7EB8-4F3D-99FF-6AB865ACF422}" type="slidenum">
              <a:rPr lang="fr-FR" sz="800" smtClean="0">
                <a:solidFill>
                  <a:schemeClr val="bg1"/>
                </a:solidFill>
                <a:latin typeface="Inter"/>
              </a:rPr>
              <a:pPr algn="ctr"/>
              <a:t>‹N°›</a:t>
            </a:fld>
            <a:endParaRPr lang="fr-FR" sz="862">
              <a:solidFill>
                <a:schemeClr val="bg1"/>
              </a:solidFill>
              <a:latin typeface="Inter"/>
            </a:endParaRPr>
          </a:p>
        </p:txBody>
      </p:sp>
    </p:spTree>
    <p:extLst>
      <p:ext uri="{BB962C8B-B14F-4D97-AF65-F5344CB8AC3E}">
        <p14:creationId xmlns:p14="http://schemas.microsoft.com/office/powerpoint/2010/main" val="1938793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9" name="Image 8" descr="Une image contenant léger, laser&#10;&#10;Description générée automatiquement">
            <a:extLst>
              <a:ext uri="{FF2B5EF4-FFF2-40B4-BE49-F238E27FC236}">
                <a16:creationId xmlns:a16="http://schemas.microsoft.com/office/drawing/2014/main" id="{AD1970C3-121C-C120-679F-E1E911B250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235" r="12349" b="476"/>
          <a:stretch/>
        </p:blipFill>
        <p:spPr>
          <a:xfrm>
            <a:off x="0" y="0"/>
            <a:ext cx="12192000" cy="6874759"/>
          </a:xfrm>
          <a:prstGeom prst="rect">
            <a:avLst/>
          </a:prstGeom>
        </p:spPr>
      </p:pic>
      <p:sp>
        <p:nvSpPr>
          <p:cNvPr id="11" name="Rectangle 10">
            <a:extLst>
              <a:ext uri="{FF2B5EF4-FFF2-40B4-BE49-F238E27FC236}">
                <a16:creationId xmlns:a16="http://schemas.microsoft.com/office/drawing/2014/main" id="{A271D278-20B1-1563-56C3-021988198CAF}"/>
              </a:ext>
            </a:extLst>
          </p:cNvPr>
          <p:cNvSpPr/>
          <p:nvPr userDrawn="1"/>
        </p:nvSpPr>
        <p:spPr>
          <a:xfrm>
            <a:off x="0" y="0"/>
            <a:ext cx="12192000" cy="6858000"/>
          </a:xfrm>
          <a:prstGeom prst="rect">
            <a:avLst/>
          </a:prstGeom>
          <a:solidFill>
            <a:schemeClr val="accent4">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3">
            <a:extLst>
              <a:ext uri="{FF2B5EF4-FFF2-40B4-BE49-F238E27FC236}">
                <a16:creationId xmlns:a16="http://schemas.microsoft.com/office/drawing/2014/main" id="{49966982-6902-4D16-BD77-C92114A38EC5}"/>
              </a:ext>
            </a:extLst>
          </p:cNvPr>
          <p:cNvPicPr>
            <a:picLocks noChangeAspect="1"/>
          </p:cNvPicPr>
          <p:nvPr userDrawn="1"/>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733" y="6492179"/>
            <a:ext cx="1647513" cy="234354"/>
          </a:xfrm>
          <a:prstGeom prst="rect">
            <a:avLst/>
          </a:prstGeom>
        </p:spPr>
      </p:pic>
      <p:pic>
        <p:nvPicPr>
          <p:cNvPr id="4" name="Picture 6">
            <a:extLst>
              <a:ext uri="{FF2B5EF4-FFF2-40B4-BE49-F238E27FC236}">
                <a16:creationId xmlns:a16="http://schemas.microsoft.com/office/drawing/2014/main" id="{42BC0170-442C-8C9C-D139-4C03359978D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845" b="89896" l="9623" r="100000"/>
                    </a14:imgEffect>
                    <a14:imgEffect>
                      <a14:brightnessContrast bright="100000"/>
                    </a14:imgEffect>
                  </a14:imgLayer>
                </a14:imgProps>
              </a:ext>
            </a:extLst>
          </a:blip>
          <a:stretch>
            <a:fillRect/>
          </a:stretch>
        </p:blipFill>
        <p:spPr>
          <a:xfrm>
            <a:off x="11900928" y="6549467"/>
            <a:ext cx="165516" cy="217195"/>
          </a:xfrm>
          <a:prstGeom prst="rect">
            <a:avLst/>
          </a:prstGeom>
        </p:spPr>
      </p:pic>
      <p:pic>
        <p:nvPicPr>
          <p:cNvPr id="5" name="Picture 7">
            <a:extLst>
              <a:ext uri="{FF2B5EF4-FFF2-40B4-BE49-F238E27FC236}">
                <a16:creationId xmlns:a16="http://schemas.microsoft.com/office/drawing/2014/main" id="{70B08CE6-B0EA-25BF-8F18-26D7D8446F94}"/>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845" b="89896" l="9623" r="100000"/>
                    </a14:imgEffect>
                    <a14:imgEffect>
                      <a14:brightnessContrast bright="100000"/>
                    </a14:imgEffect>
                  </a14:imgLayer>
                </a14:imgProps>
              </a:ext>
            </a:extLst>
          </a:blip>
          <a:stretch>
            <a:fillRect/>
          </a:stretch>
        </p:blipFill>
        <p:spPr>
          <a:xfrm rot="10800000">
            <a:off x="11699795" y="6549466"/>
            <a:ext cx="165516" cy="217195"/>
          </a:xfrm>
          <a:prstGeom prst="rect">
            <a:avLst/>
          </a:prstGeom>
        </p:spPr>
      </p:pic>
      <p:sp>
        <p:nvSpPr>
          <p:cNvPr id="6" name="TextBox 11">
            <a:extLst>
              <a:ext uri="{FF2B5EF4-FFF2-40B4-BE49-F238E27FC236}">
                <a16:creationId xmlns:a16="http://schemas.microsoft.com/office/drawing/2014/main" id="{0395F0A5-88F1-9169-73D9-F96EA8DABA90}"/>
              </a:ext>
            </a:extLst>
          </p:cNvPr>
          <p:cNvSpPr txBox="1"/>
          <p:nvPr userDrawn="1"/>
        </p:nvSpPr>
        <p:spPr>
          <a:xfrm>
            <a:off x="4966683" y="6687810"/>
            <a:ext cx="2258632"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lang="en-US" sz="1000" b="0" i="0" kern="1200" noProof="0">
                <a:solidFill>
                  <a:schemeClr val="bg1"/>
                </a:solidFill>
                <a:latin typeface="Inter"/>
                <a:ea typeface="Roboto Lt" pitchFamily="2" charset="0"/>
                <a:cs typeface="Arial" panose="020B0604020202020204" pitchFamily="34" charset="0"/>
              </a:rPr>
              <a:t>STRICTLY PRIVATE &amp; CONFIDENTIEL</a:t>
            </a:r>
          </a:p>
        </p:txBody>
      </p:sp>
      <p:pic>
        <p:nvPicPr>
          <p:cNvPr id="7" name="Picture 2" descr="Logo TORSKAL">
            <a:extLst>
              <a:ext uri="{FF2B5EF4-FFF2-40B4-BE49-F238E27FC236}">
                <a16:creationId xmlns:a16="http://schemas.microsoft.com/office/drawing/2014/main" id="{106BD4D1-7647-AB45-EBC8-76C18C398E65}"/>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5">
            <a:extLst>
              <a:ext uri="{FF2B5EF4-FFF2-40B4-BE49-F238E27FC236}">
                <a16:creationId xmlns:a16="http://schemas.microsoft.com/office/drawing/2014/main" id="{0E66CDF3-59CB-FD6D-EA53-3A25BF745CA1}"/>
              </a:ext>
            </a:extLst>
          </p:cNvPr>
          <p:cNvSpPr txBox="1">
            <a:spLocks/>
          </p:cNvSpPr>
          <p:nvPr userDrawn="1"/>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189EB09-7EB8-4F3D-99FF-6AB865ACF422}" type="slidenum">
              <a:rPr lang="fr-FR" sz="800" smtClean="0">
                <a:solidFill>
                  <a:schemeClr val="bg1"/>
                </a:solidFill>
                <a:latin typeface="Inter"/>
              </a:rPr>
              <a:pPr algn="ctr"/>
              <a:t>‹N°›</a:t>
            </a:fld>
            <a:endParaRPr lang="fr-FR" sz="862">
              <a:solidFill>
                <a:schemeClr val="bg1"/>
              </a:solidFill>
              <a:latin typeface="Inter"/>
            </a:endParaRPr>
          </a:p>
        </p:txBody>
      </p:sp>
    </p:spTree>
    <p:extLst>
      <p:ext uri="{BB962C8B-B14F-4D97-AF65-F5344CB8AC3E}">
        <p14:creationId xmlns:p14="http://schemas.microsoft.com/office/powerpoint/2010/main" val="552045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A100F-C128-CFE8-A8E1-99D0FB5E3E60}"/>
              </a:ext>
            </a:extLst>
          </p:cNvPr>
          <p:cNvPicPr>
            <a:picLocks noChangeAspect="1"/>
          </p:cNvPicPr>
          <p:nvPr userDrawn="1"/>
        </p:nvPicPr>
        <p:blipFill>
          <a:blip r:embed="rId2">
            <a:duotone>
              <a:schemeClr val="accent4">
                <a:shade val="45000"/>
                <a:satMod val="135000"/>
              </a:schemeClr>
              <a:prstClr val="white"/>
            </a:duotone>
          </a:blip>
          <a:srcRect/>
          <a:stretch>
            <a:fillRect/>
          </a:stretch>
        </p:blipFill>
        <p:spPr>
          <a:xfrm>
            <a:off x="0" y="0"/>
            <a:ext cx="12313328" cy="6858000"/>
          </a:xfrm>
          <a:prstGeom prst="rect">
            <a:avLst/>
          </a:prstGeom>
        </p:spPr>
      </p:pic>
    </p:spTree>
    <p:extLst>
      <p:ext uri="{BB962C8B-B14F-4D97-AF65-F5344CB8AC3E}">
        <p14:creationId xmlns:p14="http://schemas.microsoft.com/office/powerpoint/2010/main" val="380782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graphicFrame>
        <p:nvGraphicFramePr>
          <p:cNvPr id="7" name="Objet 6" hidden="1"/>
          <p:cNvGraphicFramePr>
            <a:graphicFrameLocks noChangeAspect="1"/>
          </p:cNvGraphicFramePr>
          <p:nvPr userDrawn="1">
            <p:custDataLst>
              <p:tags r:id="rId1"/>
            </p:custDataLst>
            <p:extLst>
              <p:ext uri="{D42A27DB-BD31-4B8C-83A1-F6EECF244321}">
                <p14:modId xmlns:p14="http://schemas.microsoft.com/office/powerpoint/2010/main" val="234721367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7" name="Objet 6"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7" name="Rectangle 26"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fr-FR" sz="1400" b="1" i="0" baseline="0">
              <a:latin typeface="Source Sans Pro Light" panose="020B0403030403020204"/>
              <a:ea typeface="+mj-ea"/>
              <a:cs typeface="+mn-cs"/>
              <a:sym typeface="Source Sans Pro Light" panose="020B0403030403020204"/>
            </a:endParaRPr>
          </a:p>
        </p:txBody>
      </p:sp>
      <p:pic>
        <p:nvPicPr>
          <p:cNvPr id="17" name="Picture 92">
            <a:extLst>
              <a:ext uri="{FF2B5EF4-FFF2-40B4-BE49-F238E27FC236}">
                <a16:creationId xmlns:a16="http://schemas.microsoft.com/office/drawing/2014/main" id="{9705E248-469C-4F4E-BF3F-ACD7876A76F2}"/>
              </a:ext>
            </a:extLst>
          </p:cNvPr>
          <p:cNvPicPr>
            <a:picLocks noChangeAspect="1" noChangeArrowheads="1"/>
          </p:cNvPicPr>
          <p:nvPr userDrawn="1"/>
        </p:nvPicPr>
        <p:blipFill rotWithShape="1">
          <a:blip r:embed="rId6"/>
          <a:srcRect r="75505"/>
          <a:stretch/>
        </p:blipFill>
        <p:spPr bwMode="auto">
          <a:xfrm>
            <a:off x="344850" y="617097"/>
            <a:ext cx="509751" cy="451391"/>
          </a:xfrm>
          <a:prstGeom prst="rect">
            <a:avLst/>
          </a:prstGeom>
          <a:noFill/>
          <a:ln w="9525">
            <a:noFill/>
            <a:miter lim="800000"/>
            <a:headEnd/>
            <a:tailEnd/>
          </a:ln>
        </p:spPr>
      </p:pic>
      <p:sp>
        <p:nvSpPr>
          <p:cNvPr id="18" name="Rectangle 17">
            <a:extLst>
              <a:ext uri="{FF2B5EF4-FFF2-40B4-BE49-F238E27FC236}">
                <a16:creationId xmlns:a16="http://schemas.microsoft.com/office/drawing/2014/main" id="{CC5B2828-797F-4F14-B168-A87AAEE1A491}"/>
              </a:ext>
            </a:extLst>
          </p:cNvPr>
          <p:cNvSpPr/>
          <p:nvPr userDrawn="1"/>
        </p:nvSpPr>
        <p:spPr>
          <a:xfrm>
            <a:off x="1047440" y="509142"/>
            <a:ext cx="11144560" cy="656409"/>
          </a:xfrm>
          <a:prstGeom prst="rect">
            <a:avLst/>
          </a:prstGeom>
          <a:solidFill>
            <a:srgbClr val="2A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600" b="1">
              <a:solidFill>
                <a:schemeClr val="bg1"/>
              </a:solidFill>
              <a:latin typeface="Source Sans Pro Light" panose="020B0403030403020204" pitchFamily="34" charset="0"/>
              <a:ea typeface="Source Sans Pro Light" panose="020B0403030403020204" pitchFamily="34" charset="0"/>
            </a:endParaRPr>
          </a:p>
        </p:txBody>
      </p:sp>
      <p:sp>
        <p:nvSpPr>
          <p:cNvPr id="20" name="Rectangle 19">
            <a:extLst>
              <a:ext uri="{FF2B5EF4-FFF2-40B4-BE49-F238E27FC236}">
                <a16:creationId xmlns:a16="http://schemas.microsoft.com/office/drawing/2014/main" id="{3E0B4D90-2ED6-4DDD-83FD-EEF5EB1605F4}"/>
              </a:ext>
            </a:extLst>
          </p:cNvPr>
          <p:cNvSpPr/>
          <p:nvPr userDrawn="1"/>
        </p:nvSpPr>
        <p:spPr>
          <a:xfrm>
            <a:off x="-2743" y="5903691"/>
            <a:ext cx="12192000" cy="261610"/>
          </a:xfrm>
          <a:prstGeom prst="rect">
            <a:avLst/>
          </a:prstGeom>
          <a:solidFill>
            <a:srgbClr val="2A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1" name="ZoneTexte 20">
            <a:extLst>
              <a:ext uri="{FF2B5EF4-FFF2-40B4-BE49-F238E27FC236}">
                <a16:creationId xmlns:a16="http://schemas.microsoft.com/office/drawing/2014/main" id="{4DD29AA2-58D1-4B6D-8179-F2C39CA584AC}"/>
              </a:ext>
            </a:extLst>
          </p:cNvPr>
          <p:cNvSpPr txBox="1"/>
          <p:nvPr userDrawn="1"/>
        </p:nvSpPr>
        <p:spPr>
          <a:xfrm>
            <a:off x="9714269" y="5903694"/>
            <a:ext cx="1582993" cy="261610"/>
          </a:xfrm>
          <a:prstGeom prst="rect">
            <a:avLst/>
          </a:prstGeom>
          <a:noFill/>
        </p:spPr>
        <p:txBody>
          <a:bodyPr wrap="square" rtlCol="0">
            <a:spAutoFit/>
          </a:bodyPr>
          <a:lstStyle/>
          <a:p>
            <a:pPr algn="ctr"/>
            <a:r>
              <a:rPr lang="en-AU" sz="1100">
                <a:solidFill>
                  <a:schemeClr val="bg1"/>
                </a:solidFill>
                <a:latin typeface="Source Sans Pro Light" panose="020B0403030403020204" pitchFamily="34" charset="0"/>
                <a:ea typeface="Source Sans Pro Light" panose="020B0403030403020204" pitchFamily="34" charset="0"/>
              </a:rPr>
              <a:t>Confidential</a:t>
            </a:r>
          </a:p>
        </p:txBody>
      </p:sp>
      <p:sp>
        <p:nvSpPr>
          <p:cNvPr id="22" name="ZoneTexte 21">
            <a:extLst>
              <a:ext uri="{FF2B5EF4-FFF2-40B4-BE49-F238E27FC236}">
                <a16:creationId xmlns:a16="http://schemas.microsoft.com/office/drawing/2014/main" id="{2E6CBE0C-9F83-4765-9F4F-940A809ACB24}"/>
              </a:ext>
            </a:extLst>
          </p:cNvPr>
          <p:cNvSpPr txBox="1"/>
          <p:nvPr userDrawn="1"/>
        </p:nvSpPr>
        <p:spPr>
          <a:xfrm>
            <a:off x="887173" y="5903694"/>
            <a:ext cx="4257367" cy="261610"/>
          </a:xfrm>
          <a:prstGeom prst="rect">
            <a:avLst/>
          </a:prstGeom>
          <a:noFill/>
        </p:spPr>
        <p:txBody>
          <a:bodyPr wrap="square" rtlCol="0">
            <a:spAutoFit/>
          </a:bodyPr>
          <a:lstStyle/>
          <a:p>
            <a:r>
              <a:rPr lang="en-AU" sz="1100">
                <a:solidFill>
                  <a:schemeClr val="bg1"/>
                </a:solidFill>
                <a:latin typeface="Source Sans Pro Light" panose="020B0403030403020204" pitchFamily="34" charset="0"/>
                <a:ea typeface="Source Sans Pro Light" panose="020B0403030403020204" pitchFamily="34" charset="0"/>
              </a:rPr>
              <a:t>TORSKAL  –  Feb2023</a:t>
            </a:r>
          </a:p>
        </p:txBody>
      </p:sp>
      <p:pic>
        <p:nvPicPr>
          <p:cNvPr id="23" name="Image 22">
            <a:extLst>
              <a:ext uri="{FF2B5EF4-FFF2-40B4-BE49-F238E27FC236}">
                <a16:creationId xmlns:a16="http://schemas.microsoft.com/office/drawing/2014/main" id="{28D7CF4F-959D-41D4-AF91-991801BA5357}"/>
              </a:ext>
            </a:extLst>
          </p:cNvPr>
          <p:cNvPicPr>
            <a:picLocks noChangeAspect="1"/>
          </p:cNvPicPr>
          <p:nvPr userDrawn="1"/>
        </p:nvPicPr>
        <p:blipFill>
          <a:blip r:embed="rId7" cstate="print">
            <a:lum bright="70000" contrast="-70000"/>
            <a:extLst>
              <a:ext uri="{28A0092B-C50C-407E-A947-70E740481C1C}">
                <a14:useLocalDpi xmlns:a14="http://schemas.microsoft.com/office/drawing/2010/main" val="0"/>
              </a:ext>
            </a:extLst>
          </a:blip>
          <a:stretch>
            <a:fillRect/>
          </a:stretch>
        </p:blipFill>
        <p:spPr>
          <a:xfrm>
            <a:off x="11461927" y="5916981"/>
            <a:ext cx="307031" cy="230273"/>
          </a:xfrm>
          <a:prstGeom prst="rect">
            <a:avLst/>
          </a:prstGeom>
        </p:spPr>
      </p:pic>
      <p:sp>
        <p:nvSpPr>
          <p:cNvPr id="26" name="Title 1"/>
          <p:cNvSpPr>
            <a:spLocks noGrp="1"/>
          </p:cNvSpPr>
          <p:nvPr>
            <p:ph type="title"/>
          </p:nvPr>
        </p:nvSpPr>
        <p:spPr>
          <a:xfrm>
            <a:off x="1047440" y="509142"/>
            <a:ext cx="11141817" cy="656409"/>
          </a:xfrm>
          <a:prstGeom prst="rect">
            <a:avLst/>
          </a:prstGeom>
        </p:spPr>
        <p:txBody>
          <a:bodyPr anchor="ctr"/>
          <a:lstStyle>
            <a:lvl1pPr>
              <a:defRPr lang="en-US" sz="1400" b="1" kern="1200" dirty="0">
                <a:solidFill>
                  <a:schemeClr val="bg1"/>
                </a:solidFill>
                <a:latin typeface="Source Sans Pro Light" panose="020B0403030403020204" pitchFamily="34" charset="0"/>
                <a:ea typeface="Source Sans Pro Light" panose="020B0403030403020204" pitchFamily="34" charset="0"/>
                <a:cs typeface="+mn-cs"/>
              </a:defRPr>
            </a:lvl1pPr>
          </a:lstStyle>
          <a:p>
            <a:r>
              <a:rPr lang="fr-FR"/>
              <a:t>Modifiez le style du titre</a:t>
            </a:r>
            <a:endParaRPr lang="en-US"/>
          </a:p>
        </p:txBody>
      </p:sp>
      <p:sp>
        <p:nvSpPr>
          <p:cNvPr id="31" name="Espace réservé du numéro de diapositive 54">
            <a:extLst>
              <a:ext uri="{FF2B5EF4-FFF2-40B4-BE49-F238E27FC236}">
                <a16:creationId xmlns:a16="http://schemas.microsoft.com/office/drawing/2014/main" id="{E31983D7-B592-4C6E-BB8D-D5B0A578828A}"/>
              </a:ext>
            </a:extLst>
          </p:cNvPr>
          <p:cNvSpPr>
            <a:spLocks noGrp="1"/>
          </p:cNvSpPr>
          <p:nvPr>
            <p:ph type="sldNum" sz="quarter" idx="12"/>
          </p:nvPr>
        </p:nvSpPr>
        <p:spPr>
          <a:xfrm>
            <a:off x="8560625" y="6373769"/>
            <a:ext cx="2600500" cy="365125"/>
          </a:xfrm>
          <a:prstGeom prst="rect">
            <a:avLst/>
          </a:prstGeom>
        </p:spPr>
        <p:txBody>
          <a:bodyPr/>
          <a:lstStyle>
            <a:lvl1pPr algn="r">
              <a:defRPr sz="1200">
                <a:solidFill>
                  <a:schemeClr val="bg1">
                    <a:lumMod val="50000"/>
                  </a:schemeClr>
                </a:solidFill>
              </a:defRPr>
            </a:lvl1pPr>
          </a:lstStyle>
          <a:p>
            <a:fld id="{30760893-111F-48CF-8645-0485FD449E10}" type="slidenum">
              <a:rPr lang="en-AU" smtClean="0"/>
              <a:pPr/>
              <a:t>‹N°›</a:t>
            </a:fld>
            <a:endParaRPr lang="en-AU"/>
          </a:p>
        </p:txBody>
      </p:sp>
    </p:spTree>
    <p:extLst>
      <p:ext uri="{BB962C8B-B14F-4D97-AF65-F5344CB8AC3E}">
        <p14:creationId xmlns:p14="http://schemas.microsoft.com/office/powerpoint/2010/main" val="2388994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3"/>
        <p:cNvGrpSpPr/>
        <p:nvPr/>
      </p:nvGrpSpPr>
      <p:grpSpPr>
        <a:xfrm>
          <a:off x="0" y="0"/>
          <a:ext cx="0" cy="0"/>
          <a:chOff x="0" y="0"/>
          <a:chExt cx="0" cy="0"/>
        </a:xfrm>
      </p:grpSpPr>
      <p:pic>
        <p:nvPicPr>
          <p:cNvPr id="2" name="Picture 2" descr="Logo TORSKAL">
            <a:extLst>
              <a:ext uri="{FF2B5EF4-FFF2-40B4-BE49-F238E27FC236}">
                <a16:creationId xmlns:a16="http://schemas.microsoft.com/office/drawing/2014/main" id="{84BF6039-E4FE-A585-930F-FB6527A60D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99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970B29-535D-43D5-9635-C505DBDEDE20}"/>
              </a:ext>
            </a:extLst>
          </p:cNvPr>
          <p:cNvSpPr/>
          <p:nvPr userDrawn="1"/>
        </p:nvSpPr>
        <p:spPr>
          <a:xfrm>
            <a:off x="0" y="0"/>
            <a:ext cx="12192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7" name="Graphic 13">
            <a:extLst>
              <a:ext uri="{FF2B5EF4-FFF2-40B4-BE49-F238E27FC236}">
                <a16:creationId xmlns:a16="http://schemas.microsoft.com/office/drawing/2014/main" id="{9EEA45A0-E753-4ED3-AF80-C3457EDF6A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50" y="6478588"/>
            <a:ext cx="16573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565150" y="491444"/>
            <a:ext cx="11061700" cy="515937"/>
          </a:xfrm>
          <a:prstGeom prst="rect">
            <a:avLst/>
          </a:prstGeom>
        </p:spPr>
        <p:txBody>
          <a:bodyPr anchor="ctr"/>
          <a:lstStyle>
            <a:lvl1pPr algn="l">
              <a:defRPr sz="1800" b="1">
                <a:solidFill>
                  <a:schemeClr val="bg1"/>
                </a:solidFill>
                <a:latin typeface="Inter"/>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8D371323-805D-4375-9482-640A9E65A5A2}"/>
              </a:ext>
            </a:extLst>
          </p:cNvPr>
          <p:cNvSpPr txBox="1">
            <a:spLocks/>
          </p:cNvSpPr>
          <p:nvPr userDrawn="1"/>
        </p:nvSpPr>
        <p:spPr>
          <a:xfrm>
            <a:off x="11799888" y="6577013"/>
            <a:ext cx="171450" cy="161925"/>
          </a:xfrm>
          <a:prstGeom prst="rect">
            <a:avLst/>
          </a:prstGeom>
        </p:spPr>
        <p:txBody>
          <a:bodyPr lIns="0" tIns="0" rIns="0" bIns="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A59AC8C-89A2-4AF0-BF7B-26FCE0E6CD42}" type="slidenum">
              <a:rPr lang="fr-FR" sz="862" smtClean="0">
                <a:solidFill>
                  <a:schemeClr val="bg1"/>
                </a:solidFill>
                <a:latin typeface="Inter"/>
              </a:rPr>
              <a:pPr algn="ctr" fontAlgn="auto">
                <a:spcBef>
                  <a:spcPts val="0"/>
                </a:spcBef>
                <a:spcAft>
                  <a:spcPts val="0"/>
                </a:spcAft>
                <a:defRPr/>
              </a:pPr>
              <a:t>‹N°›</a:t>
            </a:fld>
            <a:endParaRPr lang="fr-FR" sz="862">
              <a:solidFill>
                <a:schemeClr val="bg1"/>
              </a:solidFill>
              <a:latin typeface="Inter"/>
            </a:endParaRPr>
          </a:p>
        </p:txBody>
      </p:sp>
      <p:pic>
        <p:nvPicPr>
          <p:cNvPr id="11" name="Picture 16">
            <a:extLst>
              <a:ext uri="{FF2B5EF4-FFF2-40B4-BE49-F238E27FC236}">
                <a16:creationId xmlns:a16="http://schemas.microsoft.com/office/drawing/2014/main" id="{52D0E5CE-0568-4606-955F-562DE3DBDDFE}"/>
              </a:ext>
            </a:extLst>
          </p:cNvPr>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rcRect/>
          <a:stretch>
            <a:fillRect/>
          </a:stretch>
        </p:blipFill>
        <p:spPr bwMode="auto">
          <a:xfrm>
            <a:off x="11901488" y="6550025"/>
            <a:ext cx="165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31EAA57D-9482-4198-BEF4-BA78BA35993F}"/>
              </a:ext>
            </a:extLst>
          </p:cNvPr>
          <p:cNvPicPr>
            <a:picLocks noChangeAspect="1" noChangeArrowheads="1"/>
          </p:cNvPicPr>
          <p:nvPr userDrawn="1"/>
        </p:nvPicPr>
        <p:blipFill>
          <a:blip r:embed="rId4">
            <a:biLevel thresh="25000"/>
            <a:extLst>
              <a:ext uri="{28A0092B-C50C-407E-A947-70E740481C1C}">
                <a14:useLocalDpi xmlns:a14="http://schemas.microsoft.com/office/drawing/2010/main" val="0"/>
              </a:ext>
            </a:extLst>
          </a:blip>
          <a:srcRect/>
          <a:stretch>
            <a:fillRect/>
          </a:stretch>
        </p:blipFill>
        <p:spPr bwMode="auto">
          <a:xfrm>
            <a:off x="11699875" y="6550025"/>
            <a:ext cx="165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a:extLst>
              <a:ext uri="{FF2B5EF4-FFF2-40B4-BE49-F238E27FC236}">
                <a16:creationId xmlns:a16="http://schemas.microsoft.com/office/drawing/2014/main" id="{A6086249-1D7D-43AF-B2B4-4289BB3653FC}"/>
              </a:ext>
            </a:extLst>
          </p:cNvPr>
          <p:cNvSpPr txBox="1">
            <a:spLocks noChangeArrowheads="1"/>
          </p:cNvSpPr>
          <p:nvPr userDrawn="1"/>
        </p:nvSpPr>
        <p:spPr bwMode="auto">
          <a:xfrm>
            <a:off x="5635625" y="6538913"/>
            <a:ext cx="960519" cy="246221"/>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fr-FR" altLang="en-US" sz="1000" b="1">
                <a:solidFill>
                  <a:schemeClr val="bg1"/>
                </a:solidFill>
                <a:latin typeface="Inter "/>
                <a:ea typeface="Inter Light" panose="02000503000000020004" pitchFamily="2" charset="0"/>
                <a:cs typeface="Inter Light" panose="02000503000000020004" pitchFamily="2" charset="0"/>
              </a:rPr>
              <a:t>Confidentiel</a:t>
            </a:r>
            <a:endParaRPr lang="en-GB" altLang="en-US" sz="1000" b="1">
              <a:solidFill>
                <a:schemeClr val="bg1"/>
              </a:solidFill>
              <a:latin typeface="Inter "/>
              <a:ea typeface="Inter Light" panose="02000503000000020004" pitchFamily="2" charset="0"/>
              <a:cs typeface="Inter Light" panose="02000503000000020004" pitchFamily="2" charset="0"/>
            </a:endParaRPr>
          </a:p>
        </p:txBody>
      </p:sp>
      <p:pic>
        <p:nvPicPr>
          <p:cNvPr id="2" name="Picture 2" descr="Logo TORSKAL">
            <a:extLst>
              <a:ext uri="{FF2B5EF4-FFF2-40B4-BE49-F238E27FC236}">
                <a16:creationId xmlns:a16="http://schemas.microsoft.com/office/drawing/2014/main" id="{29818F40-14AB-46E7-067A-69A7F6284577}"/>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0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53F4EA5C-7DCA-4163-9830-3A2E17CC4EE7}"/>
              </a:ext>
            </a:extLst>
          </p:cNvPr>
          <p:cNvSpPr>
            <a:spLocks noGrp="1"/>
          </p:cNvSpPr>
          <p:nvPr>
            <p:ph type="subTitle" idx="1"/>
          </p:nvPr>
        </p:nvSpPr>
        <p:spPr>
          <a:xfrm>
            <a:off x="565150" y="1143000"/>
            <a:ext cx="11061700" cy="5129212"/>
          </a:xfrm>
          <a:prstGeom prst="rect">
            <a:avLst/>
          </a:prstGeom>
        </p:spPr>
        <p:txBody>
          <a:bodyPr/>
          <a:lstStyle>
            <a:lvl1pPr marL="0" indent="0" algn="just">
              <a:buNone/>
              <a:defRPr sz="1200">
                <a:solidFill>
                  <a:schemeClr val="tx1"/>
                </a:solidFill>
                <a:latin typeface="Inte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4" name="Title 1">
            <a:extLst>
              <a:ext uri="{FF2B5EF4-FFF2-40B4-BE49-F238E27FC236}">
                <a16:creationId xmlns:a16="http://schemas.microsoft.com/office/drawing/2014/main" id="{C8A16167-75C8-4091-8ED8-5CE3A1C4758D}"/>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accent4"/>
                </a:solidFill>
                <a:latin typeface="Inter"/>
              </a:defRPr>
            </a:lvl1pPr>
          </a:lstStyle>
          <a:p>
            <a:r>
              <a:rPr lang="en-US"/>
              <a:t>Click to edit Master title style</a:t>
            </a:r>
            <a:endParaRPr lang="en-GB"/>
          </a:p>
        </p:txBody>
      </p:sp>
      <p:pic>
        <p:nvPicPr>
          <p:cNvPr id="2" name="Picture 2" descr="Logo TORSKAL">
            <a:extLst>
              <a:ext uri="{FF2B5EF4-FFF2-40B4-BE49-F238E27FC236}">
                <a16:creationId xmlns:a16="http://schemas.microsoft.com/office/drawing/2014/main" id="{CF672066-8E3E-43D8-F94C-E7CFB851AF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6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graphicFrame>
        <p:nvGraphicFramePr>
          <p:cNvPr id="7" name="Objet 6" hidden="1"/>
          <p:cNvGraphicFramePr>
            <a:graphicFrameLocks noChangeAspect="1"/>
          </p:cNvGraphicFramePr>
          <p:nvPr userDrawn="1">
            <p:custDataLst>
              <p:tags r:id="rId1"/>
            </p:custDataLst>
            <p:extLst>
              <p:ext uri="{D42A27DB-BD31-4B8C-83A1-F6EECF244321}">
                <p14:modId xmlns:p14="http://schemas.microsoft.com/office/powerpoint/2010/main" val="2347213677"/>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7" name="Objet 6" hidden="1"/>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27" name="Rectangle 26" hidden="1"/>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fr-FR" sz="1050" b="1" i="0" baseline="0" dirty="0">
              <a:latin typeface="Source Sans Pro Light" panose="020B0403030403020204"/>
              <a:ea typeface="+mj-ea"/>
              <a:cs typeface="+mn-cs"/>
              <a:sym typeface="Source Sans Pro Light" panose="020B0403030403020204"/>
            </a:endParaRPr>
          </a:p>
        </p:txBody>
      </p:sp>
      <p:pic>
        <p:nvPicPr>
          <p:cNvPr id="17" name="Picture 92">
            <a:extLst>
              <a:ext uri="{FF2B5EF4-FFF2-40B4-BE49-F238E27FC236}">
                <a16:creationId xmlns:a16="http://schemas.microsoft.com/office/drawing/2014/main" id="{9705E248-469C-4F4E-BF3F-ACD7876A76F2}"/>
              </a:ext>
            </a:extLst>
          </p:cNvPr>
          <p:cNvPicPr>
            <a:picLocks noChangeAspect="1" noChangeArrowheads="1"/>
          </p:cNvPicPr>
          <p:nvPr userDrawn="1"/>
        </p:nvPicPr>
        <p:blipFill rotWithShape="1">
          <a:blip r:embed="rId6"/>
          <a:srcRect r="75505"/>
          <a:stretch/>
        </p:blipFill>
        <p:spPr bwMode="auto">
          <a:xfrm>
            <a:off x="344851" y="617099"/>
            <a:ext cx="509751" cy="451391"/>
          </a:xfrm>
          <a:prstGeom prst="rect">
            <a:avLst/>
          </a:prstGeom>
          <a:noFill/>
          <a:ln w="9525">
            <a:noFill/>
            <a:miter lim="800000"/>
            <a:headEnd/>
            <a:tailEnd/>
          </a:ln>
        </p:spPr>
      </p:pic>
      <p:sp>
        <p:nvSpPr>
          <p:cNvPr id="18" name="Rectangle 17">
            <a:extLst>
              <a:ext uri="{FF2B5EF4-FFF2-40B4-BE49-F238E27FC236}">
                <a16:creationId xmlns:a16="http://schemas.microsoft.com/office/drawing/2014/main" id="{CC5B2828-797F-4F14-B168-A87AAEE1A491}"/>
              </a:ext>
            </a:extLst>
          </p:cNvPr>
          <p:cNvSpPr/>
          <p:nvPr userDrawn="1"/>
        </p:nvSpPr>
        <p:spPr>
          <a:xfrm>
            <a:off x="1047440" y="509144"/>
            <a:ext cx="11144560" cy="656409"/>
          </a:xfrm>
          <a:prstGeom prst="rect">
            <a:avLst/>
          </a:prstGeom>
          <a:solidFill>
            <a:srgbClr val="2A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Source Sans Pro Light" panose="020B0403030403020204" pitchFamily="34" charset="0"/>
              <a:ea typeface="Source Sans Pro Light" panose="020B0403030403020204" pitchFamily="34" charset="0"/>
            </a:endParaRPr>
          </a:p>
        </p:txBody>
      </p:sp>
      <p:sp>
        <p:nvSpPr>
          <p:cNvPr id="20" name="Rectangle 19">
            <a:extLst>
              <a:ext uri="{FF2B5EF4-FFF2-40B4-BE49-F238E27FC236}">
                <a16:creationId xmlns:a16="http://schemas.microsoft.com/office/drawing/2014/main" id="{3E0B4D90-2ED6-4DDD-83FD-EEF5EB1605F4}"/>
              </a:ext>
            </a:extLst>
          </p:cNvPr>
          <p:cNvSpPr/>
          <p:nvPr userDrawn="1"/>
        </p:nvSpPr>
        <p:spPr>
          <a:xfrm>
            <a:off x="-2743" y="5903691"/>
            <a:ext cx="12192000" cy="261610"/>
          </a:xfrm>
          <a:prstGeom prst="rect">
            <a:avLst/>
          </a:prstGeom>
          <a:solidFill>
            <a:srgbClr val="2A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1" name="ZoneTexte 20">
            <a:extLst>
              <a:ext uri="{FF2B5EF4-FFF2-40B4-BE49-F238E27FC236}">
                <a16:creationId xmlns:a16="http://schemas.microsoft.com/office/drawing/2014/main" id="{4DD29AA2-58D1-4B6D-8179-F2C39CA584AC}"/>
              </a:ext>
            </a:extLst>
          </p:cNvPr>
          <p:cNvSpPr txBox="1"/>
          <p:nvPr userDrawn="1"/>
        </p:nvSpPr>
        <p:spPr>
          <a:xfrm>
            <a:off x="9714270" y="5903696"/>
            <a:ext cx="1582993" cy="219291"/>
          </a:xfrm>
          <a:prstGeom prst="rect">
            <a:avLst/>
          </a:prstGeom>
          <a:noFill/>
        </p:spPr>
        <p:txBody>
          <a:bodyPr wrap="square" rtlCol="0">
            <a:spAutoFit/>
          </a:bodyPr>
          <a:lstStyle/>
          <a:p>
            <a:pPr algn="ctr"/>
            <a:r>
              <a:rPr lang="en-AU" sz="825" dirty="0">
                <a:solidFill>
                  <a:schemeClr val="bg1"/>
                </a:solidFill>
                <a:latin typeface="Source Sans Pro Light" panose="020B0403030403020204" pitchFamily="34" charset="0"/>
                <a:ea typeface="Source Sans Pro Light" panose="020B0403030403020204" pitchFamily="34" charset="0"/>
              </a:rPr>
              <a:t>Confidential</a:t>
            </a:r>
          </a:p>
        </p:txBody>
      </p:sp>
      <p:sp>
        <p:nvSpPr>
          <p:cNvPr id="22" name="ZoneTexte 21">
            <a:extLst>
              <a:ext uri="{FF2B5EF4-FFF2-40B4-BE49-F238E27FC236}">
                <a16:creationId xmlns:a16="http://schemas.microsoft.com/office/drawing/2014/main" id="{2E6CBE0C-9F83-4765-9F4F-940A809ACB24}"/>
              </a:ext>
            </a:extLst>
          </p:cNvPr>
          <p:cNvSpPr txBox="1"/>
          <p:nvPr userDrawn="1"/>
        </p:nvSpPr>
        <p:spPr>
          <a:xfrm>
            <a:off x="887174" y="5903696"/>
            <a:ext cx="4257367" cy="219291"/>
          </a:xfrm>
          <a:prstGeom prst="rect">
            <a:avLst/>
          </a:prstGeom>
          <a:noFill/>
        </p:spPr>
        <p:txBody>
          <a:bodyPr wrap="square" rtlCol="0">
            <a:spAutoFit/>
          </a:bodyPr>
          <a:lstStyle/>
          <a:p>
            <a:r>
              <a:rPr lang="en-AU" sz="825" dirty="0">
                <a:solidFill>
                  <a:schemeClr val="bg1"/>
                </a:solidFill>
                <a:latin typeface="Source Sans Pro Light" panose="020B0403030403020204" pitchFamily="34" charset="0"/>
                <a:ea typeface="Source Sans Pro Light" panose="020B0403030403020204" pitchFamily="34" charset="0"/>
              </a:rPr>
              <a:t>TORSKAL  –  sept 2022</a:t>
            </a:r>
          </a:p>
        </p:txBody>
      </p:sp>
      <p:pic>
        <p:nvPicPr>
          <p:cNvPr id="23" name="Image 22">
            <a:extLst>
              <a:ext uri="{FF2B5EF4-FFF2-40B4-BE49-F238E27FC236}">
                <a16:creationId xmlns:a16="http://schemas.microsoft.com/office/drawing/2014/main" id="{28D7CF4F-959D-41D4-AF91-991801BA5357}"/>
              </a:ext>
            </a:extLst>
          </p:cNvPr>
          <p:cNvPicPr>
            <a:picLocks noChangeAspect="1"/>
          </p:cNvPicPr>
          <p:nvPr userDrawn="1"/>
        </p:nvPicPr>
        <p:blipFill>
          <a:blip r:embed="rId7" cstate="print">
            <a:lum bright="70000" contrast="-70000"/>
            <a:extLst>
              <a:ext uri="{28A0092B-C50C-407E-A947-70E740481C1C}">
                <a14:useLocalDpi xmlns:a14="http://schemas.microsoft.com/office/drawing/2010/main" val="0"/>
              </a:ext>
            </a:extLst>
          </a:blip>
          <a:stretch>
            <a:fillRect/>
          </a:stretch>
        </p:blipFill>
        <p:spPr>
          <a:xfrm>
            <a:off x="11461929" y="5916983"/>
            <a:ext cx="307031" cy="230273"/>
          </a:xfrm>
          <a:prstGeom prst="rect">
            <a:avLst/>
          </a:prstGeom>
        </p:spPr>
      </p:pic>
      <p:sp>
        <p:nvSpPr>
          <p:cNvPr id="26" name="Title 1"/>
          <p:cNvSpPr>
            <a:spLocks noGrp="1"/>
          </p:cNvSpPr>
          <p:nvPr>
            <p:ph type="title"/>
          </p:nvPr>
        </p:nvSpPr>
        <p:spPr>
          <a:xfrm>
            <a:off x="1047441" y="509144"/>
            <a:ext cx="11141817" cy="656409"/>
          </a:xfrm>
          <a:prstGeom prst="rect">
            <a:avLst/>
          </a:prstGeom>
        </p:spPr>
        <p:txBody>
          <a:bodyPr anchor="ctr"/>
          <a:lstStyle>
            <a:lvl1pPr>
              <a:defRPr lang="en-US" sz="1050" b="1" kern="1200" dirty="0">
                <a:solidFill>
                  <a:schemeClr val="bg1"/>
                </a:solidFill>
                <a:latin typeface="Source Sans Pro Light" panose="020B0403030403020204" pitchFamily="34" charset="0"/>
                <a:ea typeface="Source Sans Pro Light" panose="020B0403030403020204" pitchFamily="34" charset="0"/>
                <a:cs typeface="+mn-cs"/>
              </a:defRPr>
            </a:lvl1pPr>
          </a:lstStyle>
          <a:p>
            <a:r>
              <a:rPr lang="fr-FR" dirty="0"/>
              <a:t>Modifiez le style du titre</a:t>
            </a:r>
            <a:endParaRPr lang="en-US" dirty="0"/>
          </a:p>
        </p:txBody>
      </p:sp>
      <p:sp>
        <p:nvSpPr>
          <p:cNvPr id="31" name="Espace réservé du numéro de diapositive 54">
            <a:extLst>
              <a:ext uri="{FF2B5EF4-FFF2-40B4-BE49-F238E27FC236}">
                <a16:creationId xmlns:a16="http://schemas.microsoft.com/office/drawing/2014/main" id="{E31983D7-B592-4C6E-BB8D-D5B0A578828A}"/>
              </a:ext>
            </a:extLst>
          </p:cNvPr>
          <p:cNvSpPr>
            <a:spLocks noGrp="1"/>
          </p:cNvSpPr>
          <p:nvPr>
            <p:ph type="sldNum" sz="quarter" idx="12"/>
          </p:nvPr>
        </p:nvSpPr>
        <p:spPr>
          <a:xfrm>
            <a:off x="8560626" y="6373771"/>
            <a:ext cx="2600500" cy="365125"/>
          </a:xfrm>
          <a:prstGeom prst="rect">
            <a:avLst/>
          </a:prstGeom>
        </p:spPr>
        <p:txBody>
          <a:bodyPr/>
          <a:lstStyle>
            <a:lvl1pPr algn="r">
              <a:defRPr sz="900">
                <a:solidFill>
                  <a:schemeClr val="bg1">
                    <a:lumMod val="50000"/>
                  </a:schemeClr>
                </a:solidFill>
              </a:defRPr>
            </a:lvl1pPr>
          </a:lstStyle>
          <a:p>
            <a:fld id="{30760893-111F-48CF-8645-0485FD449E10}" type="slidenum">
              <a:rPr lang="en-AU" smtClean="0"/>
              <a:pPr/>
              <a:t>‹N°›</a:t>
            </a:fld>
            <a:endParaRPr lang="en-AU" dirty="0"/>
          </a:p>
        </p:txBody>
      </p:sp>
    </p:spTree>
    <p:extLst>
      <p:ext uri="{BB962C8B-B14F-4D97-AF65-F5344CB8AC3E}">
        <p14:creationId xmlns:p14="http://schemas.microsoft.com/office/powerpoint/2010/main" val="1298844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17C951-6753-4A3E-8ECC-2B7270A0EB6F}" type="datetimeFigureOut">
              <a:rPr lang="fr-FR" smtClean="0"/>
              <a:t>15/06/2023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B356CE9-C612-4C8F-B3E3-F49BEF0CB6EC}" type="slidenum">
              <a:rPr lang="fr-FR" smtClean="0"/>
              <a:t>‹N°›</a:t>
            </a:fld>
            <a:endParaRPr lang="fr-FR"/>
          </a:p>
        </p:txBody>
      </p:sp>
    </p:spTree>
    <p:extLst>
      <p:ext uri="{BB962C8B-B14F-4D97-AF65-F5344CB8AC3E}">
        <p14:creationId xmlns:p14="http://schemas.microsoft.com/office/powerpoint/2010/main" val="92242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07314-4CF7-4DC3-A0C3-51FFFB248515}"/>
              </a:ext>
            </a:extLst>
          </p:cNvPr>
          <p:cNvSpPr/>
          <p:nvPr userDrawn="1"/>
        </p:nvSpPr>
        <p:spPr>
          <a:xfrm>
            <a:off x="-1" y="0"/>
            <a:ext cx="45458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3EA57165-097A-4DB3-9812-B9B6CE8459FF}"/>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733" y="6492179"/>
            <a:ext cx="1647513" cy="234354"/>
          </a:xfrm>
          <a:prstGeom prst="rect">
            <a:avLst/>
          </a:prstGeom>
        </p:spPr>
      </p:pic>
      <p:sp>
        <p:nvSpPr>
          <p:cNvPr id="5" name="Title 1">
            <a:extLst>
              <a:ext uri="{FF2B5EF4-FFF2-40B4-BE49-F238E27FC236}">
                <a16:creationId xmlns:a16="http://schemas.microsoft.com/office/drawing/2014/main" id="{BFFB9FCD-A5E2-4044-B691-550482620E6E}"/>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accent4"/>
                </a:solidFill>
                <a:latin typeface="Inter"/>
              </a:defRPr>
            </a:lvl1pPr>
          </a:lstStyle>
          <a:p>
            <a:r>
              <a:rPr lang="en-US"/>
              <a:t>Click to edit Master title style</a:t>
            </a:r>
            <a:endParaRPr lang="en-GB"/>
          </a:p>
        </p:txBody>
      </p:sp>
      <p:pic>
        <p:nvPicPr>
          <p:cNvPr id="2" name="Picture 2" descr="Logo TORSKAL">
            <a:extLst>
              <a:ext uri="{FF2B5EF4-FFF2-40B4-BE49-F238E27FC236}">
                <a16:creationId xmlns:a16="http://schemas.microsoft.com/office/drawing/2014/main" id="{563E4B22-FF53-8979-549F-A1B45F3A077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27271BE-8A9B-F0D9-83FA-A583527096F5}"/>
              </a:ext>
            </a:extLst>
          </p:cNvPr>
          <p:cNvSpPr/>
          <p:nvPr userDrawn="1"/>
        </p:nvSpPr>
        <p:spPr>
          <a:xfrm>
            <a:off x="26574" y="-39250"/>
            <a:ext cx="45458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3">
            <a:extLst>
              <a:ext uri="{FF2B5EF4-FFF2-40B4-BE49-F238E27FC236}">
                <a16:creationId xmlns:a16="http://schemas.microsoft.com/office/drawing/2014/main" id="{05D77F67-A633-358A-01A6-55D4B5BAE984}"/>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308" y="6452929"/>
            <a:ext cx="1647513" cy="234354"/>
          </a:xfrm>
          <a:prstGeom prst="rect">
            <a:avLst/>
          </a:prstGeom>
        </p:spPr>
      </p:pic>
    </p:spTree>
    <p:extLst>
      <p:ext uri="{BB962C8B-B14F-4D97-AF65-F5344CB8AC3E}">
        <p14:creationId xmlns:p14="http://schemas.microsoft.com/office/powerpoint/2010/main" val="312015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07314-4CF7-4DC3-A0C3-51FFFB248515}"/>
              </a:ext>
            </a:extLst>
          </p:cNvPr>
          <p:cNvSpPr/>
          <p:nvPr userDrawn="1"/>
        </p:nvSpPr>
        <p:spPr>
          <a:xfrm>
            <a:off x="-1" y="1123200"/>
            <a:ext cx="6096001" cy="50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BFFB9FCD-A5E2-4044-B691-550482620E6E}"/>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accent4"/>
                </a:solidFill>
                <a:latin typeface="Inter"/>
              </a:defRPr>
            </a:lvl1pPr>
          </a:lstStyle>
          <a:p>
            <a:r>
              <a:rPr lang="en-US"/>
              <a:t>Click to edit Master title style</a:t>
            </a:r>
            <a:endParaRPr lang="en-GB"/>
          </a:p>
        </p:txBody>
      </p:sp>
      <p:pic>
        <p:nvPicPr>
          <p:cNvPr id="2" name="Picture 2" descr="Logo TORSKAL">
            <a:extLst>
              <a:ext uri="{FF2B5EF4-FFF2-40B4-BE49-F238E27FC236}">
                <a16:creationId xmlns:a16="http://schemas.microsoft.com/office/drawing/2014/main" id="{BB338CD6-17DC-FAD8-108D-40750C6516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22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07314-4CF7-4DC3-A0C3-51FFFB248515}"/>
              </a:ext>
            </a:extLst>
          </p:cNvPr>
          <p:cNvSpPr/>
          <p:nvPr userDrawn="1"/>
        </p:nvSpPr>
        <p:spPr>
          <a:xfrm>
            <a:off x="6144124" y="0"/>
            <a:ext cx="6096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BFFB9FCD-A5E2-4044-B691-550482620E6E}"/>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accent4"/>
                </a:solidFill>
                <a:latin typeface="Inter"/>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EDDD3466-CC05-C2DE-1B5A-2CDD9199E80C}"/>
              </a:ext>
            </a:extLst>
          </p:cNvPr>
          <p:cNvSpPr txBox="1">
            <a:spLocks/>
          </p:cNvSpPr>
          <p:nvPr userDrawn="1"/>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189EB09-7EB8-4F3D-99FF-6AB865ACF422}" type="slidenum">
              <a:rPr lang="fr-FR" sz="862" smtClean="0">
                <a:solidFill>
                  <a:schemeClr val="bg1"/>
                </a:solidFill>
                <a:latin typeface="Inter"/>
              </a:rPr>
              <a:pPr algn="ctr"/>
              <a:t>‹N°›</a:t>
            </a:fld>
            <a:endParaRPr lang="fr-FR" sz="862">
              <a:solidFill>
                <a:schemeClr val="bg1"/>
              </a:solidFill>
              <a:latin typeface="Inter"/>
            </a:endParaRPr>
          </a:p>
        </p:txBody>
      </p:sp>
      <p:pic>
        <p:nvPicPr>
          <p:cNvPr id="10" name="Picture 9">
            <a:extLst>
              <a:ext uri="{FF2B5EF4-FFF2-40B4-BE49-F238E27FC236}">
                <a16:creationId xmlns:a16="http://schemas.microsoft.com/office/drawing/2014/main" id="{4A6299D1-CAF1-A210-E752-475DC33FA3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45" b="89896" l="9623" r="100000"/>
                    </a14:imgEffect>
                    <a14:imgEffect>
                      <a14:brightnessContrast bright="100000"/>
                    </a14:imgEffect>
                  </a14:imgLayer>
                </a14:imgProps>
              </a:ext>
            </a:extLst>
          </a:blip>
          <a:stretch>
            <a:fillRect/>
          </a:stretch>
        </p:blipFill>
        <p:spPr>
          <a:xfrm>
            <a:off x="11900928" y="6549467"/>
            <a:ext cx="165516" cy="217195"/>
          </a:xfrm>
          <a:prstGeom prst="rect">
            <a:avLst/>
          </a:prstGeom>
        </p:spPr>
      </p:pic>
      <p:pic>
        <p:nvPicPr>
          <p:cNvPr id="11" name="Picture 10">
            <a:extLst>
              <a:ext uri="{FF2B5EF4-FFF2-40B4-BE49-F238E27FC236}">
                <a16:creationId xmlns:a16="http://schemas.microsoft.com/office/drawing/2014/main" id="{380832BC-5CAD-94D9-997F-9A7C9211AAB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45" b="89896" l="9623" r="100000"/>
                    </a14:imgEffect>
                    <a14:imgEffect>
                      <a14:brightnessContrast bright="100000"/>
                    </a14:imgEffect>
                  </a14:imgLayer>
                </a14:imgProps>
              </a:ext>
            </a:extLst>
          </a:blip>
          <a:stretch>
            <a:fillRect/>
          </a:stretch>
        </p:blipFill>
        <p:spPr>
          <a:xfrm rot="10800000">
            <a:off x="11699795" y="6549466"/>
            <a:ext cx="165516" cy="217195"/>
          </a:xfrm>
          <a:prstGeom prst="rect">
            <a:avLst/>
          </a:prstGeom>
        </p:spPr>
      </p:pic>
      <p:pic>
        <p:nvPicPr>
          <p:cNvPr id="2" name="Picture 2" descr="Logo TORSKAL">
            <a:extLst>
              <a:ext uri="{FF2B5EF4-FFF2-40B4-BE49-F238E27FC236}">
                <a16:creationId xmlns:a16="http://schemas.microsoft.com/office/drawing/2014/main" id="{7AD295B6-6A0F-4E8E-70FF-6026C6934356}"/>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a:extLst>
              <a:ext uri="{FF2B5EF4-FFF2-40B4-BE49-F238E27FC236}">
                <a16:creationId xmlns:a16="http://schemas.microsoft.com/office/drawing/2014/main" id="{AE80D062-CB78-9821-B0E6-B0C739B38067}"/>
              </a:ext>
            </a:extLst>
          </p:cNvPr>
          <p:cNvSpPr txBox="1"/>
          <p:nvPr userDrawn="1"/>
        </p:nvSpPr>
        <p:spPr>
          <a:xfrm>
            <a:off x="6107079" y="6687810"/>
            <a:ext cx="1082027"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lang="en-US" sz="1000" b="0" i="0" kern="1200" noProof="0">
                <a:solidFill>
                  <a:schemeClr val="bg1"/>
                </a:solidFill>
                <a:latin typeface="Inter"/>
                <a:ea typeface="Roboto Lt" pitchFamily="2" charset="0"/>
                <a:cs typeface="Arial" panose="020B0604020202020204" pitchFamily="34" charset="0"/>
              </a:rPr>
              <a:t> &amp; CONFIDENTIEL</a:t>
            </a:r>
          </a:p>
        </p:txBody>
      </p:sp>
    </p:spTree>
    <p:extLst>
      <p:ext uri="{BB962C8B-B14F-4D97-AF65-F5344CB8AC3E}">
        <p14:creationId xmlns:p14="http://schemas.microsoft.com/office/powerpoint/2010/main" val="37205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07314-4CF7-4DC3-A0C3-51FFFB248515}"/>
              </a:ext>
            </a:extLst>
          </p:cNvPr>
          <p:cNvSpPr/>
          <p:nvPr userDrawn="1"/>
        </p:nvSpPr>
        <p:spPr>
          <a:xfrm>
            <a:off x="-1" y="0"/>
            <a:ext cx="12192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3EA57165-097A-4DB3-9812-B9B6CE8459FF}"/>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733" y="6492179"/>
            <a:ext cx="1647513" cy="234354"/>
          </a:xfrm>
          <a:prstGeom prst="rect">
            <a:avLst/>
          </a:prstGeom>
        </p:spPr>
      </p:pic>
      <p:sp>
        <p:nvSpPr>
          <p:cNvPr id="5" name="Slide Number Placeholder 5">
            <a:extLst>
              <a:ext uri="{FF2B5EF4-FFF2-40B4-BE49-F238E27FC236}">
                <a16:creationId xmlns:a16="http://schemas.microsoft.com/office/drawing/2014/main" id="{45A5FD05-0E23-4B55-A835-A03AB1501A5E}"/>
              </a:ext>
            </a:extLst>
          </p:cNvPr>
          <p:cNvSpPr txBox="1">
            <a:spLocks/>
          </p:cNvSpPr>
          <p:nvPr userDrawn="1"/>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189EB09-7EB8-4F3D-99FF-6AB865ACF422}" type="slidenum">
              <a:rPr lang="fr-FR" sz="862" smtClean="0">
                <a:solidFill>
                  <a:schemeClr val="bg1"/>
                </a:solidFill>
                <a:latin typeface="Inter"/>
              </a:rPr>
              <a:pPr algn="ctr"/>
              <a:t>‹N°›</a:t>
            </a:fld>
            <a:endParaRPr lang="fr-FR" sz="862">
              <a:solidFill>
                <a:schemeClr val="bg1"/>
              </a:solidFill>
              <a:latin typeface="Inter"/>
            </a:endParaRPr>
          </a:p>
        </p:txBody>
      </p:sp>
      <p:pic>
        <p:nvPicPr>
          <p:cNvPr id="7" name="Picture 6">
            <a:extLst>
              <a:ext uri="{FF2B5EF4-FFF2-40B4-BE49-F238E27FC236}">
                <a16:creationId xmlns:a16="http://schemas.microsoft.com/office/drawing/2014/main" id="{E51ACEF2-5975-4E79-A50F-A30D2A507B50}"/>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845" b="89896" l="9623" r="100000"/>
                    </a14:imgEffect>
                    <a14:imgEffect>
                      <a14:brightnessContrast bright="100000"/>
                    </a14:imgEffect>
                  </a14:imgLayer>
                </a14:imgProps>
              </a:ext>
            </a:extLst>
          </a:blip>
          <a:stretch>
            <a:fillRect/>
          </a:stretch>
        </p:blipFill>
        <p:spPr>
          <a:xfrm>
            <a:off x="11900928" y="6549467"/>
            <a:ext cx="165516" cy="217195"/>
          </a:xfrm>
          <a:prstGeom prst="rect">
            <a:avLst/>
          </a:prstGeom>
        </p:spPr>
      </p:pic>
      <p:pic>
        <p:nvPicPr>
          <p:cNvPr id="8" name="Picture 7">
            <a:extLst>
              <a:ext uri="{FF2B5EF4-FFF2-40B4-BE49-F238E27FC236}">
                <a16:creationId xmlns:a16="http://schemas.microsoft.com/office/drawing/2014/main" id="{268676AF-F425-4C0C-BC81-D4765A416C0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845" b="89896" l="9623" r="100000"/>
                    </a14:imgEffect>
                    <a14:imgEffect>
                      <a14:brightnessContrast bright="100000"/>
                    </a14:imgEffect>
                  </a14:imgLayer>
                </a14:imgProps>
              </a:ext>
            </a:extLst>
          </a:blip>
          <a:stretch>
            <a:fillRect/>
          </a:stretch>
        </p:blipFill>
        <p:spPr>
          <a:xfrm rot="10800000">
            <a:off x="11699795" y="6549466"/>
            <a:ext cx="165516" cy="217195"/>
          </a:xfrm>
          <a:prstGeom prst="rect">
            <a:avLst/>
          </a:prstGeom>
        </p:spPr>
      </p:pic>
      <p:sp>
        <p:nvSpPr>
          <p:cNvPr id="10" name="Title 1">
            <a:extLst>
              <a:ext uri="{FF2B5EF4-FFF2-40B4-BE49-F238E27FC236}">
                <a16:creationId xmlns:a16="http://schemas.microsoft.com/office/drawing/2014/main" id="{AF98DD4D-AFB9-4A49-8D34-08DC6A9DF129}"/>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bg1"/>
                </a:solidFill>
                <a:latin typeface="Inter"/>
              </a:defRPr>
            </a:lvl1pPr>
          </a:lstStyle>
          <a:p>
            <a:r>
              <a:rPr lang="en-US"/>
              <a:t>Click to edit Master title style</a:t>
            </a:r>
            <a:endParaRPr lang="en-GB"/>
          </a:p>
        </p:txBody>
      </p:sp>
      <p:sp>
        <p:nvSpPr>
          <p:cNvPr id="2" name="TextBox 11">
            <a:extLst>
              <a:ext uri="{FF2B5EF4-FFF2-40B4-BE49-F238E27FC236}">
                <a16:creationId xmlns:a16="http://schemas.microsoft.com/office/drawing/2014/main" id="{DFD2AA84-077C-30F0-1364-289B0D39D27F}"/>
              </a:ext>
            </a:extLst>
          </p:cNvPr>
          <p:cNvSpPr txBox="1"/>
          <p:nvPr userDrawn="1"/>
        </p:nvSpPr>
        <p:spPr>
          <a:xfrm>
            <a:off x="4966683" y="6687810"/>
            <a:ext cx="2258632"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lang="en-US" sz="1000" b="0" i="0" kern="1200" noProof="0">
                <a:solidFill>
                  <a:schemeClr val="bg1"/>
                </a:solidFill>
                <a:latin typeface="Inter"/>
                <a:ea typeface="Roboto Lt" pitchFamily="2" charset="0"/>
                <a:cs typeface="Arial" panose="020B0604020202020204" pitchFamily="34" charset="0"/>
              </a:rPr>
              <a:t>STRICTLY PRIVATE &amp; CONFIDENTIEL</a:t>
            </a:r>
          </a:p>
        </p:txBody>
      </p:sp>
      <p:pic>
        <p:nvPicPr>
          <p:cNvPr id="6" name="Picture 2" descr="Logo TORSKAL">
            <a:extLst>
              <a:ext uri="{FF2B5EF4-FFF2-40B4-BE49-F238E27FC236}">
                <a16:creationId xmlns:a16="http://schemas.microsoft.com/office/drawing/2014/main" id="{B5006572-9C42-4389-173A-7A9D8AF2B2A0}"/>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20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07314-4CF7-4DC3-A0C3-51FFFB248515}"/>
              </a:ext>
            </a:extLst>
          </p:cNvPr>
          <p:cNvSpPr/>
          <p:nvPr userDrawn="1"/>
        </p:nvSpPr>
        <p:spPr>
          <a:xfrm>
            <a:off x="-1" y="0"/>
            <a:ext cx="12192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3EA57165-097A-4DB3-9812-B9B6CE8459FF}"/>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733" y="6492179"/>
            <a:ext cx="1647513" cy="234354"/>
          </a:xfrm>
          <a:prstGeom prst="rect">
            <a:avLst/>
          </a:prstGeom>
        </p:spPr>
      </p:pic>
      <p:sp>
        <p:nvSpPr>
          <p:cNvPr id="5" name="Slide Number Placeholder 5">
            <a:extLst>
              <a:ext uri="{FF2B5EF4-FFF2-40B4-BE49-F238E27FC236}">
                <a16:creationId xmlns:a16="http://schemas.microsoft.com/office/drawing/2014/main" id="{45A5FD05-0E23-4B55-A835-A03AB1501A5E}"/>
              </a:ext>
            </a:extLst>
          </p:cNvPr>
          <p:cNvSpPr txBox="1">
            <a:spLocks/>
          </p:cNvSpPr>
          <p:nvPr userDrawn="1"/>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189EB09-7EB8-4F3D-99FF-6AB865ACF422}" type="slidenum">
              <a:rPr lang="fr-FR" sz="900" smtClean="0">
                <a:solidFill>
                  <a:schemeClr val="bg1"/>
                </a:solidFill>
                <a:latin typeface="Inter"/>
              </a:rPr>
              <a:pPr algn="ctr"/>
              <a:t>‹N°›</a:t>
            </a:fld>
            <a:endParaRPr lang="fr-FR" sz="862">
              <a:solidFill>
                <a:schemeClr val="bg1"/>
              </a:solidFill>
              <a:latin typeface="Inter"/>
            </a:endParaRPr>
          </a:p>
        </p:txBody>
      </p:sp>
      <p:pic>
        <p:nvPicPr>
          <p:cNvPr id="7" name="Picture 6">
            <a:extLst>
              <a:ext uri="{FF2B5EF4-FFF2-40B4-BE49-F238E27FC236}">
                <a16:creationId xmlns:a16="http://schemas.microsoft.com/office/drawing/2014/main" id="{E51ACEF2-5975-4E79-A50F-A30D2A507B50}"/>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845" b="89896" l="9623" r="100000"/>
                    </a14:imgEffect>
                    <a14:imgEffect>
                      <a14:brightnessContrast bright="100000"/>
                    </a14:imgEffect>
                  </a14:imgLayer>
                </a14:imgProps>
              </a:ext>
            </a:extLst>
          </a:blip>
          <a:stretch>
            <a:fillRect/>
          </a:stretch>
        </p:blipFill>
        <p:spPr>
          <a:xfrm>
            <a:off x="11900928" y="6549467"/>
            <a:ext cx="165516" cy="217195"/>
          </a:xfrm>
          <a:prstGeom prst="rect">
            <a:avLst/>
          </a:prstGeom>
        </p:spPr>
      </p:pic>
      <p:pic>
        <p:nvPicPr>
          <p:cNvPr id="8" name="Picture 7">
            <a:extLst>
              <a:ext uri="{FF2B5EF4-FFF2-40B4-BE49-F238E27FC236}">
                <a16:creationId xmlns:a16="http://schemas.microsoft.com/office/drawing/2014/main" id="{268676AF-F425-4C0C-BC81-D4765A416C0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845" b="89896" l="9623" r="100000"/>
                    </a14:imgEffect>
                    <a14:imgEffect>
                      <a14:brightnessContrast bright="100000"/>
                    </a14:imgEffect>
                  </a14:imgLayer>
                </a14:imgProps>
              </a:ext>
            </a:extLst>
          </a:blip>
          <a:stretch>
            <a:fillRect/>
          </a:stretch>
        </p:blipFill>
        <p:spPr>
          <a:xfrm rot="10800000">
            <a:off x="11699795" y="6549466"/>
            <a:ext cx="165516" cy="217195"/>
          </a:xfrm>
          <a:prstGeom prst="rect">
            <a:avLst/>
          </a:prstGeom>
        </p:spPr>
      </p:pic>
      <p:sp>
        <p:nvSpPr>
          <p:cNvPr id="10" name="Title 1">
            <a:extLst>
              <a:ext uri="{FF2B5EF4-FFF2-40B4-BE49-F238E27FC236}">
                <a16:creationId xmlns:a16="http://schemas.microsoft.com/office/drawing/2014/main" id="{AF98DD4D-AFB9-4A49-8D34-08DC6A9DF129}"/>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bg1"/>
                </a:solidFill>
                <a:latin typeface="Inter"/>
              </a:defRPr>
            </a:lvl1pPr>
          </a:lstStyle>
          <a:p>
            <a:r>
              <a:rPr lang="en-US"/>
              <a:t>Click to edit Master title style</a:t>
            </a:r>
            <a:endParaRPr lang="en-GB"/>
          </a:p>
        </p:txBody>
      </p:sp>
      <p:sp>
        <p:nvSpPr>
          <p:cNvPr id="2" name="TextBox 11">
            <a:extLst>
              <a:ext uri="{FF2B5EF4-FFF2-40B4-BE49-F238E27FC236}">
                <a16:creationId xmlns:a16="http://schemas.microsoft.com/office/drawing/2014/main" id="{DFD2AA84-077C-30F0-1364-289B0D39D27F}"/>
              </a:ext>
            </a:extLst>
          </p:cNvPr>
          <p:cNvSpPr txBox="1"/>
          <p:nvPr userDrawn="1"/>
        </p:nvSpPr>
        <p:spPr>
          <a:xfrm>
            <a:off x="4966683" y="6687810"/>
            <a:ext cx="2258632"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lang="en-US" sz="1000" b="0" i="0" kern="1200" noProof="0">
                <a:solidFill>
                  <a:schemeClr val="bg1"/>
                </a:solidFill>
                <a:latin typeface="Inter"/>
                <a:ea typeface="Roboto Lt" pitchFamily="2" charset="0"/>
                <a:cs typeface="Arial" panose="020B0604020202020204" pitchFamily="34" charset="0"/>
              </a:rPr>
              <a:t>STRICTLY PRIVATE &amp; CONFIDENTIEL</a:t>
            </a:r>
          </a:p>
        </p:txBody>
      </p:sp>
      <p:pic>
        <p:nvPicPr>
          <p:cNvPr id="6" name="Picture 2" descr="Logo TORSKAL">
            <a:extLst>
              <a:ext uri="{FF2B5EF4-FFF2-40B4-BE49-F238E27FC236}">
                <a16:creationId xmlns:a16="http://schemas.microsoft.com/office/drawing/2014/main" id="{B5006572-9C42-4389-173A-7A9D8AF2B2A0}"/>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42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0A1670F6-95D1-430E-9C37-8B310C227F21}"/>
              </a:ext>
            </a:extLst>
          </p:cNvPr>
          <p:cNvSpPr>
            <a:spLocks noGrp="1"/>
          </p:cNvSpPr>
          <p:nvPr>
            <p:ph type="body" sz="quarter" idx="10"/>
          </p:nvPr>
        </p:nvSpPr>
        <p:spPr>
          <a:xfrm>
            <a:off x="6286500" y="1143000"/>
            <a:ext cx="5340350" cy="5129212"/>
          </a:xfrm>
          <a:prstGeom prst="rect">
            <a:avLst/>
          </a:prstGeom>
        </p:spPr>
        <p:txBody>
          <a:bodyPr/>
          <a:lstStyle>
            <a:lvl1pPr>
              <a:defRPr lang="en-US" sz="1200" dirty="0" smtClean="0">
                <a:latin typeface="Inter"/>
              </a:defRPr>
            </a:lvl1pPr>
            <a:lvl2pPr>
              <a:defRPr lang="en-US" sz="2000" dirty="0" smtClean="0"/>
            </a:lvl2pPr>
            <a:lvl3pPr>
              <a:defRPr lang="en-US" sz="1800" dirty="0" smtClean="0"/>
            </a:lvl3pPr>
            <a:lvl4pPr>
              <a:defRPr lang="en-US" sz="1600" dirty="0" smtClean="0"/>
            </a:lvl4pPr>
            <a:lvl5pPr>
              <a:defRPr lang="en-GB" sz="1600" dirty="0"/>
            </a:lvl5pPr>
          </a:lstStyle>
          <a:p>
            <a:pPr marL="0" lvl="0" indent="0" algn="just">
              <a:buNone/>
            </a:pPr>
            <a:r>
              <a:rPr lang="en-US"/>
              <a:t>Click to edit Master text styles</a:t>
            </a:r>
          </a:p>
        </p:txBody>
      </p:sp>
      <p:sp>
        <p:nvSpPr>
          <p:cNvPr id="14" name="Text Placeholder 10">
            <a:extLst>
              <a:ext uri="{FF2B5EF4-FFF2-40B4-BE49-F238E27FC236}">
                <a16:creationId xmlns:a16="http://schemas.microsoft.com/office/drawing/2014/main" id="{3B81C03E-C935-43E8-986B-4F098B4C5159}"/>
              </a:ext>
            </a:extLst>
          </p:cNvPr>
          <p:cNvSpPr>
            <a:spLocks noGrp="1"/>
          </p:cNvSpPr>
          <p:nvPr>
            <p:ph type="body" sz="quarter" idx="10"/>
          </p:nvPr>
        </p:nvSpPr>
        <p:spPr>
          <a:xfrm>
            <a:off x="565150" y="1143000"/>
            <a:ext cx="5340350" cy="5129212"/>
          </a:xfrm>
          <a:prstGeom prst="rect">
            <a:avLst/>
          </a:prstGeom>
        </p:spPr>
        <p:txBody>
          <a:bodyPr/>
          <a:lstStyle>
            <a:lvl1pPr>
              <a:defRPr lang="en-US" sz="1200" dirty="0" smtClean="0">
                <a:latin typeface="Inter"/>
              </a:defRPr>
            </a:lvl1pPr>
            <a:lvl2pPr>
              <a:defRPr lang="en-US" sz="2000" dirty="0" smtClean="0"/>
            </a:lvl2pPr>
            <a:lvl3pPr>
              <a:defRPr lang="en-US" sz="1800" dirty="0" smtClean="0"/>
            </a:lvl3pPr>
            <a:lvl4pPr>
              <a:defRPr lang="en-US" sz="1600" dirty="0" smtClean="0"/>
            </a:lvl4pPr>
            <a:lvl5pPr>
              <a:defRPr lang="en-GB" sz="1600" dirty="0"/>
            </a:lvl5pPr>
          </a:lstStyle>
          <a:p>
            <a:pPr marL="0" lvl="0" indent="0" algn="just">
              <a:buNone/>
            </a:pPr>
            <a:r>
              <a:rPr lang="en-US"/>
              <a:t>Click to edit Master text styles</a:t>
            </a:r>
          </a:p>
        </p:txBody>
      </p:sp>
      <p:sp>
        <p:nvSpPr>
          <p:cNvPr id="15" name="Title 1">
            <a:extLst>
              <a:ext uri="{FF2B5EF4-FFF2-40B4-BE49-F238E27FC236}">
                <a16:creationId xmlns:a16="http://schemas.microsoft.com/office/drawing/2014/main" id="{95CEBF3B-F1B6-44E9-B151-5415351AE544}"/>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accent4"/>
                </a:solidFill>
                <a:latin typeface="Inter"/>
              </a:defRPr>
            </a:lvl1pPr>
          </a:lstStyle>
          <a:p>
            <a:r>
              <a:rPr lang="en-US"/>
              <a:t>Click to edit Master title style</a:t>
            </a:r>
            <a:endParaRPr lang="en-GB"/>
          </a:p>
        </p:txBody>
      </p:sp>
      <p:pic>
        <p:nvPicPr>
          <p:cNvPr id="2" name="Picture 2" descr="Logo TORSKAL">
            <a:extLst>
              <a:ext uri="{FF2B5EF4-FFF2-40B4-BE49-F238E27FC236}">
                <a16:creationId xmlns:a16="http://schemas.microsoft.com/office/drawing/2014/main" id="{D899F6FB-0A28-B772-C5C8-A221C875CB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9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3FDC2D7C-E856-497D-B8CC-067D67C284E9}"/>
              </a:ext>
            </a:extLst>
          </p:cNvPr>
          <p:cNvSpPr>
            <a:spLocks noGrp="1"/>
          </p:cNvSpPr>
          <p:nvPr>
            <p:ph type="body" sz="quarter" idx="10"/>
          </p:nvPr>
        </p:nvSpPr>
        <p:spPr>
          <a:xfrm>
            <a:off x="6286500" y="1143000"/>
            <a:ext cx="5340350" cy="5129212"/>
          </a:xfrm>
          <a:prstGeom prst="rect">
            <a:avLst/>
          </a:prstGeom>
        </p:spPr>
        <p:txBody>
          <a:bodyPr/>
          <a:lstStyle>
            <a:lvl1pPr>
              <a:defRPr lang="en-US" sz="1200" dirty="0" smtClean="0">
                <a:latin typeface="Inter"/>
              </a:defRPr>
            </a:lvl1pPr>
            <a:lvl2pPr>
              <a:defRPr lang="en-US" sz="2000" dirty="0" smtClean="0"/>
            </a:lvl2pPr>
            <a:lvl3pPr>
              <a:defRPr lang="en-US" sz="1800" dirty="0" smtClean="0"/>
            </a:lvl3pPr>
            <a:lvl4pPr>
              <a:defRPr lang="en-US" sz="1600" dirty="0" smtClean="0"/>
            </a:lvl4pPr>
            <a:lvl5pPr>
              <a:defRPr lang="en-GB" sz="1600" dirty="0"/>
            </a:lvl5pPr>
          </a:lstStyle>
          <a:p>
            <a:pPr marL="0" lvl="0" indent="0" algn="just">
              <a:buNone/>
            </a:pPr>
            <a:r>
              <a:rPr lang="en-US"/>
              <a:t>Click to edit Master text styles</a:t>
            </a:r>
          </a:p>
        </p:txBody>
      </p:sp>
      <p:sp>
        <p:nvSpPr>
          <p:cNvPr id="18" name="Title 1">
            <a:extLst>
              <a:ext uri="{FF2B5EF4-FFF2-40B4-BE49-F238E27FC236}">
                <a16:creationId xmlns:a16="http://schemas.microsoft.com/office/drawing/2014/main" id="{9154E5D8-0AE7-4FC5-BA1C-CF2B1EA9F402}"/>
              </a:ext>
            </a:extLst>
          </p:cNvPr>
          <p:cNvSpPr>
            <a:spLocks noGrp="1"/>
          </p:cNvSpPr>
          <p:nvPr>
            <p:ph type="ctrTitle"/>
          </p:nvPr>
        </p:nvSpPr>
        <p:spPr>
          <a:xfrm>
            <a:off x="565150" y="491444"/>
            <a:ext cx="11061700" cy="515937"/>
          </a:xfrm>
          <a:prstGeom prst="rect">
            <a:avLst/>
          </a:prstGeom>
        </p:spPr>
        <p:txBody>
          <a:bodyPr anchor="ctr"/>
          <a:lstStyle>
            <a:lvl1pPr algn="l">
              <a:defRPr sz="1600" b="1">
                <a:solidFill>
                  <a:schemeClr val="accent4"/>
                </a:solidFill>
                <a:latin typeface="Inter"/>
              </a:defRPr>
            </a:lvl1pPr>
          </a:lstStyle>
          <a:p>
            <a:r>
              <a:rPr lang="en-US"/>
              <a:t>Click to edit Master title style</a:t>
            </a:r>
            <a:endParaRPr lang="en-GB"/>
          </a:p>
        </p:txBody>
      </p:sp>
      <p:pic>
        <p:nvPicPr>
          <p:cNvPr id="2" name="Picture 2" descr="Logo TORSKAL">
            <a:extLst>
              <a:ext uri="{FF2B5EF4-FFF2-40B4-BE49-F238E27FC236}">
                <a16:creationId xmlns:a16="http://schemas.microsoft.com/office/drawing/2014/main" id="{D639FB83-7331-20E6-88AC-D321590CFF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0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microsoft.com/office/2007/relationships/hdphoto" Target="../media/hdphoto1.wdp"/><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F2100649-D244-4D1C-BB54-77403697B45C}"/>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15733" y="6492179"/>
            <a:ext cx="1647513" cy="234354"/>
          </a:xfrm>
          <a:prstGeom prst="rect">
            <a:avLst/>
          </a:prstGeom>
        </p:spPr>
      </p:pic>
      <p:sp>
        <p:nvSpPr>
          <p:cNvPr id="7" name="Slide Number Placeholder 5">
            <a:extLst>
              <a:ext uri="{FF2B5EF4-FFF2-40B4-BE49-F238E27FC236}">
                <a16:creationId xmlns:a16="http://schemas.microsoft.com/office/drawing/2014/main" id="{A0DAA93A-6424-43E6-97B2-98359D81E69D}"/>
              </a:ext>
            </a:extLst>
          </p:cNvPr>
          <p:cNvSpPr txBox="1">
            <a:spLocks/>
          </p:cNvSpPr>
          <p:nvPr userDrawn="1"/>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189EB09-7EB8-4F3D-99FF-6AB865ACF422}" type="slidenum">
              <a:rPr lang="fr-FR" sz="862" smtClean="0">
                <a:solidFill>
                  <a:schemeClr val="tx1"/>
                </a:solidFill>
                <a:latin typeface="Inter"/>
              </a:rPr>
              <a:pPr algn="ctr"/>
              <a:t>‹N°›</a:t>
            </a:fld>
            <a:endParaRPr lang="fr-FR" sz="862">
              <a:solidFill>
                <a:schemeClr val="tx1"/>
              </a:solidFill>
              <a:latin typeface="Inter"/>
            </a:endParaRPr>
          </a:p>
        </p:txBody>
      </p:sp>
      <p:sp>
        <p:nvSpPr>
          <p:cNvPr id="8" name="TextBox 7">
            <a:extLst>
              <a:ext uri="{FF2B5EF4-FFF2-40B4-BE49-F238E27FC236}">
                <a16:creationId xmlns:a16="http://schemas.microsoft.com/office/drawing/2014/main" id="{5C961F0B-CE1B-41B7-AF0F-8D2B2ACF439B}"/>
              </a:ext>
            </a:extLst>
          </p:cNvPr>
          <p:cNvSpPr txBox="1"/>
          <p:nvPr userDrawn="1"/>
        </p:nvSpPr>
        <p:spPr>
          <a:xfrm>
            <a:off x="4966694" y="6687810"/>
            <a:ext cx="2258632"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lang="en-US" sz="1000" b="0" i="0" kern="1200" noProof="0">
                <a:solidFill>
                  <a:schemeClr val="accent4"/>
                </a:solidFill>
                <a:latin typeface="Inter"/>
                <a:ea typeface="Roboto Lt" pitchFamily="2" charset="0"/>
                <a:cs typeface="Arial" panose="020B0604020202020204" pitchFamily="34" charset="0"/>
              </a:rPr>
              <a:t>STRICTLY PRIVATE &amp; CONFIDENTIEL</a:t>
            </a:r>
          </a:p>
        </p:txBody>
      </p:sp>
      <p:pic>
        <p:nvPicPr>
          <p:cNvPr id="17" name="Picture 16">
            <a:extLst>
              <a:ext uri="{FF2B5EF4-FFF2-40B4-BE49-F238E27FC236}">
                <a16:creationId xmlns:a16="http://schemas.microsoft.com/office/drawing/2014/main" id="{2A99874E-A212-44F3-8A65-40A1C6433E8C}"/>
              </a:ext>
            </a:extLst>
          </p:cNvPr>
          <p:cNvPicPr>
            <a:picLocks noChangeAspect="1"/>
          </p:cNvPicPr>
          <p:nvPr userDrawn="1"/>
        </p:nvPicPr>
        <p:blipFill>
          <a:blip r:embed="rId25">
            <a:extLst>
              <a:ext uri="{BEBA8EAE-BF5A-486C-A8C5-ECC9F3942E4B}">
                <a14:imgProps xmlns:a14="http://schemas.microsoft.com/office/drawing/2010/main">
                  <a14:imgLayer r:embed="rId26">
                    <a14:imgEffect>
                      <a14:backgroundRemoval t="9845" b="89896" l="9623" r="100000"/>
                    </a14:imgEffect>
                  </a14:imgLayer>
                </a14:imgProps>
              </a:ext>
            </a:extLst>
          </a:blip>
          <a:stretch>
            <a:fillRect/>
          </a:stretch>
        </p:blipFill>
        <p:spPr>
          <a:xfrm>
            <a:off x="11900928" y="6549467"/>
            <a:ext cx="165516" cy="217195"/>
          </a:xfrm>
          <a:prstGeom prst="rect">
            <a:avLst/>
          </a:prstGeom>
        </p:spPr>
      </p:pic>
      <p:pic>
        <p:nvPicPr>
          <p:cNvPr id="18" name="Picture 17">
            <a:extLst>
              <a:ext uri="{FF2B5EF4-FFF2-40B4-BE49-F238E27FC236}">
                <a16:creationId xmlns:a16="http://schemas.microsoft.com/office/drawing/2014/main" id="{B77A5F7A-0CC6-44A8-A68E-AF7A9C017093}"/>
              </a:ext>
            </a:extLst>
          </p:cNvPr>
          <p:cNvPicPr>
            <a:picLocks noChangeAspect="1"/>
          </p:cNvPicPr>
          <p:nvPr userDrawn="1"/>
        </p:nvPicPr>
        <p:blipFill>
          <a:blip r:embed="rId25">
            <a:extLst>
              <a:ext uri="{BEBA8EAE-BF5A-486C-A8C5-ECC9F3942E4B}">
                <a14:imgProps xmlns:a14="http://schemas.microsoft.com/office/drawing/2010/main">
                  <a14:imgLayer r:embed="rId26">
                    <a14:imgEffect>
                      <a14:backgroundRemoval t="9845" b="89896" l="9623" r="100000"/>
                    </a14:imgEffect>
                  </a14:imgLayer>
                </a14:imgProps>
              </a:ext>
            </a:extLst>
          </a:blip>
          <a:stretch>
            <a:fillRect/>
          </a:stretch>
        </p:blipFill>
        <p:spPr>
          <a:xfrm rot="10800000">
            <a:off x="11699795" y="6549466"/>
            <a:ext cx="165516" cy="217195"/>
          </a:xfrm>
          <a:prstGeom prst="rect">
            <a:avLst/>
          </a:prstGeom>
        </p:spPr>
      </p:pic>
    </p:spTree>
    <p:extLst>
      <p:ext uri="{BB962C8B-B14F-4D97-AF65-F5344CB8AC3E}">
        <p14:creationId xmlns:p14="http://schemas.microsoft.com/office/powerpoint/2010/main" val="2288818111"/>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66" r:id="rId3"/>
    <p:sldLayoutId id="2147483673" r:id="rId4"/>
    <p:sldLayoutId id="2147483675" r:id="rId5"/>
    <p:sldLayoutId id="2147483667" r:id="rId6"/>
    <p:sldLayoutId id="2147483688" r:id="rId7"/>
    <p:sldLayoutId id="2147483658" r:id="rId8"/>
    <p:sldLayoutId id="2147483661" r:id="rId9"/>
    <p:sldLayoutId id="2147483668" r:id="rId10"/>
    <p:sldLayoutId id="2147483669" r:id="rId11"/>
    <p:sldLayoutId id="2147483670" r:id="rId12"/>
    <p:sldLayoutId id="2147483671" r:id="rId13"/>
    <p:sldLayoutId id="2147483672" r:id="rId14"/>
    <p:sldLayoutId id="2147483691" r:id="rId15"/>
    <p:sldLayoutId id="2147483674" r:id="rId16"/>
    <p:sldLayoutId id="2147483687" r:id="rId17"/>
    <p:sldLayoutId id="2147483689" r:id="rId18"/>
    <p:sldLayoutId id="2147483690" r:id="rId19"/>
    <p:sldLayoutId id="2147483692" r:id="rId20"/>
    <p:sldLayoutId id="214748369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8.png"/><Relationship Id="rId7" Type="http://schemas.openxmlformats.org/officeDocument/2006/relationships/image" Target="../media/image29.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7.png"/><Relationship Id="rId16"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0.png"/><Relationship Id="rId15" Type="http://schemas.openxmlformats.org/officeDocument/2006/relationships/image" Target="../media/image46.svg"/><Relationship Id="rId10" Type="http://schemas.openxmlformats.org/officeDocument/2006/relationships/image" Target="../media/image41.emf"/><Relationship Id="rId4" Type="http://schemas.openxmlformats.org/officeDocument/2006/relationships/image" Target="../media/image28.png"/><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microsoft.com/office/2007/relationships/hdphoto" Target="../media/hdphoto8.wdp"/><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6.png"/><Relationship Id="rId17" Type="http://schemas.openxmlformats.org/officeDocument/2006/relationships/image" Target="../media/image73.png"/><Relationship Id="rId2" Type="http://schemas.openxmlformats.org/officeDocument/2006/relationships/image" Target="../media/image64.jpe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2.svg"/><Relationship Id="rId5" Type="http://schemas.openxmlformats.org/officeDocument/2006/relationships/image" Target="../media/image67.jpeg"/><Relationship Id="rId15" Type="http://schemas.openxmlformats.org/officeDocument/2006/relationships/image" Target="../media/image71.jpeg"/><Relationship Id="rId10" Type="http://schemas.openxmlformats.org/officeDocument/2006/relationships/image" Target="../media/image1.png"/><Relationship Id="rId4" Type="http://schemas.openxmlformats.org/officeDocument/2006/relationships/image" Target="../media/image66.jpeg"/><Relationship Id="rId9" Type="http://schemas.microsoft.com/office/2007/relationships/hdphoto" Target="../media/hdphoto2.wdp"/><Relationship Id="rId14"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jpe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20.xml"/><Relationship Id="rId7" Type="http://schemas.openxmlformats.org/officeDocument/2006/relationships/image" Target="../media/image87.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6.jpg"/><Relationship Id="rId5" Type="http://schemas.openxmlformats.org/officeDocument/2006/relationships/image" Target="../media/image15.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p:nvPr/>
        </p:nvSpPr>
        <p:spPr>
          <a:xfrm>
            <a:off x="5130235" y="1371602"/>
            <a:ext cx="948620" cy="17105"/>
          </a:xfrm>
          <a:prstGeom prst="rect">
            <a:avLst/>
          </a:prstGeom>
          <a:solidFill>
            <a:srgbClr val="35382F"/>
          </a:solidFill>
          <a:ln>
            <a:noFill/>
          </a:ln>
        </p:spPr>
        <p:txBody>
          <a:bodyPr spcFirstLastPara="1" wrap="square" lIns="68569" tIns="68569" rIns="68569" bIns="68569" anchor="ctr" anchorCtr="0">
            <a:noAutofit/>
          </a:bodyPr>
          <a:lstStyle/>
          <a:p>
            <a:endParaRPr sz="1350"/>
          </a:p>
        </p:txBody>
      </p:sp>
      <p:pic>
        <p:nvPicPr>
          <p:cNvPr id="177" name="Google Shape;177;p2"/>
          <p:cNvPicPr preferRelativeResize="0"/>
          <p:nvPr/>
        </p:nvPicPr>
        <p:blipFill rotWithShape="1">
          <a:blip r:embed="rId3">
            <a:alphaModFix/>
          </a:blip>
          <a:srcRect l="11697" t="4509" r="43302"/>
          <a:stretch/>
        </p:blipFill>
        <p:spPr>
          <a:xfrm>
            <a:off x="817254" y="1983403"/>
            <a:ext cx="1812557" cy="2565064"/>
          </a:xfrm>
          <a:prstGeom prst="rect">
            <a:avLst/>
          </a:prstGeom>
          <a:noFill/>
          <a:ln>
            <a:noFill/>
          </a:ln>
        </p:spPr>
      </p:pic>
      <p:pic>
        <p:nvPicPr>
          <p:cNvPr id="178" name="Google Shape;178;p2"/>
          <p:cNvPicPr preferRelativeResize="0"/>
          <p:nvPr/>
        </p:nvPicPr>
        <p:blipFill rotWithShape="1">
          <a:blip r:embed="rId4">
            <a:alphaModFix/>
          </a:blip>
          <a:srcRect l="3279" t="324" r="31688" b="4868"/>
          <a:stretch/>
        </p:blipFill>
        <p:spPr>
          <a:xfrm>
            <a:off x="6540430" y="513403"/>
            <a:ext cx="6599702" cy="5554028"/>
          </a:xfrm>
          <a:prstGeom prst="rect">
            <a:avLst/>
          </a:prstGeom>
          <a:noFill/>
          <a:ln>
            <a:noFill/>
          </a:ln>
        </p:spPr>
      </p:pic>
      <p:sp>
        <p:nvSpPr>
          <p:cNvPr id="179" name="Google Shape;179;p2"/>
          <p:cNvSpPr txBox="1"/>
          <p:nvPr/>
        </p:nvSpPr>
        <p:spPr>
          <a:xfrm>
            <a:off x="2949982" y="2651595"/>
            <a:ext cx="3447655" cy="1124667"/>
          </a:xfrm>
          <a:prstGeom prst="rect">
            <a:avLst/>
          </a:prstGeom>
          <a:noFill/>
          <a:ln>
            <a:noFill/>
          </a:ln>
        </p:spPr>
        <p:txBody>
          <a:bodyPr spcFirstLastPara="1" wrap="square" lIns="0" tIns="0" rIns="0" bIns="0" anchor="t" anchorCtr="0">
            <a:spAutoFit/>
          </a:bodyPr>
          <a:lstStyle/>
          <a:p>
            <a:pPr>
              <a:lnSpc>
                <a:spcPct val="87004"/>
              </a:lnSpc>
            </a:pPr>
            <a:r>
              <a:rPr lang="fr-FR" sz="5200" b="1">
                <a:solidFill>
                  <a:srgbClr val="35382F"/>
                </a:solidFill>
                <a:latin typeface="Playfair Display"/>
                <a:ea typeface="Playfair Display"/>
                <a:cs typeface="Playfair Display"/>
                <a:sym typeface="Playfair Display"/>
              </a:rPr>
              <a:t>TORSKAL</a:t>
            </a:r>
            <a:endParaRPr sz="1350"/>
          </a:p>
          <a:p>
            <a:pPr>
              <a:lnSpc>
                <a:spcPct val="86993"/>
              </a:lnSpc>
            </a:pPr>
            <a:r>
              <a:rPr lang="fr-FR" sz="3200" b="1">
                <a:solidFill>
                  <a:srgbClr val="35382F"/>
                </a:solidFill>
                <a:latin typeface="Playfair Display"/>
                <a:ea typeface="Playfair Display"/>
                <a:cs typeface="Playfair Display"/>
                <a:sym typeface="Playfair Display"/>
              </a:rPr>
              <a:t>NANOSCIENCE</a:t>
            </a:r>
            <a:endParaRPr sz="1350"/>
          </a:p>
        </p:txBody>
      </p:sp>
      <p:sp>
        <p:nvSpPr>
          <p:cNvPr id="180" name="Google Shape;180;p2"/>
          <p:cNvSpPr txBox="1"/>
          <p:nvPr/>
        </p:nvSpPr>
        <p:spPr>
          <a:xfrm>
            <a:off x="2839360" y="3685964"/>
            <a:ext cx="3363320" cy="258532"/>
          </a:xfrm>
          <a:prstGeom prst="rect">
            <a:avLst/>
          </a:prstGeom>
          <a:noFill/>
          <a:ln>
            <a:noFill/>
          </a:ln>
        </p:spPr>
        <p:txBody>
          <a:bodyPr spcFirstLastPara="1" wrap="square" lIns="0" tIns="0" rIns="0" bIns="0" anchor="t" anchorCtr="0">
            <a:spAutoFit/>
          </a:bodyPr>
          <a:lstStyle/>
          <a:p>
            <a:pPr algn="ctr">
              <a:lnSpc>
                <a:spcPct val="139937"/>
              </a:lnSpc>
            </a:pPr>
            <a:r>
              <a:rPr lang="fr-FR" sz="1200">
                <a:solidFill>
                  <a:srgbClr val="35382F"/>
                </a:solidFill>
                <a:latin typeface="Open Sans Light"/>
                <a:ea typeface="Open Sans Light"/>
                <a:cs typeface="Open Sans Light"/>
                <a:sym typeface="Open Sans Light"/>
              </a:rPr>
              <a:t>Pioneer in green nanotechnology</a:t>
            </a:r>
            <a:endParaRPr sz="1350"/>
          </a:p>
        </p:txBody>
      </p:sp>
      <p:sp>
        <p:nvSpPr>
          <p:cNvPr id="181" name="Google Shape;181;p2"/>
          <p:cNvSpPr/>
          <p:nvPr/>
        </p:nvSpPr>
        <p:spPr>
          <a:xfrm>
            <a:off x="10175923" y="1068680"/>
            <a:ext cx="139366" cy="139991"/>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4A8DE">
              <a:alpha val="38431"/>
            </a:srgbClr>
          </a:solidFill>
          <a:ln>
            <a:noFill/>
          </a:ln>
        </p:spPr>
        <p:txBody>
          <a:bodyPr spcFirstLastPara="1" wrap="square" lIns="68569" tIns="68569" rIns="68569" bIns="68569" anchor="ctr" anchorCtr="0">
            <a:noAutofit/>
          </a:bodyPr>
          <a:lstStyle/>
          <a:p>
            <a:endParaRPr sz="1350"/>
          </a:p>
        </p:txBody>
      </p:sp>
      <p:pic>
        <p:nvPicPr>
          <p:cNvPr id="182" name="Google Shape;182;p2"/>
          <p:cNvPicPr preferRelativeResize="0"/>
          <p:nvPr/>
        </p:nvPicPr>
        <p:blipFill rotWithShape="1">
          <a:blip r:embed="rId5">
            <a:alphaModFix/>
          </a:blip>
          <a:srcRect/>
          <a:stretch/>
        </p:blipFill>
        <p:spPr>
          <a:xfrm>
            <a:off x="3155032" y="4314852"/>
            <a:ext cx="2209334" cy="467231"/>
          </a:xfrm>
          <a:prstGeom prst="rect">
            <a:avLst/>
          </a:prstGeom>
          <a:noFill/>
          <a:ln>
            <a:noFill/>
          </a:ln>
        </p:spPr>
      </p:pic>
      <p:sp>
        <p:nvSpPr>
          <p:cNvPr id="183" name="Google Shape;183;p2"/>
          <p:cNvSpPr/>
          <p:nvPr/>
        </p:nvSpPr>
        <p:spPr>
          <a:xfrm>
            <a:off x="10315914" y="1068680"/>
            <a:ext cx="139366" cy="139991"/>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4A8DE">
              <a:alpha val="44313"/>
            </a:srgbClr>
          </a:solidFill>
          <a:ln>
            <a:noFill/>
          </a:ln>
        </p:spPr>
        <p:txBody>
          <a:bodyPr spcFirstLastPara="1" wrap="square" lIns="68569" tIns="68569" rIns="68569" bIns="68569" anchor="ctr" anchorCtr="0">
            <a:noAutofit/>
          </a:bodyPr>
          <a:lstStyle/>
          <a:p>
            <a:endParaRPr sz="1350"/>
          </a:p>
        </p:txBody>
      </p:sp>
      <p:sp>
        <p:nvSpPr>
          <p:cNvPr id="184" name="Google Shape;184;p2"/>
          <p:cNvSpPr/>
          <p:nvPr/>
        </p:nvSpPr>
        <p:spPr>
          <a:xfrm>
            <a:off x="10478961" y="1068680"/>
            <a:ext cx="139366" cy="139991"/>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4A8DE">
              <a:alpha val="32549"/>
            </a:srgbClr>
          </a:solidFill>
          <a:ln>
            <a:noFill/>
          </a:ln>
        </p:spPr>
        <p:txBody>
          <a:bodyPr spcFirstLastPara="1" wrap="square" lIns="68569" tIns="68569" rIns="68569" bIns="68569" anchor="ctr" anchorCtr="0">
            <a:noAutofit/>
          </a:bodyPr>
          <a:lstStyle/>
          <a:p>
            <a:endParaRPr sz="1350"/>
          </a:p>
        </p:txBody>
      </p:sp>
      <p:sp>
        <p:nvSpPr>
          <p:cNvPr id="2" name="Google Shape;169;p1">
            <a:extLst>
              <a:ext uri="{FF2B5EF4-FFF2-40B4-BE49-F238E27FC236}">
                <a16:creationId xmlns:a16="http://schemas.microsoft.com/office/drawing/2014/main" id="{D539DC94-EBEF-7A7F-6C56-09B515067185}"/>
              </a:ext>
            </a:extLst>
          </p:cNvPr>
          <p:cNvSpPr/>
          <p:nvPr/>
        </p:nvSpPr>
        <p:spPr>
          <a:xfrm>
            <a:off x="1636559" y="4965470"/>
            <a:ext cx="2452995" cy="300052"/>
          </a:xfrm>
          <a:prstGeom prst="rect">
            <a:avLst/>
          </a:prstGeom>
          <a:noFill/>
          <a:ln>
            <a:noFill/>
          </a:ln>
        </p:spPr>
        <p:txBody>
          <a:bodyPr spcFirstLastPara="1" wrap="square" lIns="68569" tIns="34275" rIns="68569" bIns="34275" anchor="t" anchorCtr="0">
            <a:spAutoFit/>
          </a:bodyPr>
          <a:lstStyle/>
          <a:p>
            <a:r>
              <a:rPr lang="fr-FR" sz="1500" dirty="0">
                <a:latin typeface="Calibri"/>
                <a:ea typeface="Calibri"/>
                <a:cs typeface="Calibri"/>
                <a:sym typeface="Calibri"/>
              </a:rPr>
              <a:t>Anne-Laure Morel</a:t>
            </a:r>
            <a:r>
              <a:rPr lang="fr-FR" sz="900" dirty="0">
                <a:latin typeface="Calibri"/>
                <a:ea typeface="Calibri"/>
                <a:cs typeface="Calibri"/>
                <a:sym typeface="Calibri"/>
              </a:rPr>
              <a:t>, CEO</a:t>
            </a:r>
            <a:endParaRPr sz="15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B540AB-652A-25BB-9E4F-2554D7926D2B}"/>
              </a:ext>
            </a:extLst>
          </p:cNvPr>
          <p:cNvSpPr/>
          <p:nvPr/>
        </p:nvSpPr>
        <p:spPr>
          <a:xfrm>
            <a:off x="0" y="1358512"/>
            <a:ext cx="12192000" cy="2232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5" name="ZoneTexte 4">
            <a:extLst>
              <a:ext uri="{FF2B5EF4-FFF2-40B4-BE49-F238E27FC236}">
                <a16:creationId xmlns:a16="http://schemas.microsoft.com/office/drawing/2014/main" id="{15731731-DD6A-0B4A-3A91-CEFF4BF5FF9D}"/>
              </a:ext>
            </a:extLst>
          </p:cNvPr>
          <p:cNvSpPr txBox="1"/>
          <p:nvPr/>
        </p:nvSpPr>
        <p:spPr>
          <a:xfrm>
            <a:off x="186250" y="1360619"/>
            <a:ext cx="3074111" cy="276999"/>
          </a:xfrm>
          <a:prstGeom prst="rect">
            <a:avLst/>
          </a:prstGeom>
          <a:noFill/>
        </p:spPr>
        <p:txBody>
          <a:bodyPr wrap="none" rtlCol="0">
            <a:spAutoFit/>
          </a:bodyPr>
          <a:lstStyle/>
          <a:p>
            <a:r>
              <a:rPr lang="en-US" sz="1200" i="1" u="sng">
                <a:latin typeface="Inter" panose="02000503000000020004" pitchFamily="2" charset="0"/>
                <a:ea typeface="Inter" panose="02000503000000020004" pitchFamily="2" charset="0"/>
              </a:rPr>
              <a:t>Detailed high-level description of the process :</a:t>
            </a:r>
          </a:p>
        </p:txBody>
      </p:sp>
      <p:grpSp>
        <p:nvGrpSpPr>
          <p:cNvPr id="66" name="Group 65">
            <a:extLst>
              <a:ext uri="{FF2B5EF4-FFF2-40B4-BE49-F238E27FC236}">
                <a16:creationId xmlns:a16="http://schemas.microsoft.com/office/drawing/2014/main" id="{D0C4F73E-9E02-9115-474E-92F3D9A021D4}"/>
              </a:ext>
            </a:extLst>
          </p:cNvPr>
          <p:cNvGrpSpPr/>
          <p:nvPr/>
        </p:nvGrpSpPr>
        <p:grpSpPr>
          <a:xfrm>
            <a:off x="653362" y="1700817"/>
            <a:ext cx="10885277" cy="1776351"/>
            <a:chOff x="1091168" y="1834900"/>
            <a:chExt cx="10885277" cy="1776351"/>
          </a:xfrm>
        </p:grpSpPr>
        <p:sp>
          <p:nvSpPr>
            <p:cNvPr id="7" name="ZoneTexte 6">
              <a:extLst>
                <a:ext uri="{FF2B5EF4-FFF2-40B4-BE49-F238E27FC236}">
                  <a16:creationId xmlns:a16="http://schemas.microsoft.com/office/drawing/2014/main" id="{12A347A3-B496-165D-CB71-12418C34359D}"/>
                </a:ext>
              </a:extLst>
            </p:cNvPr>
            <p:cNvSpPr txBox="1"/>
            <p:nvPr/>
          </p:nvSpPr>
          <p:spPr>
            <a:xfrm>
              <a:off x="1625003" y="1903588"/>
              <a:ext cx="500605" cy="400110"/>
            </a:xfrm>
            <a:prstGeom prst="rect">
              <a:avLst/>
            </a:prstGeom>
            <a:noFill/>
          </p:spPr>
          <p:txBody>
            <a:bodyPr wrap="square" rtlCol="0">
              <a:spAutoFit/>
            </a:bodyPr>
            <a:lstStyle/>
            <a:p>
              <a:r>
                <a:rPr lang="en-ZA" sz="1000" b="1">
                  <a:solidFill>
                    <a:srgbClr val="F69E1D"/>
                  </a:solidFill>
                  <a:latin typeface="Inter" panose="02000503000000020004" pitchFamily="2" charset="0"/>
                  <a:ea typeface="Inter" panose="02000503000000020004" pitchFamily="2" charset="0"/>
                </a:rPr>
                <a:t>HAuCl</a:t>
              </a:r>
              <a:r>
                <a:rPr lang="en-ZA" sz="1000" b="1" baseline="-25000">
                  <a:solidFill>
                    <a:srgbClr val="F69E1D"/>
                  </a:solidFill>
                  <a:latin typeface="Inter" panose="02000503000000020004" pitchFamily="2" charset="0"/>
                  <a:ea typeface="Inter" panose="02000503000000020004" pitchFamily="2" charset="0"/>
                </a:rPr>
                <a:t>4 </a:t>
              </a:r>
              <a:r>
                <a:rPr lang="en-ZA" sz="1000" b="1" i="1">
                  <a:solidFill>
                    <a:srgbClr val="F69E1D"/>
                  </a:solidFill>
                  <a:latin typeface="Inter" panose="02000503000000020004" pitchFamily="2" charset="0"/>
                  <a:ea typeface="Inter" panose="02000503000000020004" pitchFamily="2" charset="0"/>
                </a:rPr>
                <a:t>       </a:t>
              </a:r>
              <a:r>
                <a:rPr lang="en-ZA" sz="1000" b="1" i="1">
                  <a:solidFill>
                    <a:srgbClr val="3D7606"/>
                  </a:solidFill>
                  <a:latin typeface="Inter" panose="02000503000000020004" pitchFamily="2" charset="0"/>
                  <a:ea typeface="Inter" panose="02000503000000020004" pitchFamily="2" charset="0"/>
                </a:rPr>
                <a:t>                          </a:t>
              </a:r>
            </a:p>
          </p:txBody>
        </p:sp>
        <p:sp>
          <p:nvSpPr>
            <p:cNvPr id="8" name="Flèche : droite 26">
              <a:extLst>
                <a:ext uri="{FF2B5EF4-FFF2-40B4-BE49-F238E27FC236}">
                  <a16:creationId xmlns:a16="http://schemas.microsoft.com/office/drawing/2014/main" id="{714D48FD-2AAE-8F61-D617-D4AEA9A1B716}"/>
                </a:ext>
              </a:extLst>
            </p:cNvPr>
            <p:cNvSpPr/>
            <p:nvPr/>
          </p:nvSpPr>
          <p:spPr>
            <a:xfrm>
              <a:off x="3202919" y="2656811"/>
              <a:ext cx="410709" cy="212211"/>
            </a:xfrm>
            <a:prstGeom prst="rightArrow">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Inter" panose="02000503000000020004" pitchFamily="2" charset="0"/>
                <a:ea typeface="Inter" panose="02000503000000020004" pitchFamily="2" charset="0"/>
              </a:endParaRPr>
            </a:p>
          </p:txBody>
        </p:sp>
        <p:sp>
          <p:nvSpPr>
            <p:cNvPr id="9" name="Rectangle 8">
              <a:extLst>
                <a:ext uri="{FF2B5EF4-FFF2-40B4-BE49-F238E27FC236}">
                  <a16:creationId xmlns:a16="http://schemas.microsoft.com/office/drawing/2014/main" id="{EA93AC17-9A20-B3D4-E98B-7F9C0469FC69}"/>
                </a:ext>
              </a:extLst>
            </p:cNvPr>
            <p:cNvSpPr/>
            <p:nvPr/>
          </p:nvSpPr>
          <p:spPr>
            <a:xfrm>
              <a:off x="4254359" y="2418380"/>
              <a:ext cx="1336952" cy="553998"/>
            </a:xfrm>
            <a:prstGeom prst="rect">
              <a:avLst/>
            </a:prstGeom>
          </p:spPr>
          <p:txBody>
            <a:bodyPr wrap="square">
              <a:spAutoFit/>
            </a:bodyPr>
            <a:lstStyle/>
            <a:p>
              <a:r>
                <a:rPr lang="en-ZA" sz="1000" b="1">
                  <a:latin typeface="Inter" panose="02000503000000020004" pitchFamily="2" charset="0"/>
                  <a:ea typeface="Inter" panose="02000503000000020004" pitchFamily="2" charset="0"/>
                </a:rPr>
                <a:t>Spherical 15nm ∅ </a:t>
              </a:r>
              <a:r>
                <a:rPr lang="en-ZA" sz="1000" b="1">
                  <a:solidFill>
                    <a:srgbClr val="FFC000"/>
                  </a:solidFill>
                  <a:latin typeface="Inter" panose="02000503000000020004" pitchFamily="2" charset="0"/>
                  <a:ea typeface="Inter" panose="02000503000000020004" pitchFamily="2" charset="0"/>
                </a:rPr>
                <a:t>Gold Nanoparticle</a:t>
              </a:r>
              <a:br>
                <a:rPr lang="en-ZA" sz="1000">
                  <a:latin typeface="Inter" panose="02000503000000020004" pitchFamily="2" charset="0"/>
                  <a:ea typeface="Inter" panose="02000503000000020004" pitchFamily="2" charset="0"/>
                </a:rPr>
              </a:br>
              <a:r>
                <a:rPr lang="en-ZA" sz="1000">
                  <a:latin typeface="Inter" panose="02000503000000020004" pitchFamily="2" charset="0"/>
                  <a:ea typeface="Inter" panose="02000503000000020004" pitchFamily="2" charset="0"/>
                </a:rPr>
                <a:t>+ glucose coating</a:t>
              </a:r>
            </a:p>
          </p:txBody>
        </p:sp>
        <p:pic>
          <p:nvPicPr>
            <p:cNvPr id="10" name="Image 9">
              <a:extLst>
                <a:ext uri="{FF2B5EF4-FFF2-40B4-BE49-F238E27FC236}">
                  <a16:creationId xmlns:a16="http://schemas.microsoft.com/office/drawing/2014/main" id="{CC8EFB2A-97F6-B54E-B9DB-D8616C685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458" y="3002152"/>
              <a:ext cx="410709" cy="410709"/>
            </a:xfrm>
            <a:prstGeom prst="rect">
              <a:avLst/>
            </a:prstGeom>
          </p:spPr>
        </p:pic>
        <p:pic>
          <p:nvPicPr>
            <p:cNvPr id="11" name="Image 10">
              <a:extLst>
                <a:ext uri="{FF2B5EF4-FFF2-40B4-BE49-F238E27FC236}">
                  <a16:creationId xmlns:a16="http://schemas.microsoft.com/office/drawing/2014/main" id="{F03D6E1B-1839-D268-F4E0-517B8916A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891" y="1834900"/>
              <a:ext cx="340960" cy="340960"/>
            </a:xfrm>
            <a:prstGeom prst="rect">
              <a:avLst/>
            </a:prstGeom>
          </p:spPr>
        </p:pic>
        <p:sp>
          <p:nvSpPr>
            <p:cNvPr id="12" name="ZoneTexte 11">
              <a:extLst>
                <a:ext uri="{FF2B5EF4-FFF2-40B4-BE49-F238E27FC236}">
                  <a16:creationId xmlns:a16="http://schemas.microsoft.com/office/drawing/2014/main" id="{7C632FEA-054C-34CC-0FAC-930B972DBE8A}"/>
                </a:ext>
              </a:extLst>
            </p:cNvPr>
            <p:cNvSpPr txBox="1"/>
            <p:nvPr/>
          </p:nvSpPr>
          <p:spPr>
            <a:xfrm>
              <a:off x="1521925" y="2844196"/>
              <a:ext cx="912896" cy="400110"/>
            </a:xfrm>
            <a:prstGeom prst="rect">
              <a:avLst/>
            </a:prstGeom>
            <a:noFill/>
          </p:spPr>
          <p:txBody>
            <a:bodyPr wrap="square" rtlCol="0">
              <a:spAutoFit/>
            </a:bodyPr>
            <a:lstStyle/>
            <a:p>
              <a:r>
                <a:rPr lang="en-ZA" sz="1000" b="1" i="1">
                  <a:solidFill>
                    <a:srgbClr val="3D7606"/>
                  </a:solidFill>
                  <a:latin typeface="Inter" panose="02000503000000020004" pitchFamily="2" charset="0"/>
                  <a:ea typeface="Inter" panose="02000503000000020004" pitchFamily="2" charset="0"/>
                </a:rPr>
                <a:t>Hubertia</a:t>
              </a:r>
            </a:p>
            <a:p>
              <a:r>
                <a:rPr lang="en-ZA" sz="1000" b="1" i="1">
                  <a:solidFill>
                    <a:srgbClr val="3D7606"/>
                  </a:solidFill>
                  <a:latin typeface="Inter" panose="02000503000000020004" pitchFamily="2" charset="0"/>
                  <a:ea typeface="Inter" panose="02000503000000020004" pitchFamily="2" charset="0"/>
                </a:rPr>
                <a:t>Ambavilla</a:t>
              </a:r>
            </a:p>
          </p:txBody>
        </p:sp>
        <p:sp>
          <p:nvSpPr>
            <p:cNvPr id="13" name="Rectangle 12">
              <a:extLst>
                <a:ext uri="{FF2B5EF4-FFF2-40B4-BE49-F238E27FC236}">
                  <a16:creationId xmlns:a16="http://schemas.microsoft.com/office/drawing/2014/main" id="{494C0B5F-71E2-69B3-E913-B659F44E1164}"/>
                </a:ext>
              </a:extLst>
            </p:cNvPr>
            <p:cNvSpPr/>
            <p:nvPr/>
          </p:nvSpPr>
          <p:spPr>
            <a:xfrm>
              <a:off x="1091168" y="2221432"/>
              <a:ext cx="2158131" cy="400110"/>
            </a:xfrm>
            <a:prstGeom prst="rect">
              <a:avLst/>
            </a:prstGeom>
          </p:spPr>
          <p:txBody>
            <a:bodyPr wrap="square">
              <a:spAutoFit/>
            </a:bodyPr>
            <a:lstStyle/>
            <a:p>
              <a:pPr lvl="0"/>
              <a:r>
                <a:rPr lang="en-ZA" sz="1000">
                  <a:solidFill>
                    <a:prstClr val="black"/>
                  </a:solidFill>
                  <a:latin typeface="Inter" panose="02000503000000020004" pitchFamily="2" charset="0"/>
                  <a:ea typeface="Inter" panose="02000503000000020004" pitchFamily="2" charset="0"/>
                </a:rPr>
                <a:t>Gold Mine Extract</a:t>
              </a:r>
            </a:p>
            <a:p>
              <a:pPr lvl="0"/>
              <a:r>
                <a:rPr lang="en-ZA" sz="1000">
                  <a:solidFill>
                    <a:prstClr val="black"/>
                  </a:solidFill>
                  <a:latin typeface="Inter" panose="02000503000000020004" pitchFamily="2" charset="0"/>
                  <a:ea typeface="Inter" panose="02000503000000020004" pitchFamily="2" charset="0"/>
                </a:rPr>
                <a:t>“Fairmined” (ethically sourced)</a:t>
              </a:r>
            </a:p>
          </p:txBody>
        </p:sp>
        <p:grpSp>
          <p:nvGrpSpPr>
            <p:cNvPr id="14" name="Groupe 13">
              <a:extLst>
                <a:ext uri="{FF2B5EF4-FFF2-40B4-BE49-F238E27FC236}">
                  <a16:creationId xmlns:a16="http://schemas.microsoft.com/office/drawing/2014/main" id="{ACC70A5F-B177-AC7C-443E-1A9E10838027}"/>
                </a:ext>
              </a:extLst>
            </p:cNvPr>
            <p:cNvGrpSpPr/>
            <p:nvPr/>
          </p:nvGrpSpPr>
          <p:grpSpPr>
            <a:xfrm>
              <a:off x="3849166" y="2567821"/>
              <a:ext cx="331432" cy="307777"/>
              <a:chOff x="8635914" y="1891369"/>
              <a:chExt cx="198688" cy="203402"/>
            </a:xfrm>
          </p:grpSpPr>
          <p:pic>
            <p:nvPicPr>
              <p:cNvPr id="24" name="Image 23">
                <a:extLst>
                  <a:ext uri="{FF2B5EF4-FFF2-40B4-BE49-F238E27FC236}">
                    <a16:creationId xmlns:a16="http://schemas.microsoft.com/office/drawing/2014/main" id="{6DC64F4A-F0F9-65EF-5D35-087F3BDA0F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95" t="51002" r="26743" b="1"/>
              <a:stretch/>
            </p:blipFill>
            <p:spPr>
              <a:xfrm>
                <a:off x="8635914" y="1891369"/>
                <a:ext cx="198688" cy="203402"/>
              </a:xfrm>
              <a:prstGeom prst="ellipse">
                <a:avLst/>
              </a:prstGeom>
            </p:spPr>
          </p:pic>
          <p:sp>
            <p:nvSpPr>
              <p:cNvPr id="25" name="Ellipse 24">
                <a:extLst>
                  <a:ext uri="{FF2B5EF4-FFF2-40B4-BE49-F238E27FC236}">
                    <a16:creationId xmlns:a16="http://schemas.microsoft.com/office/drawing/2014/main" id="{72681324-5456-FEB9-49D7-55701EFF52A0}"/>
                  </a:ext>
                </a:extLst>
              </p:cNvPr>
              <p:cNvSpPr/>
              <p:nvPr/>
            </p:nvSpPr>
            <p:spPr>
              <a:xfrm>
                <a:off x="8657327" y="1936206"/>
                <a:ext cx="147098" cy="130307"/>
              </a:xfrm>
              <a:prstGeom prst="ellipse">
                <a:avLst/>
              </a:prstGeom>
              <a:solidFill>
                <a:srgbClr val="FFB64C"/>
              </a:solidFill>
              <a:ln>
                <a:solidFill>
                  <a:srgbClr val="FFB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Inter" panose="02000503000000020004" pitchFamily="2" charset="0"/>
                  <a:ea typeface="Inter" panose="02000503000000020004" pitchFamily="2" charset="0"/>
                </a:endParaRPr>
              </a:p>
            </p:txBody>
          </p:sp>
        </p:grpSp>
        <p:sp>
          <p:nvSpPr>
            <p:cNvPr id="15" name="ZoneTexte 14">
              <a:extLst>
                <a:ext uri="{FF2B5EF4-FFF2-40B4-BE49-F238E27FC236}">
                  <a16:creationId xmlns:a16="http://schemas.microsoft.com/office/drawing/2014/main" id="{456B072B-77CD-CE9F-CB70-E66AEB99C6E7}"/>
                </a:ext>
              </a:extLst>
            </p:cNvPr>
            <p:cNvSpPr txBox="1"/>
            <p:nvPr/>
          </p:nvSpPr>
          <p:spPr>
            <a:xfrm>
              <a:off x="1635474" y="2569981"/>
              <a:ext cx="341760" cy="369332"/>
            </a:xfrm>
            <a:prstGeom prst="rect">
              <a:avLst/>
            </a:prstGeom>
            <a:noFill/>
          </p:spPr>
          <p:txBody>
            <a:bodyPr wrap="none" rtlCol="0">
              <a:spAutoFit/>
            </a:bodyPr>
            <a:lstStyle/>
            <a:p>
              <a:r>
                <a:rPr lang="en-US" b="1">
                  <a:latin typeface="Inter" panose="02000503000000020004" pitchFamily="2" charset="0"/>
                  <a:ea typeface="Inter" panose="02000503000000020004" pitchFamily="2" charset="0"/>
                </a:rPr>
                <a:t>+</a:t>
              </a:r>
            </a:p>
          </p:txBody>
        </p:sp>
        <p:sp>
          <p:nvSpPr>
            <p:cNvPr id="16" name="ZoneTexte 15">
              <a:extLst>
                <a:ext uri="{FF2B5EF4-FFF2-40B4-BE49-F238E27FC236}">
                  <a16:creationId xmlns:a16="http://schemas.microsoft.com/office/drawing/2014/main" id="{1B20842E-190B-939E-F67B-C6C41CBB6E6A}"/>
                </a:ext>
              </a:extLst>
            </p:cNvPr>
            <p:cNvSpPr txBox="1"/>
            <p:nvPr/>
          </p:nvSpPr>
          <p:spPr>
            <a:xfrm>
              <a:off x="5624248" y="2407163"/>
              <a:ext cx="498855" cy="646331"/>
            </a:xfrm>
            <a:prstGeom prst="rect">
              <a:avLst/>
            </a:prstGeom>
            <a:noFill/>
          </p:spPr>
          <p:txBody>
            <a:bodyPr wrap="none" rtlCol="0">
              <a:spAutoFit/>
            </a:bodyPr>
            <a:lstStyle/>
            <a:p>
              <a:r>
                <a:rPr lang="en-US" sz="3600" b="1">
                  <a:latin typeface="Inter" panose="02000503000000020004" pitchFamily="2" charset="0"/>
                  <a:ea typeface="Inter" panose="02000503000000020004" pitchFamily="2" charset="0"/>
                </a:rPr>
                <a:t>+</a:t>
              </a:r>
            </a:p>
          </p:txBody>
        </p:sp>
        <p:sp>
          <p:nvSpPr>
            <p:cNvPr id="17" name="ZoneTexte 16">
              <a:extLst>
                <a:ext uri="{FF2B5EF4-FFF2-40B4-BE49-F238E27FC236}">
                  <a16:creationId xmlns:a16="http://schemas.microsoft.com/office/drawing/2014/main" id="{86AD4A4D-F604-BA70-12FF-C13C2D4A2A3D}"/>
                </a:ext>
              </a:extLst>
            </p:cNvPr>
            <p:cNvSpPr txBox="1"/>
            <p:nvPr/>
          </p:nvSpPr>
          <p:spPr>
            <a:xfrm>
              <a:off x="6826604" y="2260580"/>
              <a:ext cx="1779373" cy="707886"/>
            </a:xfrm>
            <a:prstGeom prst="rect">
              <a:avLst/>
            </a:prstGeom>
            <a:noFill/>
          </p:spPr>
          <p:txBody>
            <a:bodyPr wrap="square" rtlCol="0">
              <a:spAutoFit/>
            </a:bodyPr>
            <a:lstStyle/>
            <a:p>
              <a:r>
                <a:rPr lang="en-ZA" sz="1000" b="1">
                  <a:latin typeface="Inter" panose="02000503000000020004" pitchFamily="2" charset="0"/>
                  <a:ea typeface="Inter" panose="02000503000000020004" pitchFamily="2" charset="0"/>
                </a:rPr>
                <a:t>Non-ionizing radiation </a:t>
              </a:r>
              <a:br>
                <a:rPr lang="en-ZA" sz="1000" b="1">
                  <a:latin typeface="Inter" panose="02000503000000020004" pitchFamily="2" charset="0"/>
                  <a:ea typeface="Inter" panose="02000503000000020004" pitchFamily="2" charset="0"/>
                </a:rPr>
              </a:br>
              <a:r>
                <a:rPr lang="en-ZA" sz="1000">
                  <a:latin typeface="Inter" panose="02000503000000020004" pitchFamily="2" charset="0"/>
                  <a:ea typeface="Inter" panose="02000503000000020004" pitchFamily="2" charset="0"/>
                </a:rPr>
                <a:t>(via Near Infrared laser - NIR) inducing exalted hyperthermia of AuNP</a:t>
              </a:r>
              <a:endParaRPr lang="en-ZA" sz="1100">
                <a:latin typeface="Inter" panose="02000503000000020004" pitchFamily="2" charset="0"/>
                <a:ea typeface="Inter" panose="02000503000000020004" pitchFamily="2" charset="0"/>
              </a:endParaRPr>
            </a:p>
          </p:txBody>
        </p:sp>
        <p:pic>
          <p:nvPicPr>
            <p:cNvPr id="18" name="Image 17">
              <a:extLst>
                <a:ext uri="{FF2B5EF4-FFF2-40B4-BE49-F238E27FC236}">
                  <a16:creationId xmlns:a16="http://schemas.microsoft.com/office/drawing/2014/main" id="{2213443D-40EE-AB22-A81B-DBBE910CD2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6667" r="92444">
                          <a14:foregroundMark x1="41778" y1="28000" x2="36444" y2="52000"/>
                          <a14:foregroundMark x1="76000" y1="59556" x2="40889" y2="70667"/>
                          <a14:foregroundMark x1="40889" y1="70667" x2="35111" y2="69778"/>
                          <a14:foregroundMark x1="21333" y1="51111" x2="78667" y2="45333"/>
                          <a14:foregroundMark x1="7111" y1="57778" x2="7111" y2="57778"/>
                          <a14:foregroundMark x1="88889" y1="44000" x2="88889" y2="44000"/>
                          <a14:foregroundMark x1="46667" y1="34667" x2="46667" y2="34667"/>
                          <a14:foregroundMark x1="92444" y1="54222" x2="92444" y2="54222"/>
                          <a14:foregroundMark x1="91556" y1="43111" x2="91556" y2="43111"/>
                          <a14:foregroundMark x1="40444" y1="35556" x2="40444" y2="35556"/>
                          <a14:foregroundMark x1="30222" y1="38667" x2="48000" y2="28444"/>
                          <a14:foregroundMark x1="47556" y1="30667" x2="57333" y2="34667"/>
                          <a14:foregroundMark x1="43111" y1="36000" x2="39556" y2="36444"/>
                          <a14:foregroundMark x1="56444" y1="29778" x2="64000" y2="33778"/>
                          <a14:foregroundMark x1="63111" y1="68444" x2="37778" y2="74222"/>
                          <a14:foregroundMark x1="47111" y1="63556" x2="56889" y2="62222"/>
                        </a14:backgroundRemoval>
                      </a14:imgEffect>
                    </a14:imgLayer>
                  </a14:imgProps>
                </a:ext>
              </a:extLst>
            </a:blip>
            <a:stretch>
              <a:fillRect/>
            </a:stretch>
          </p:blipFill>
          <p:spPr>
            <a:xfrm>
              <a:off x="5189662" y="1866953"/>
              <a:ext cx="707886" cy="707886"/>
            </a:xfrm>
            <a:prstGeom prst="rect">
              <a:avLst/>
            </a:prstGeom>
          </p:spPr>
        </p:pic>
        <p:pic>
          <p:nvPicPr>
            <p:cNvPr id="19" name="Image 18">
              <a:extLst>
                <a:ext uri="{FF2B5EF4-FFF2-40B4-BE49-F238E27FC236}">
                  <a16:creationId xmlns:a16="http://schemas.microsoft.com/office/drawing/2014/main" id="{17D9B32E-9D23-735C-7D5F-FF4F2B758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23842" y="2504829"/>
              <a:ext cx="516817" cy="516817"/>
            </a:xfrm>
            <a:prstGeom prst="rect">
              <a:avLst/>
            </a:prstGeom>
          </p:spPr>
        </p:pic>
        <p:sp>
          <p:nvSpPr>
            <p:cNvPr id="20" name="ZoneTexte 19">
              <a:extLst>
                <a:ext uri="{FF2B5EF4-FFF2-40B4-BE49-F238E27FC236}">
                  <a16:creationId xmlns:a16="http://schemas.microsoft.com/office/drawing/2014/main" id="{53F3C715-51DE-8462-92D8-C3BA0D5303FD}"/>
                </a:ext>
              </a:extLst>
            </p:cNvPr>
            <p:cNvSpPr txBox="1"/>
            <p:nvPr/>
          </p:nvSpPr>
          <p:spPr>
            <a:xfrm>
              <a:off x="8498817" y="2440073"/>
              <a:ext cx="498855" cy="646331"/>
            </a:xfrm>
            <a:prstGeom prst="rect">
              <a:avLst/>
            </a:prstGeom>
            <a:noFill/>
          </p:spPr>
          <p:txBody>
            <a:bodyPr wrap="none" rtlCol="0">
              <a:spAutoFit/>
            </a:bodyPr>
            <a:lstStyle/>
            <a:p>
              <a:r>
                <a:rPr lang="en-US" sz="3600" b="1">
                  <a:latin typeface="Inter" panose="02000503000000020004" pitchFamily="2" charset="0"/>
                  <a:ea typeface="Inter" panose="02000503000000020004" pitchFamily="2" charset="0"/>
                </a:rPr>
                <a:t>=</a:t>
              </a:r>
            </a:p>
          </p:txBody>
        </p:sp>
        <p:sp>
          <p:nvSpPr>
            <p:cNvPr id="21" name="ZoneTexte 20">
              <a:extLst>
                <a:ext uri="{FF2B5EF4-FFF2-40B4-BE49-F238E27FC236}">
                  <a16:creationId xmlns:a16="http://schemas.microsoft.com/office/drawing/2014/main" id="{556EA97E-9FDF-83CD-53D1-ABDE23BADD01}"/>
                </a:ext>
              </a:extLst>
            </p:cNvPr>
            <p:cNvSpPr txBox="1"/>
            <p:nvPr/>
          </p:nvSpPr>
          <p:spPr>
            <a:xfrm>
              <a:off x="6820316" y="2968466"/>
              <a:ext cx="2005858" cy="430887"/>
            </a:xfrm>
            <a:prstGeom prst="rect">
              <a:avLst/>
            </a:prstGeom>
            <a:noFill/>
          </p:spPr>
          <p:txBody>
            <a:bodyPr wrap="square" rtlCol="0">
              <a:spAutoFit/>
            </a:bodyPr>
            <a:lstStyle/>
            <a:p>
              <a:r>
                <a:rPr lang="en-US" sz="1050">
                  <a:latin typeface="Inter" panose="02000503000000020004" pitchFamily="2" charset="0"/>
                  <a:ea typeface="Inter" panose="02000503000000020004" pitchFamily="2" charset="0"/>
                </a:rPr>
                <a:t>Plasmonic Photothermal Therapy (PTT)</a:t>
              </a:r>
            </a:p>
          </p:txBody>
        </p:sp>
        <p:sp>
          <p:nvSpPr>
            <p:cNvPr id="22" name="ZoneTexte 21">
              <a:extLst>
                <a:ext uri="{FF2B5EF4-FFF2-40B4-BE49-F238E27FC236}">
                  <a16:creationId xmlns:a16="http://schemas.microsoft.com/office/drawing/2014/main" id="{676D2DD9-2584-66D6-2746-15B0EF486D3D}"/>
                </a:ext>
              </a:extLst>
            </p:cNvPr>
            <p:cNvSpPr txBox="1"/>
            <p:nvPr/>
          </p:nvSpPr>
          <p:spPr>
            <a:xfrm>
              <a:off x="9025855" y="2440073"/>
              <a:ext cx="2950590" cy="646331"/>
            </a:xfrm>
            <a:prstGeom prst="rect">
              <a:avLst/>
            </a:prstGeom>
            <a:noFill/>
          </p:spPr>
          <p:txBody>
            <a:bodyPr wrap="square" rtlCol="0">
              <a:spAutoFit/>
            </a:bodyPr>
            <a:lstStyle/>
            <a:p>
              <a:pPr algn="ctr"/>
              <a:r>
                <a:rPr lang="en-US" b="1">
                  <a:latin typeface="Inter" panose="02000503000000020004" pitchFamily="2" charset="0"/>
                  <a:ea typeface="Inter" panose="02000503000000020004" pitchFamily="2" charset="0"/>
                </a:rPr>
                <a:t>Complete thermal destruction of the tumor</a:t>
              </a:r>
            </a:p>
          </p:txBody>
        </p:sp>
        <p:sp>
          <p:nvSpPr>
            <p:cNvPr id="23" name="ZoneTexte 22">
              <a:extLst>
                <a:ext uri="{FF2B5EF4-FFF2-40B4-BE49-F238E27FC236}">
                  <a16:creationId xmlns:a16="http://schemas.microsoft.com/office/drawing/2014/main" id="{5BC2D036-F676-4413-9BC8-F318AE39E46F}"/>
                </a:ext>
              </a:extLst>
            </p:cNvPr>
            <p:cNvSpPr txBox="1"/>
            <p:nvPr/>
          </p:nvSpPr>
          <p:spPr>
            <a:xfrm>
              <a:off x="1494958" y="3211141"/>
              <a:ext cx="1553651" cy="400110"/>
            </a:xfrm>
            <a:prstGeom prst="rect">
              <a:avLst/>
            </a:prstGeom>
            <a:noFill/>
          </p:spPr>
          <p:txBody>
            <a:bodyPr wrap="square" rtlCol="0">
              <a:spAutoFit/>
            </a:bodyPr>
            <a:lstStyle/>
            <a:p>
              <a:r>
                <a:rPr lang="en-US" sz="1000">
                  <a:latin typeface="Inter" panose="02000503000000020004" pitchFamily="2" charset="0"/>
                  <a:ea typeface="Inter" panose="02000503000000020004" pitchFamily="2" charset="0"/>
                </a:rPr>
                <a:t>Replacing the chemical compounds</a:t>
              </a:r>
            </a:p>
          </p:txBody>
        </p:sp>
      </p:grpSp>
      <p:grpSp>
        <p:nvGrpSpPr>
          <p:cNvPr id="68" name="Group 67">
            <a:extLst>
              <a:ext uri="{FF2B5EF4-FFF2-40B4-BE49-F238E27FC236}">
                <a16:creationId xmlns:a16="http://schemas.microsoft.com/office/drawing/2014/main" id="{C83C72AC-C9A8-81D6-5D9D-6A42ED0E448A}"/>
              </a:ext>
            </a:extLst>
          </p:cNvPr>
          <p:cNvGrpSpPr/>
          <p:nvPr/>
        </p:nvGrpSpPr>
        <p:grpSpPr>
          <a:xfrm>
            <a:off x="95609" y="4136070"/>
            <a:ext cx="12071747" cy="2234933"/>
            <a:chOff x="230306" y="4102145"/>
            <a:chExt cx="12071747" cy="2234933"/>
          </a:xfrm>
        </p:grpSpPr>
        <p:sp>
          <p:nvSpPr>
            <p:cNvPr id="3" name="ZoneTexte 11">
              <a:extLst>
                <a:ext uri="{FF2B5EF4-FFF2-40B4-BE49-F238E27FC236}">
                  <a16:creationId xmlns:a16="http://schemas.microsoft.com/office/drawing/2014/main" id="{2E655E50-50BA-25B0-86D4-16F34F7F6719}"/>
                </a:ext>
              </a:extLst>
            </p:cNvPr>
            <p:cNvSpPr txBox="1"/>
            <p:nvPr/>
          </p:nvSpPr>
          <p:spPr>
            <a:xfrm>
              <a:off x="230306" y="4250435"/>
              <a:ext cx="3528000" cy="415498"/>
            </a:xfrm>
            <a:prstGeom prst="rect">
              <a:avLst/>
            </a:prstGeom>
            <a:noFill/>
          </p:spPr>
          <p:txBody>
            <a:bodyPr wrap="square" rtlCol="0">
              <a:spAutoFit/>
            </a:bodyPr>
            <a:lstStyle/>
            <a:p>
              <a:pPr algn="ctr"/>
              <a:r>
                <a:rPr lang="en-ZA" sz="1050" b="1">
                  <a:solidFill>
                    <a:srgbClr val="7030A0"/>
                  </a:solidFill>
                  <a:latin typeface="Inter" panose="02000503000000020004" pitchFamily="2" charset="0"/>
                  <a:ea typeface="Inter" panose="02000503000000020004" pitchFamily="2" charset="0"/>
                  <a:cs typeface="Biome" panose="020B0503030204020804" pitchFamily="34" charset="0"/>
                </a:rPr>
                <a:t>Intra tumoral</a:t>
              </a:r>
            </a:p>
            <a:p>
              <a:pPr algn="ctr"/>
              <a:r>
                <a:rPr lang="en-ZA" sz="1050">
                  <a:latin typeface="Inter" panose="02000503000000020004" pitchFamily="2" charset="0"/>
                  <a:ea typeface="Inter" panose="02000503000000020004" pitchFamily="2" charset="0"/>
                  <a:cs typeface="Biome" panose="020B0503030204020804" pitchFamily="34" charset="0"/>
                </a:rPr>
                <a:t>Injection of Gold Nanoparticles</a:t>
              </a:r>
            </a:p>
          </p:txBody>
        </p:sp>
        <p:sp>
          <p:nvSpPr>
            <p:cNvPr id="27" name="ZoneTexte 12">
              <a:extLst>
                <a:ext uri="{FF2B5EF4-FFF2-40B4-BE49-F238E27FC236}">
                  <a16:creationId xmlns:a16="http://schemas.microsoft.com/office/drawing/2014/main" id="{6ACE29A1-CC25-4047-80A2-6B0D21F3B7AF}"/>
                </a:ext>
              </a:extLst>
            </p:cNvPr>
            <p:cNvSpPr txBox="1"/>
            <p:nvPr/>
          </p:nvSpPr>
          <p:spPr>
            <a:xfrm>
              <a:off x="4332000" y="4248552"/>
              <a:ext cx="3528000" cy="415498"/>
            </a:xfrm>
            <a:prstGeom prst="rect">
              <a:avLst/>
            </a:prstGeom>
            <a:noFill/>
          </p:spPr>
          <p:txBody>
            <a:bodyPr wrap="square" rtlCol="0">
              <a:spAutoFit/>
            </a:bodyPr>
            <a:lstStyle>
              <a:defPPr>
                <a:defRPr lang="en-US"/>
              </a:defPPr>
              <a:lvl1pPr algn="ctr">
                <a:defRPr sz="1050" b="1">
                  <a:solidFill>
                    <a:srgbClr val="002060"/>
                  </a:solidFill>
                  <a:latin typeface="Inter" panose="02000503000000020004" pitchFamily="2" charset="0"/>
                  <a:ea typeface="Inter" panose="02000503000000020004" pitchFamily="2" charset="0"/>
                  <a:cs typeface="Biome" panose="020B0503030204020804" pitchFamily="34" charset="0"/>
                </a:defRPr>
              </a:lvl1pPr>
            </a:lstStyle>
            <a:p>
              <a:r>
                <a:rPr lang="en-ZA">
                  <a:solidFill>
                    <a:srgbClr val="7030A0"/>
                  </a:solidFill>
                </a:rPr>
                <a:t>Non-ionizing radiation via </a:t>
              </a:r>
            </a:p>
            <a:p>
              <a:r>
                <a:rPr lang="en-ZA" b="0">
                  <a:solidFill>
                    <a:schemeClr val="tx1"/>
                  </a:solidFill>
                </a:rPr>
                <a:t>Near Infrared laser inducing hyperthermia of AuNP</a:t>
              </a:r>
            </a:p>
          </p:txBody>
        </p:sp>
        <p:grpSp>
          <p:nvGrpSpPr>
            <p:cNvPr id="28" name="Groupe 52">
              <a:extLst>
                <a:ext uri="{FF2B5EF4-FFF2-40B4-BE49-F238E27FC236}">
                  <a16:creationId xmlns:a16="http://schemas.microsoft.com/office/drawing/2014/main" id="{FD681BDD-FC1F-AD2F-DFB0-06CB98EB43A0}"/>
                </a:ext>
              </a:extLst>
            </p:cNvPr>
            <p:cNvGrpSpPr/>
            <p:nvPr/>
          </p:nvGrpSpPr>
          <p:grpSpPr>
            <a:xfrm>
              <a:off x="866127" y="5148001"/>
              <a:ext cx="808492" cy="703303"/>
              <a:chOff x="6517484" y="1664397"/>
              <a:chExt cx="769080" cy="759610"/>
            </a:xfrm>
          </p:grpSpPr>
          <p:pic>
            <p:nvPicPr>
              <p:cNvPr id="29" name="Picture 4" descr="Image result for patient body icon">
                <a:extLst>
                  <a:ext uri="{FF2B5EF4-FFF2-40B4-BE49-F238E27FC236}">
                    <a16:creationId xmlns:a16="http://schemas.microsoft.com/office/drawing/2014/main" id="{7FBE1B3D-1FE9-61CE-0BF9-A8CC3F26176A}"/>
                  </a:ext>
                </a:extLst>
              </p:cNvPr>
              <p:cNvPicPr>
                <a:picLocks noChangeAspect="1"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15475" t="-3995" r="-2" b="57919"/>
              <a:stretch/>
            </p:blipFill>
            <p:spPr bwMode="auto">
              <a:xfrm>
                <a:off x="6517484" y="1664397"/>
                <a:ext cx="701788" cy="7596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Ellipse 7">
                <a:extLst>
                  <a:ext uri="{FF2B5EF4-FFF2-40B4-BE49-F238E27FC236}">
                    <a16:creationId xmlns:a16="http://schemas.microsoft.com/office/drawing/2014/main" id="{B0E8A879-059E-2F15-E05B-182DE5429C12}"/>
                  </a:ext>
                </a:extLst>
              </p:cNvPr>
              <p:cNvSpPr/>
              <p:nvPr/>
            </p:nvSpPr>
            <p:spPr>
              <a:xfrm>
                <a:off x="6914611" y="2044202"/>
                <a:ext cx="85722" cy="116013"/>
              </a:xfrm>
              <a:prstGeom prst="ellipse">
                <a:avLst/>
              </a:prstGeom>
              <a:solidFill>
                <a:srgbClr val="FF00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sp>
            <p:nvSpPr>
              <p:cNvPr id="31" name="Ellipse 8">
                <a:extLst>
                  <a:ext uri="{FF2B5EF4-FFF2-40B4-BE49-F238E27FC236}">
                    <a16:creationId xmlns:a16="http://schemas.microsoft.com/office/drawing/2014/main" id="{E53ABF5D-8EEE-5B86-0E42-F6D43CD5AE59}"/>
                  </a:ext>
                </a:extLst>
              </p:cNvPr>
              <p:cNvSpPr/>
              <p:nvPr/>
            </p:nvSpPr>
            <p:spPr>
              <a:xfrm>
                <a:off x="7069967" y="1958963"/>
                <a:ext cx="85960" cy="7434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pic>
            <p:nvPicPr>
              <p:cNvPr id="32" name="Picture 8" descr="Image result for syringe icon png">
                <a:extLst>
                  <a:ext uri="{FF2B5EF4-FFF2-40B4-BE49-F238E27FC236}">
                    <a16:creationId xmlns:a16="http://schemas.microsoft.com/office/drawing/2014/main" id="{5D62514A-377B-A6B8-0651-5E1D689126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5289" y="1853282"/>
                <a:ext cx="261275" cy="22661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4" name="Groupe 51">
              <a:extLst>
                <a:ext uri="{FF2B5EF4-FFF2-40B4-BE49-F238E27FC236}">
                  <a16:creationId xmlns:a16="http://schemas.microsoft.com/office/drawing/2014/main" id="{FCCB4B6A-8EE0-F8CC-2E6C-FDE2E5C45C04}"/>
                </a:ext>
              </a:extLst>
            </p:cNvPr>
            <p:cNvGrpSpPr/>
            <p:nvPr/>
          </p:nvGrpSpPr>
          <p:grpSpPr>
            <a:xfrm>
              <a:off x="1906529" y="4769582"/>
              <a:ext cx="2021671" cy="1377938"/>
              <a:chOff x="8783290" y="1365794"/>
              <a:chExt cx="2212369" cy="1304072"/>
            </a:xfrm>
          </p:grpSpPr>
          <p:pic>
            <p:nvPicPr>
              <p:cNvPr id="35" name="Image 14">
                <a:extLst>
                  <a:ext uri="{FF2B5EF4-FFF2-40B4-BE49-F238E27FC236}">
                    <a16:creationId xmlns:a16="http://schemas.microsoft.com/office/drawing/2014/main" id="{31C7C89F-28BF-5B47-1AA5-F925E92D64A1}"/>
                  </a:ext>
                </a:extLst>
              </p:cNvPr>
              <p:cNvPicPr/>
              <p:nvPr/>
            </p:nvPicPr>
            <p:blipFill rotWithShape="1">
              <a:blip r:embed="rId10" cstate="print">
                <a:extLst>
                  <a:ext uri="{28A0092B-C50C-407E-A947-70E740481C1C}">
                    <a14:useLocalDpi xmlns:a14="http://schemas.microsoft.com/office/drawing/2010/main" val="0"/>
                  </a:ext>
                </a:extLst>
              </a:blip>
              <a:srcRect l="913" t="18294" r="67017" b="3984"/>
              <a:stretch/>
            </p:blipFill>
            <p:spPr bwMode="auto">
              <a:xfrm>
                <a:off x="8783290" y="1365794"/>
                <a:ext cx="2161370" cy="1304072"/>
              </a:xfrm>
              <a:prstGeom prst="rect">
                <a:avLst/>
              </a:prstGeom>
              <a:noFill/>
              <a:ln>
                <a:noFill/>
              </a:ln>
            </p:spPr>
          </p:pic>
          <p:sp>
            <p:nvSpPr>
              <p:cNvPr id="36" name="Rectangle 35">
                <a:extLst>
                  <a:ext uri="{FF2B5EF4-FFF2-40B4-BE49-F238E27FC236}">
                    <a16:creationId xmlns:a16="http://schemas.microsoft.com/office/drawing/2014/main" id="{452B03DE-B2BC-7F8F-DA3C-0FE39F6E9606}"/>
                  </a:ext>
                </a:extLst>
              </p:cNvPr>
              <p:cNvSpPr/>
              <p:nvPr/>
            </p:nvSpPr>
            <p:spPr>
              <a:xfrm rot="598249">
                <a:off x="10783796" y="1987713"/>
                <a:ext cx="211863" cy="2474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grpSp>
        <p:grpSp>
          <p:nvGrpSpPr>
            <p:cNvPr id="37" name="Groupe 57">
              <a:extLst>
                <a:ext uri="{FF2B5EF4-FFF2-40B4-BE49-F238E27FC236}">
                  <a16:creationId xmlns:a16="http://schemas.microsoft.com/office/drawing/2014/main" id="{920658E2-84B9-4170-9C59-F67B6F3A7785}"/>
                </a:ext>
              </a:extLst>
            </p:cNvPr>
            <p:cNvGrpSpPr/>
            <p:nvPr/>
          </p:nvGrpSpPr>
          <p:grpSpPr>
            <a:xfrm>
              <a:off x="10351301" y="4927281"/>
              <a:ext cx="1950752" cy="1075813"/>
              <a:chOff x="9626865" y="5285488"/>
              <a:chExt cx="2069110" cy="1133511"/>
            </a:xfrm>
          </p:grpSpPr>
          <p:pic>
            <p:nvPicPr>
              <p:cNvPr id="38" name="Image 25">
                <a:extLst>
                  <a:ext uri="{FF2B5EF4-FFF2-40B4-BE49-F238E27FC236}">
                    <a16:creationId xmlns:a16="http://schemas.microsoft.com/office/drawing/2014/main" id="{519B4356-93F9-D5D2-B4A0-3D5466307B9E}"/>
                  </a:ext>
                </a:extLst>
              </p:cNvPr>
              <p:cNvPicPr/>
              <p:nvPr/>
            </p:nvPicPr>
            <p:blipFill rotWithShape="1">
              <a:blip r:embed="rId10" cstate="print">
                <a:extLst>
                  <a:ext uri="{28A0092B-C50C-407E-A947-70E740481C1C}">
                    <a14:useLocalDpi xmlns:a14="http://schemas.microsoft.com/office/drawing/2010/main" val="0"/>
                  </a:ext>
                </a:extLst>
              </a:blip>
              <a:srcRect l="64490" t="48149" r="1721" b="3984"/>
              <a:stretch/>
            </p:blipFill>
            <p:spPr bwMode="auto">
              <a:xfrm>
                <a:off x="9700854" y="5285488"/>
                <a:ext cx="1995121" cy="1133511"/>
              </a:xfrm>
              <a:prstGeom prst="rect">
                <a:avLst/>
              </a:prstGeom>
              <a:noFill/>
              <a:ln>
                <a:noFill/>
              </a:ln>
            </p:spPr>
          </p:pic>
          <p:sp>
            <p:nvSpPr>
              <p:cNvPr id="39" name="Rectangle 38">
                <a:extLst>
                  <a:ext uri="{FF2B5EF4-FFF2-40B4-BE49-F238E27FC236}">
                    <a16:creationId xmlns:a16="http://schemas.microsoft.com/office/drawing/2014/main" id="{819649AF-9A87-A900-348F-BCF4AC374B60}"/>
                  </a:ext>
                </a:extLst>
              </p:cNvPr>
              <p:cNvSpPr/>
              <p:nvPr/>
            </p:nvSpPr>
            <p:spPr>
              <a:xfrm rot="2549928">
                <a:off x="9626865" y="5535283"/>
                <a:ext cx="307396" cy="38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grpSp>
        <p:sp>
          <p:nvSpPr>
            <p:cNvPr id="40" name="Rectangle 39">
              <a:extLst>
                <a:ext uri="{FF2B5EF4-FFF2-40B4-BE49-F238E27FC236}">
                  <a16:creationId xmlns:a16="http://schemas.microsoft.com/office/drawing/2014/main" id="{1A6B6BAB-27BA-CCD8-B853-11DFA5D75440}"/>
                </a:ext>
              </a:extLst>
            </p:cNvPr>
            <p:cNvSpPr/>
            <p:nvPr/>
          </p:nvSpPr>
          <p:spPr>
            <a:xfrm>
              <a:off x="8703088" y="4250435"/>
              <a:ext cx="3528000" cy="415498"/>
            </a:xfrm>
            <a:prstGeom prst="rect">
              <a:avLst/>
            </a:prstGeom>
          </p:spPr>
          <p:txBody>
            <a:bodyPr wrap="square">
              <a:spAutoFit/>
            </a:bodyPr>
            <a:lstStyle/>
            <a:p>
              <a:pPr algn="ctr"/>
              <a:r>
                <a:rPr lang="en-ZA" sz="1050" b="1">
                  <a:solidFill>
                    <a:srgbClr val="7030A0"/>
                  </a:solidFill>
                  <a:latin typeface="Inter" panose="02000503000000020004" pitchFamily="2" charset="0"/>
                  <a:ea typeface="Inter" panose="02000503000000020004" pitchFamily="2" charset="0"/>
                  <a:cs typeface="Biome" panose="020B0503030204020804" pitchFamily="34" charset="0"/>
                </a:rPr>
                <a:t>Thermal destruction </a:t>
              </a:r>
              <a:r>
                <a:rPr lang="en-ZA" sz="1050">
                  <a:latin typeface="Inter" panose="02000503000000020004" pitchFamily="2" charset="0"/>
                  <a:ea typeface="Inter" panose="02000503000000020004" pitchFamily="2" charset="0"/>
                  <a:cs typeface="Biome" panose="020B0503030204020804" pitchFamily="34" charset="0"/>
                </a:rPr>
                <a:t>of </a:t>
              </a:r>
              <a:r>
                <a:rPr lang="en-ZA" sz="1050" err="1">
                  <a:latin typeface="Inter" panose="02000503000000020004" pitchFamily="2" charset="0"/>
                  <a:ea typeface="Inter" panose="02000503000000020004" pitchFamily="2" charset="0"/>
                  <a:cs typeface="Biome" panose="020B0503030204020804" pitchFamily="34" charset="0"/>
                </a:rPr>
                <a:t>tumor</a:t>
              </a:r>
              <a:r>
                <a:rPr lang="en-ZA" sz="1050">
                  <a:latin typeface="Inter" panose="02000503000000020004" pitchFamily="2" charset="0"/>
                  <a:ea typeface="Inter" panose="02000503000000020004" pitchFamily="2" charset="0"/>
                  <a:cs typeface="Biome" panose="020B0503030204020804" pitchFamily="34" charset="0"/>
                </a:rPr>
                <a:t> cells, by</a:t>
              </a:r>
            </a:p>
            <a:p>
              <a:pPr algn="ctr"/>
              <a:r>
                <a:rPr lang="en-ZA" sz="1050" b="1">
                  <a:solidFill>
                    <a:srgbClr val="7030A0"/>
                  </a:solidFill>
                  <a:latin typeface="Inter" panose="02000503000000020004" pitchFamily="2" charset="0"/>
                  <a:ea typeface="Inter" panose="02000503000000020004" pitchFamily="2" charset="0"/>
                  <a:cs typeface="Biome" panose="020B0503030204020804" pitchFamily="34" charset="0"/>
                </a:rPr>
                <a:t>apoptosis exclusively</a:t>
              </a:r>
            </a:p>
          </p:txBody>
        </p:sp>
        <p:pic>
          <p:nvPicPr>
            <p:cNvPr id="42" name="Picture 4" descr="Image result for patient body icon">
              <a:extLst>
                <a:ext uri="{FF2B5EF4-FFF2-40B4-BE49-F238E27FC236}">
                  <a16:creationId xmlns:a16="http://schemas.microsoft.com/office/drawing/2014/main" id="{7C79FEA7-FE61-09C7-3348-E4861EA85D62}"/>
                </a:ext>
              </a:extLst>
            </p:cNvPr>
            <p:cNvPicPr>
              <a:picLocks noChangeAspect="1"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15475" t="-3995" r="-2" b="57919"/>
            <a:stretch/>
          </p:blipFill>
          <p:spPr bwMode="auto">
            <a:xfrm>
              <a:off x="9406884" y="5148000"/>
              <a:ext cx="759871" cy="71892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4" name="Groupe 53">
              <a:extLst>
                <a:ext uri="{FF2B5EF4-FFF2-40B4-BE49-F238E27FC236}">
                  <a16:creationId xmlns:a16="http://schemas.microsoft.com/office/drawing/2014/main" id="{2DC56665-7A3E-9218-B6B2-2AE146B5F531}"/>
                </a:ext>
              </a:extLst>
            </p:cNvPr>
            <p:cNvGrpSpPr/>
            <p:nvPr/>
          </p:nvGrpSpPr>
          <p:grpSpPr>
            <a:xfrm>
              <a:off x="4915094" y="5148002"/>
              <a:ext cx="765990" cy="707068"/>
              <a:chOff x="6520649" y="3774726"/>
              <a:chExt cx="978930" cy="759610"/>
            </a:xfrm>
          </p:grpSpPr>
          <p:pic>
            <p:nvPicPr>
              <p:cNvPr id="45" name="Picture 4" descr="Image result for patient body icon">
                <a:extLst>
                  <a:ext uri="{FF2B5EF4-FFF2-40B4-BE49-F238E27FC236}">
                    <a16:creationId xmlns:a16="http://schemas.microsoft.com/office/drawing/2014/main" id="{A7F7A9A5-6F6D-C6EA-761A-FAD6C8ECA337}"/>
                  </a:ext>
                </a:extLst>
              </p:cNvPr>
              <p:cNvPicPr>
                <a:picLocks noChangeAspect="1"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15475" t="-3995" r="-2" b="57919"/>
              <a:stretch/>
            </p:blipFill>
            <p:spPr bwMode="auto">
              <a:xfrm>
                <a:off x="6520649" y="3774726"/>
                <a:ext cx="701788" cy="759610"/>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Ellipse 20">
                <a:extLst>
                  <a:ext uri="{FF2B5EF4-FFF2-40B4-BE49-F238E27FC236}">
                    <a16:creationId xmlns:a16="http://schemas.microsoft.com/office/drawing/2014/main" id="{88CB5F16-352C-5F1F-625D-BB41DD80D86C}"/>
                  </a:ext>
                </a:extLst>
              </p:cNvPr>
              <p:cNvSpPr/>
              <p:nvPr/>
            </p:nvSpPr>
            <p:spPr>
              <a:xfrm>
                <a:off x="6925665" y="4154531"/>
                <a:ext cx="85722" cy="116013"/>
              </a:xfrm>
              <a:prstGeom prst="ellipse">
                <a:avLst/>
              </a:prstGeom>
              <a:solidFill>
                <a:srgbClr val="FF0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pic>
            <p:nvPicPr>
              <p:cNvPr id="47" name="Picture 4" descr="Image result for infrared logo&quot;">
                <a:extLst>
                  <a:ext uri="{FF2B5EF4-FFF2-40B4-BE49-F238E27FC236}">
                    <a16:creationId xmlns:a16="http://schemas.microsoft.com/office/drawing/2014/main" id="{3BCE3C8E-A73F-5AC0-C4B0-34411184DB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1292" y="4107920"/>
                <a:ext cx="358287" cy="26307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0" name="Groupe 56">
              <a:extLst>
                <a:ext uri="{FF2B5EF4-FFF2-40B4-BE49-F238E27FC236}">
                  <a16:creationId xmlns:a16="http://schemas.microsoft.com/office/drawing/2014/main" id="{74B9802C-17EA-9072-D5DF-C778A712C530}"/>
                </a:ext>
              </a:extLst>
            </p:cNvPr>
            <p:cNvGrpSpPr/>
            <p:nvPr/>
          </p:nvGrpSpPr>
          <p:grpSpPr>
            <a:xfrm>
              <a:off x="6061436" y="4745650"/>
              <a:ext cx="2090221" cy="1591428"/>
              <a:chOff x="9183880" y="3472880"/>
              <a:chExt cx="2516441" cy="1638940"/>
            </a:xfrm>
          </p:grpSpPr>
          <p:grpSp>
            <p:nvGrpSpPr>
              <p:cNvPr id="51" name="Groupe 49">
                <a:extLst>
                  <a:ext uri="{FF2B5EF4-FFF2-40B4-BE49-F238E27FC236}">
                    <a16:creationId xmlns:a16="http://schemas.microsoft.com/office/drawing/2014/main" id="{B0E9DDCD-74B6-C1B1-8508-71B330669590}"/>
                  </a:ext>
                </a:extLst>
              </p:cNvPr>
              <p:cNvGrpSpPr/>
              <p:nvPr/>
            </p:nvGrpSpPr>
            <p:grpSpPr>
              <a:xfrm>
                <a:off x="9396937" y="3472880"/>
                <a:ext cx="2303384" cy="1638940"/>
                <a:chOff x="9354875" y="3894479"/>
                <a:chExt cx="1682934" cy="1326958"/>
              </a:xfrm>
            </p:grpSpPr>
            <p:pic>
              <p:nvPicPr>
                <p:cNvPr id="53" name="Image 13">
                  <a:extLst>
                    <a:ext uri="{FF2B5EF4-FFF2-40B4-BE49-F238E27FC236}">
                      <a16:creationId xmlns:a16="http://schemas.microsoft.com/office/drawing/2014/main" id="{24C03272-E8E9-9B15-18E3-E35E66A81078}"/>
                    </a:ext>
                  </a:extLst>
                </p:cNvPr>
                <p:cNvPicPr/>
                <p:nvPr/>
              </p:nvPicPr>
              <p:blipFill rotWithShape="1">
                <a:blip r:embed="rId10" cstate="print">
                  <a:extLst>
                    <a:ext uri="{28A0092B-C50C-407E-A947-70E740481C1C}">
                      <a14:useLocalDpi xmlns:a14="http://schemas.microsoft.com/office/drawing/2010/main" val="0"/>
                    </a:ext>
                  </a:extLst>
                </a:blip>
                <a:srcRect l="38434" t="27417" r="38930" b="1"/>
                <a:stretch/>
              </p:blipFill>
              <p:spPr bwMode="auto">
                <a:xfrm>
                  <a:off x="9354875" y="3894479"/>
                  <a:ext cx="1289012" cy="1115639"/>
                </a:xfrm>
                <a:prstGeom prst="rect">
                  <a:avLst/>
                </a:prstGeom>
                <a:noFill/>
                <a:ln>
                  <a:noFill/>
                </a:ln>
              </p:spPr>
            </p:pic>
            <p:sp>
              <p:nvSpPr>
                <p:cNvPr id="54" name="Rectangle 53">
                  <a:extLst>
                    <a:ext uri="{FF2B5EF4-FFF2-40B4-BE49-F238E27FC236}">
                      <a16:creationId xmlns:a16="http://schemas.microsoft.com/office/drawing/2014/main" id="{636DAF15-E7CE-FE9C-9091-2262672C4D85}"/>
                    </a:ext>
                  </a:extLst>
                </p:cNvPr>
                <p:cNvSpPr/>
                <p:nvPr/>
              </p:nvSpPr>
              <p:spPr>
                <a:xfrm rot="2549928">
                  <a:off x="9501661" y="4257261"/>
                  <a:ext cx="137894" cy="177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sp>
              <p:nvSpPr>
                <p:cNvPr id="55" name="Rectangle 54">
                  <a:extLst>
                    <a:ext uri="{FF2B5EF4-FFF2-40B4-BE49-F238E27FC236}">
                      <a16:creationId xmlns:a16="http://schemas.microsoft.com/office/drawing/2014/main" id="{6DD793EF-7D61-1CDB-AB11-49479642D7BA}"/>
                    </a:ext>
                  </a:extLst>
                </p:cNvPr>
                <p:cNvSpPr/>
                <p:nvPr/>
              </p:nvSpPr>
              <p:spPr>
                <a:xfrm>
                  <a:off x="10643887" y="4940895"/>
                  <a:ext cx="393922" cy="2805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grpSp>
          <p:sp>
            <p:nvSpPr>
              <p:cNvPr id="52" name="Rectangle 51">
                <a:extLst>
                  <a:ext uri="{FF2B5EF4-FFF2-40B4-BE49-F238E27FC236}">
                    <a16:creationId xmlns:a16="http://schemas.microsoft.com/office/drawing/2014/main" id="{E07A1E2A-DD56-6755-9BF4-FF09C0BF3FB9}"/>
                  </a:ext>
                </a:extLst>
              </p:cNvPr>
              <p:cNvSpPr/>
              <p:nvPr/>
            </p:nvSpPr>
            <p:spPr>
              <a:xfrm rot="2549928">
                <a:off x="9183880" y="3995228"/>
                <a:ext cx="307396" cy="38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latin typeface="Inter" panose="02000503000000020004" pitchFamily="2" charset="0"/>
                  <a:ea typeface="Inter" panose="02000503000000020004" pitchFamily="2" charset="0"/>
                  <a:cs typeface="Biome" panose="020B0503030204020804" pitchFamily="34" charset="0"/>
                </a:endParaRPr>
              </a:p>
            </p:txBody>
          </p:sp>
        </p:grpSp>
        <p:pic>
          <p:nvPicPr>
            <p:cNvPr id="60" name="Graphic 59" descr="Badge 1 outline">
              <a:extLst>
                <a:ext uri="{FF2B5EF4-FFF2-40B4-BE49-F238E27FC236}">
                  <a16:creationId xmlns:a16="http://schemas.microsoft.com/office/drawing/2014/main" id="{7A58E454-23D8-B457-BB7A-3AAA686CA3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66499" y="4191932"/>
              <a:ext cx="252000" cy="252000"/>
            </a:xfrm>
            <a:prstGeom prst="rect">
              <a:avLst/>
            </a:prstGeom>
          </p:spPr>
        </p:pic>
        <p:pic>
          <p:nvPicPr>
            <p:cNvPr id="62" name="Graphic 61" descr="Badge 3 outline">
              <a:extLst>
                <a:ext uri="{FF2B5EF4-FFF2-40B4-BE49-F238E27FC236}">
                  <a16:creationId xmlns:a16="http://schemas.microsoft.com/office/drawing/2014/main" id="{61766C25-464C-A693-DF7F-2DADE40A7F2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85390" y="4102145"/>
              <a:ext cx="252000" cy="252000"/>
            </a:xfrm>
            <a:prstGeom prst="rect">
              <a:avLst/>
            </a:prstGeom>
          </p:spPr>
        </p:pic>
        <p:pic>
          <p:nvPicPr>
            <p:cNvPr id="64" name="Graphic 63" descr="Badge outline">
              <a:extLst>
                <a:ext uri="{FF2B5EF4-FFF2-40B4-BE49-F238E27FC236}">
                  <a16:creationId xmlns:a16="http://schemas.microsoft.com/office/drawing/2014/main" id="{4A9F3575-B3B4-92E2-6E7C-82AB8C3BDBA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89637" y="4170933"/>
              <a:ext cx="252000" cy="252000"/>
            </a:xfrm>
            <a:prstGeom prst="rect">
              <a:avLst/>
            </a:prstGeom>
          </p:spPr>
        </p:pic>
      </p:grpSp>
      <p:sp>
        <p:nvSpPr>
          <p:cNvPr id="67" name="ZoneTexte 11">
            <a:extLst>
              <a:ext uri="{FF2B5EF4-FFF2-40B4-BE49-F238E27FC236}">
                <a16:creationId xmlns:a16="http://schemas.microsoft.com/office/drawing/2014/main" id="{6E5AC8E8-D68F-428A-FE75-7FA336B18693}"/>
              </a:ext>
            </a:extLst>
          </p:cNvPr>
          <p:cNvSpPr txBox="1"/>
          <p:nvPr/>
        </p:nvSpPr>
        <p:spPr>
          <a:xfrm>
            <a:off x="851935" y="3844230"/>
            <a:ext cx="10488131" cy="286232"/>
          </a:xfrm>
          <a:prstGeom prst="rect">
            <a:avLst/>
          </a:prstGeom>
          <a:noFill/>
        </p:spPr>
        <p:txBody>
          <a:bodyPr wrap="square" rtlCol="0">
            <a:spAutoFit/>
          </a:bodyPr>
          <a:lstStyle/>
          <a:p>
            <a:pPr algn="ctr" defTabSz="685800">
              <a:lnSpc>
                <a:spcPct val="90000"/>
              </a:lnSpc>
              <a:spcBef>
                <a:spcPts val="375"/>
              </a:spcBef>
              <a:spcAft>
                <a:spcPts val="375"/>
              </a:spcAft>
            </a:pPr>
            <a:r>
              <a:rPr lang="en-US" sz="1400" b="1">
                <a:solidFill>
                  <a:srgbClr val="7030A0"/>
                </a:solidFill>
                <a:latin typeface="Inter" panose="02000503000000020004" pitchFamily="2" charset="0"/>
                <a:ea typeface="Inter" panose="02000503000000020004" pitchFamily="2" charset="0"/>
                <a:cs typeface="Biome" panose="020B0503030204020804" pitchFamily="34" charset="0"/>
              </a:rPr>
              <a:t>Destroy, in few doses, the tumor, by heat, without affecting healthy tissue and without leading to inaesthetic scars</a:t>
            </a:r>
          </a:p>
        </p:txBody>
      </p:sp>
      <p:sp>
        <p:nvSpPr>
          <p:cNvPr id="56" name="Flèche : droite 26">
            <a:extLst>
              <a:ext uri="{FF2B5EF4-FFF2-40B4-BE49-F238E27FC236}">
                <a16:creationId xmlns:a16="http://schemas.microsoft.com/office/drawing/2014/main" id="{1DB11429-A36F-55F8-33D3-0A9279884A9C}"/>
              </a:ext>
            </a:extLst>
          </p:cNvPr>
          <p:cNvSpPr/>
          <p:nvPr/>
        </p:nvSpPr>
        <p:spPr>
          <a:xfrm>
            <a:off x="1453355" y="5547715"/>
            <a:ext cx="288000" cy="212211"/>
          </a:xfrm>
          <a:prstGeom prst="rightArrow">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Inter" panose="02000503000000020004" pitchFamily="2" charset="0"/>
              <a:ea typeface="Inter" panose="02000503000000020004" pitchFamily="2" charset="0"/>
            </a:endParaRPr>
          </a:p>
        </p:txBody>
      </p:sp>
      <p:sp>
        <p:nvSpPr>
          <p:cNvPr id="57" name="Flèche : droite 26">
            <a:extLst>
              <a:ext uri="{FF2B5EF4-FFF2-40B4-BE49-F238E27FC236}">
                <a16:creationId xmlns:a16="http://schemas.microsoft.com/office/drawing/2014/main" id="{C22B02CF-5841-1B71-08CE-81D011F0496D}"/>
              </a:ext>
            </a:extLst>
          </p:cNvPr>
          <p:cNvSpPr/>
          <p:nvPr/>
        </p:nvSpPr>
        <p:spPr>
          <a:xfrm>
            <a:off x="5711913" y="5539507"/>
            <a:ext cx="288000" cy="212211"/>
          </a:xfrm>
          <a:prstGeom prst="rightArrow">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Inter" panose="02000503000000020004" pitchFamily="2" charset="0"/>
              <a:ea typeface="Inter" panose="02000503000000020004" pitchFamily="2" charset="0"/>
            </a:endParaRPr>
          </a:p>
        </p:txBody>
      </p:sp>
      <p:sp>
        <p:nvSpPr>
          <p:cNvPr id="58" name="Flèche : droite 26">
            <a:extLst>
              <a:ext uri="{FF2B5EF4-FFF2-40B4-BE49-F238E27FC236}">
                <a16:creationId xmlns:a16="http://schemas.microsoft.com/office/drawing/2014/main" id="{166BDCE0-9137-D5FC-17B9-C5324F98806E}"/>
              </a:ext>
            </a:extLst>
          </p:cNvPr>
          <p:cNvSpPr/>
          <p:nvPr/>
        </p:nvSpPr>
        <p:spPr>
          <a:xfrm>
            <a:off x="10018773" y="5547715"/>
            <a:ext cx="288000" cy="212211"/>
          </a:xfrm>
          <a:prstGeom prst="rightArrow">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Inter" panose="02000503000000020004" pitchFamily="2" charset="0"/>
              <a:ea typeface="Inter" panose="02000503000000020004" pitchFamily="2" charset="0"/>
            </a:endParaRPr>
          </a:p>
        </p:txBody>
      </p:sp>
      <p:sp>
        <p:nvSpPr>
          <p:cNvPr id="2" name="Titre 2">
            <a:extLst>
              <a:ext uri="{FF2B5EF4-FFF2-40B4-BE49-F238E27FC236}">
                <a16:creationId xmlns:a16="http://schemas.microsoft.com/office/drawing/2014/main" id="{9C8F70A5-B427-6861-D1C4-373E366C82C2}"/>
              </a:ext>
            </a:extLst>
          </p:cNvPr>
          <p:cNvSpPr txBox="1">
            <a:spLocks/>
          </p:cNvSpPr>
          <p:nvPr/>
        </p:nvSpPr>
        <p:spPr>
          <a:xfrm>
            <a:off x="717550" y="432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r>
              <a:rPr lang="en-ZA" sz="2400" err="1">
                <a:latin typeface="Inter" panose="02000503000000020004" pitchFamily="2" charset="0"/>
                <a:ea typeface="Inter" panose="02000503000000020004" pitchFamily="2" charset="0"/>
              </a:rPr>
              <a:t>Torskal’s</a:t>
            </a:r>
            <a:r>
              <a:rPr lang="en-ZA" sz="2400">
                <a:latin typeface="Inter" panose="02000503000000020004" pitchFamily="2" charset="0"/>
                <a:ea typeface="Inter" panose="02000503000000020004" pitchFamily="2" charset="0"/>
              </a:rPr>
              <a:t> technology: gold nanoparticles combined with laser for a physical destruction</a:t>
            </a:r>
            <a:endParaRPr lang="en-US" sz="2400">
              <a:latin typeface="Inter" panose="02000503000000020004" pitchFamily="2" charset="0"/>
            </a:endParaRPr>
          </a:p>
        </p:txBody>
      </p:sp>
    </p:spTree>
    <p:extLst>
      <p:ext uri="{BB962C8B-B14F-4D97-AF65-F5344CB8AC3E}">
        <p14:creationId xmlns:p14="http://schemas.microsoft.com/office/powerpoint/2010/main" val="262371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CC72520-CA58-0161-0674-575F17C0C9EF}"/>
              </a:ext>
            </a:extLst>
          </p:cNvPr>
          <p:cNvGrpSpPr/>
          <p:nvPr/>
        </p:nvGrpSpPr>
        <p:grpSpPr>
          <a:xfrm>
            <a:off x="565150" y="1061226"/>
            <a:ext cx="11261991" cy="4685097"/>
            <a:chOff x="565150" y="1536704"/>
            <a:chExt cx="11261991" cy="4685097"/>
          </a:xfrm>
        </p:grpSpPr>
        <p:cxnSp>
          <p:nvCxnSpPr>
            <p:cNvPr id="4" name="Google Shape;68;p16">
              <a:extLst>
                <a:ext uri="{FF2B5EF4-FFF2-40B4-BE49-F238E27FC236}">
                  <a16:creationId xmlns:a16="http://schemas.microsoft.com/office/drawing/2014/main" id="{F0D3BEE9-AF5D-8975-EF49-8FD6ED0D0DD3}"/>
                </a:ext>
              </a:extLst>
            </p:cNvPr>
            <p:cNvCxnSpPr>
              <a:cxnSpLocks/>
            </p:cNvCxnSpPr>
            <p:nvPr/>
          </p:nvCxnSpPr>
          <p:spPr>
            <a:xfrm>
              <a:off x="4654741" y="2180911"/>
              <a:ext cx="1850279" cy="0"/>
            </a:xfrm>
            <a:prstGeom prst="straightConnector1">
              <a:avLst/>
            </a:prstGeom>
            <a:noFill/>
            <a:ln w="19050" cap="flat" cmpd="sng">
              <a:solidFill>
                <a:srgbClr val="5C36A9"/>
              </a:solidFill>
              <a:prstDash val="solid"/>
              <a:round/>
              <a:headEnd type="none" w="med" len="med"/>
              <a:tailEnd type="oval" w="med" len="med"/>
            </a:ln>
          </p:spPr>
        </p:cxnSp>
        <p:cxnSp>
          <p:nvCxnSpPr>
            <p:cNvPr id="5" name="Google Shape;70;p16">
              <a:extLst>
                <a:ext uri="{FF2B5EF4-FFF2-40B4-BE49-F238E27FC236}">
                  <a16:creationId xmlns:a16="http://schemas.microsoft.com/office/drawing/2014/main" id="{E7B5190F-302C-8D41-D9B7-2B320F1B4ACD}"/>
                </a:ext>
              </a:extLst>
            </p:cNvPr>
            <p:cNvCxnSpPr/>
            <p:nvPr/>
          </p:nvCxnSpPr>
          <p:spPr>
            <a:xfrm>
              <a:off x="3377760" y="4628500"/>
              <a:ext cx="1850279" cy="0"/>
            </a:xfrm>
            <a:prstGeom prst="straightConnector1">
              <a:avLst/>
            </a:prstGeom>
            <a:noFill/>
            <a:ln w="19050" cap="flat" cmpd="sng">
              <a:solidFill>
                <a:schemeClr val="accent3">
                  <a:lumMod val="40000"/>
                  <a:lumOff val="60000"/>
                </a:schemeClr>
              </a:solidFill>
              <a:prstDash val="solid"/>
              <a:round/>
              <a:headEnd type="none" w="med" len="med"/>
              <a:tailEnd type="oval" w="med" len="med"/>
            </a:ln>
          </p:spPr>
        </p:cxnSp>
        <p:cxnSp>
          <p:nvCxnSpPr>
            <p:cNvPr id="6" name="Google Shape;71;p16">
              <a:extLst>
                <a:ext uri="{FF2B5EF4-FFF2-40B4-BE49-F238E27FC236}">
                  <a16:creationId xmlns:a16="http://schemas.microsoft.com/office/drawing/2014/main" id="{2ABFC671-1C49-341F-6240-E3474FCE1CB8}"/>
                </a:ext>
              </a:extLst>
            </p:cNvPr>
            <p:cNvCxnSpPr/>
            <p:nvPr/>
          </p:nvCxnSpPr>
          <p:spPr>
            <a:xfrm>
              <a:off x="2810809" y="5862039"/>
              <a:ext cx="1850279" cy="0"/>
            </a:xfrm>
            <a:prstGeom prst="straightConnector1">
              <a:avLst/>
            </a:prstGeom>
            <a:noFill/>
            <a:ln w="19050" cap="flat" cmpd="sng">
              <a:solidFill>
                <a:schemeClr val="tx2">
                  <a:lumMod val="40000"/>
                  <a:lumOff val="60000"/>
                </a:schemeClr>
              </a:solidFill>
              <a:prstDash val="solid"/>
              <a:round/>
              <a:headEnd type="none" w="med" len="med"/>
              <a:tailEnd type="oval" w="med" len="med"/>
            </a:ln>
          </p:spPr>
        </p:cxnSp>
        <p:cxnSp>
          <p:nvCxnSpPr>
            <p:cNvPr id="7" name="Google Shape;72;p16">
              <a:extLst>
                <a:ext uri="{FF2B5EF4-FFF2-40B4-BE49-F238E27FC236}">
                  <a16:creationId xmlns:a16="http://schemas.microsoft.com/office/drawing/2014/main" id="{3A87A54C-B1B4-A68E-A792-1897EC0E8023}"/>
                </a:ext>
              </a:extLst>
            </p:cNvPr>
            <p:cNvCxnSpPr/>
            <p:nvPr/>
          </p:nvCxnSpPr>
          <p:spPr>
            <a:xfrm>
              <a:off x="4026148" y="3397094"/>
              <a:ext cx="1850279" cy="0"/>
            </a:xfrm>
            <a:prstGeom prst="straightConnector1">
              <a:avLst/>
            </a:prstGeom>
            <a:noFill/>
            <a:ln w="19050" cap="flat" cmpd="sng">
              <a:solidFill>
                <a:schemeClr val="accent5">
                  <a:lumMod val="40000"/>
                  <a:lumOff val="60000"/>
                </a:schemeClr>
              </a:solidFill>
              <a:prstDash val="solid"/>
              <a:round/>
              <a:headEnd type="none" w="med" len="med"/>
              <a:tailEnd type="oval" w="med" len="med"/>
            </a:ln>
          </p:spPr>
        </p:cxnSp>
        <p:sp>
          <p:nvSpPr>
            <p:cNvPr id="8" name="Google Shape;74;p16">
              <a:extLst>
                <a:ext uri="{FF2B5EF4-FFF2-40B4-BE49-F238E27FC236}">
                  <a16:creationId xmlns:a16="http://schemas.microsoft.com/office/drawing/2014/main" id="{1C036476-9A18-6971-A4FE-2B26A00525FC}"/>
                </a:ext>
              </a:extLst>
            </p:cNvPr>
            <p:cNvSpPr txBox="1"/>
            <p:nvPr/>
          </p:nvSpPr>
          <p:spPr>
            <a:xfrm>
              <a:off x="4684888" y="5497182"/>
              <a:ext cx="6985501" cy="724619"/>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Roboto"/>
                  <a:sym typeface="Roboto"/>
                </a:rPr>
                <a:t>Sugar deposit on the gold surface. Nanoparticles are functionalized by glucose to stabilize them in water or in physiological liquid. The nanoparticles will be captured by tumor cells needing sugar to grow.</a:t>
              </a:r>
            </a:p>
          </p:txBody>
        </p:sp>
        <p:sp>
          <p:nvSpPr>
            <p:cNvPr id="9" name="Google Shape;75;p16">
              <a:extLst>
                <a:ext uri="{FF2B5EF4-FFF2-40B4-BE49-F238E27FC236}">
                  <a16:creationId xmlns:a16="http://schemas.microsoft.com/office/drawing/2014/main" id="{7B9F5F86-95F3-14C5-62EC-08E216438C68}"/>
                </a:ext>
              </a:extLst>
            </p:cNvPr>
            <p:cNvSpPr txBox="1"/>
            <p:nvPr/>
          </p:nvSpPr>
          <p:spPr>
            <a:xfrm>
              <a:off x="5228022" y="4266178"/>
              <a:ext cx="4934881" cy="724619"/>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Roboto"/>
                  <a:sym typeface="Roboto"/>
                </a:rPr>
                <a:t>Stop NPs’ growth in order to give the desired shape and size.</a:t>
              </a:r>
            </a:p>
          </p:txBody>
        </p:sp>
        <p:sp>
          <p:nvSpPr>
            <p:cNvPr id="11" name="Google Shape;76;p16">
              <a:extLst>
                <a:ext uri="{FF2B5EF4-FFF2-40B4-BE49-F238E27FC236}">
                  <a16:creationId xmlns:a16="http://schemas.microsoft.com/office/drawing/2014/main" id="{74CB955E-24A6-C672-EDD1-D7BF07203E32}"/>
                </a:ext>
              </a:extLst>
            </p:cNvPr>
            <p:cNvSpPr txBox="1"/>
            <p:nvPr/>
          </p:nvSpPr>
          <p:spPr>
            <a:xfrm>
              <a:off x="5889107" y="3035174"/>
              <a:ext cx="3699030" cy="724619"/>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Roboto"/>
                  <a:sym typeface="Roboto"/>
                </a:rPr>
                <a:t>Arrangement of gold atoms into nanoparticles</a:t>
              </a:r>
            </a:p>
          </p:txBody>
        </p:sp>
        <p:sp>
          <p:nvSpPr>
            <p:cNvPr id="12" name="Google Shape;77;p16">
              <a:extLst>
                <a:ext uri="{FF2B5EF4-FFF2-40B4-BE49-F238E27FC236}">
                  <a16:creationId xmlns:a16="http://schemas.microsoft.com/office/drawing/2014/main" id="{0AB426BA-F6E3-AE9E-A8A6-596FF81F54AA}"/>
                </a:ext>
              </a:extLst>
            </p:cNvPr>
            <p:cNvSpPr/>
            <p:nvPr/>
          </p:nvSpPr>
          <p:spPr>
            <a:xfrm>
              <a:off x="4136303" y="4365021"/>
              <a:ext cx="540000" cy="581565"/>
            </a:xfrm>
            <a:custGeom>
              <a:avLst/>
              <a:gdLst/>
              <a:ahLst/>
              <a:cxnLst/>
              <a:rect l="l" t="t" r="r" b="b"/>
              <a:pathLst>
                <a:path w="2780" h="2787" extrusionOk="0">
                  <a:moveTo>
                    <a:pt x="1387" y="1"/>
                  </a:moveTo>
                  <a:cubicBezTo>
                    <a:pt x="619" y="1"/>
                    <a:pt x="1" y="626"/>
                    <a:pt x="1" y="1394"/>
                  </a:cubicBezTo>
                  <a:cubicBezTo>
                    <a:pt x="1" y="2161"/>
                    <a:pt x="619" y="2787"/>
                    <a:pt x="1387" y="2787"/>
                  </a:cubicBezTo>
                  <a:cubicBezTo>
                    <a:pt x="2161" y="2787"/>
                    <a:pt x="2780" y="2161"/>
                    <a:pt x="2780" y="1394"/>
                  </a:cubicBezTo>
                  <a:cubicBezTo>
                    <a:pt x="2780" y="626"/>
                    <a:pt x="2161" y="1"/>
                    <a:pt x="1387" y="1"/>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Fira Sans Extra Condensed Medium"/>
                  <a:sym typeface="Fira Sans Extra Condensed Medium"/>
                </a:rPr>
                <a:t>03</a:t>
              </a:r>
              <a:endParaRPr kumimoji="0" sz="14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3" name="Google Shape;78;p16">
              <a:extLst>
                <a:ext uri="{FF2B5EF4-FFF2-40B4-BE49-F238E27FC236}">
                  <a16:creationId xmlns:a16="http://schemas.microsoft.com/office/drawing/2014/main" id="{FDF89D39-4A96-5CCC-DF5C-524A75864DCE}"/>
                </a:ext>
              </a:extLst>
            </p:cNvPr>
            <p:cNvSpPr/>
            <p:nvPr/>
          </p:nvSpPr>
          <p:spPr>
            <a:xfrm>
              <a:off x="5359920" y="1889829"/>
              <a:ext cx="539876" cy="582166"/>
            </a:xfrm>
            <a:custGeom>
              <a:avLst/>
              <a:gdLst/>
              <a:ahLst/>
              <a:cxnLst/>
              <a:rect l="l" t="t" r="r" b="b"/>
              <a:pathLst>
                <a:path w="3085" h="3079" extrusionOk="0">
                  <a:moveTo>
                    <a:pt x="1542" y="1"/>
                  </a:moveTo>
                  <a:cubicBezTo>
                    <a:pt x="711" y="1"/>
                    <a:pt x="0" y="711"/>
                    <a:pt x="0" y="1536"/>
                  </a:cubicBezTo>
                  <a:cubicBezTo>
                    <a:pt x="0" y="2396"/>
                    <a:pt x="711" y="3078"/>
                    <a:pt x="1542" y="3078"/>
                  </a:cubicBezTo>
                  <a:cubicBezTo>
                    <a:pt x="2402" y="3078"/>
                    <a:pt x="3085" y="2396"/>
                    <a:pt x="3085" y="1536"/>
                  </a:cubicBezTo>
                  <a:cubicBezTo>
                    <a:pt x="3085" y="711"/>
                    <a:pt x="2402" y="1"/>
                    <a:pt x="1542" y="1"/>
                  </a:cubicBezTo>
                  <a:close/>
                </a:path>
              </a:pathLst>
            </a:custGeom>
            <a:solidFill>
              <a:srgbClr val="5C36A9"/>
            </a:solidFill>
            <a:ln>
              <a:solidFill>
                <a:srgbClr val="5C36A9"/>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Fira Sans Extra Condensed Medium"/>
                  <a:sym typeface="Fira Sans Extra Condensed Medium"/>
                </a:rPr>
                <a:t>01</a:t>
              </a:r>
              <a:endParaRPr kumimoji="0" sz="16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4" name="Google Shape;79;p16">
              <a:extLst>
                <a:ext uri="{FF2B5EF4-FFF2-40B4-BE49-F238E27FC236}">
                  <a16:creationId xmlns:a16="http://schemas.microsoft.com/office/drawing/2014/main" id="{54A6E938-AE98-57DC-B134-804C153D7F42}"/>
                </a:ext>
              </a:extLst>
            </p:cNvPr>
            <p:cNvSpPr/>
            <p:nvPr/>
          </p:nvSpPr>
          <p:spPr>
            <a:xfrm>
              <a:off x="4750117" y="3123870"/>
              <a:ext cx="540000" cy="581976"/>
            </a:xfrm>
            <a:custGeom>
              <a:avLst/>
              <a:gdLst/>
              <a:ahLst/>
              <a:cxnLst/>
              <a:rect l="l" t="t" r="r" b="b"/>
              <a:pathLst>
                <a:path w="3050" h="3078" extrusionOk="0">
                  <a:moveTo>
                    <a:pt x="1535" y="0"/>
                  </a:moveTo>
                  <a:cubicBezTo>
                    <a:pt x="675" y="0"/>
                    <a:pt x="0" y="683"/>
                    <a:pt x="0" y="1543"/>
                  </a:cubicBezTo>
                  <a:cubicBezTo>
                    <a:pt x="0" y="2396"/>
                    <a:pt x="675" y="3078"/>
                    <a:pt x="1535" y="3078"/>
                  </a:cubicBezTo>
                  <a:cubicBezTo>
                    <a:pt x="2367" y="3078"/>
                    <a:pt x="3049" y="2396"/>
                    <a:pt x="3049" y="1543"/>
                  </a:cubicBezTo>
                  <a:cubicBezTo>
                    <a:pt x="3049" y="683"/>
                    <a:pt x="2367" y="0"/>
                    <a:pt x="1535" y="0"/>
                  </a:cubicBezTo>
                  <a:close/>
                </a:path>
              </a:pathLst>
            </a:custGeom>
            <a:solidFill>
              <a:schemeClr val="accent5">
                <a:lumMod val="40000"/>
                <a:lumOff val="60000"/>
              </a:schemeClr>
            </a:solidFill>
            <a:ln>
              <a:solidFill>
                <a:schemeClr val="accent5">
                  <a:lumMod val="40000"/>
                  <a:lumOff val="6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Fira Sans Extra Condensed Medium"/>
                  <a:sym typeface="Fira Sans Extra Condensed Medium"/>
                </a:rPr>
                <a:t>02</a:t>
              </a:r>
              <a:endParaRPr kumimoji="0" sz="14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5" name="Google Shape;80;p16">
              <a:extLst>
                <a:ext uri="{FF2B5EF4-FFF2-40B4-BE49-F238E27FC236}">
                  <a16:creationId xmlns:a16="http://schemas.microsoft.com/office/drawing/2014/main" id="{3DE2CEDF-29A8-5C4D-9183-F835603A0BA5}"/>
                </a:ext>
              </a:extLst>
            </p:cNvPr>
            <p:cNvSpPr/>
            <p:nvPr/>
          </p:nvSpPr>
          <p:spPr>
            <a:xfrm>
              <a:off x="3535705" y="5573701"/>
              <a:ext cx="538651" cy="583200"/>
            </a:xfrm>
            <a:custGeom>
              <a:avLst/>
              <a:gdLst/>
              <a:ahLst/>
              <a:cxnLst/>
              <a:rect l="l" t="t" r="r" b="b"/>
              <a:pathLst>
                <a:path w="3078" h="3050" extrusionOk="0">
                  <a:moveTo>
                    <a:pt x="1536" y="0"/>
                  </a:moveTo>
                  <a:cubicBezTo>
                    <a:pt x="711" y="0"/>
                    <a:pt x="0" y="676"/>
                    <a:pt x="0" y="1536"/>
                  </a:cubicBezTo>
                  <a:cubicBezTo>
                    <a:pt x="0" y="2367"/>
                    <a:pt x="711" y="3049"/>
                    <a:pt x="1536" y="3049"/>
                  </a:cubicBezTo>
                  <a:cubicBezTo>
                    <a:pt x="2396" y="3049"/>
                    <a:pt x="3078" y="2367"/>
                    <a:pt x="3078" y="1536"/>
                  </a:cubicBezTo>
                  <a:cubicBezTo>
                    <a:pt x="3078" y="676"/>
                    <a:pt x="2396" y="0"/>
                    <a:pt x="1536" y="0"/>
                  </a:cubicBezTo>
                  <a:close/>
                </a:path>
              </a:pathLst>
            </a:custGeom>
            <a:solidFill>
              <a:schemeClr val="tx2">
                <a:lumMod val="40000"/>
                <a:lumOff val="60000"/>
              </a:schemeClr>
            </a:solidFill>
            <a:ln>
              <a:solidFill>
                <a:schemeClr val="tx2">
                  <a:lumMod val="40000"/>
                  <a:lumOff val="6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Fira Sans Extra Condensed Medium"/>
                  <a:sym typeface="Fira Sans Extra Condensed Medium"/>
                </a:rPr>
                <a:t>04</a:t>
              </a:r>
              <a:endParaRPr kumimoji="0" sz="14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6" name="Google Shape;81;p16">
              <a:extLst>
                <a:ext uri="{FF2B5EF4-FFF2-40B4-BE49-F238E27FC236}">
                  <a16:creationId xmlns:a16="http://schemas.microsoft.com/office/drawing/2014/main" id="{7F6E8227-F41D-139F-0435-D87B9A948F0C}"/>
                </a:ext>
              </a:extLst>
            </p:cNvPr>
            <p:cNvSpPr/>
            <p:nvPr/>
          </p:nvSpPr>
          <p:spPr>
            <a:xfrm>
              <a:off x="2268714" y="1874441"/>
              <a:ext cx="2676733" cy="612924"/>
            </a:xfrm>
            <a:custGeom>
              <a:avLst/>
              <a:gdLst/>
              <a:ahLst/>
              <a:cxnLst/>
              <a:rect l="l" t="t" r="r" b="b"/>
              <a:pathLst>
                <a:path w="16958" h="3594" extrusionOk="0">
                  <a:moveTo>
                    <a:pt x="0" y="1"/>
                  </a:moveTo>
                  <a:cubicBezTo>
                    <a:pt x="0" y="1984"/>
                    <a:pt x="1609" y="3593"/>
                    <a:pt x="3599" y="3593"/>
                  </a:cubicBezTo>
                  <a:lnTo>
                    <a:pt x="15155" y="3593"/>
                  </a:lnTo>
                  <a:lnTo>
                    <a:pt x="16957" y="1797"/>
                  </a:lnTo>
                  <a:lnTo>
                    <a:pt x="15155" y="1"/>
                  </a:lnTo>
                  <a:close/>
                </a:path>
              </a:pathLst>
            </a:custGeom>
            <a:solidFill>
              <a:srgbClr val="5C36A9"/>
            </a:solidFill>
            <a:ln>
              <a:solidFill>
                <a:srgbClr val="5C36A9"/>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7" name="Google Shape;82;p16">
              <a:extLst>
                <a:ext uri="{FF2B5EF4-FFF2-40B4-BE49-F238E27FC236}">
                  <a16:creationId xmlns:a16="http://schemas.microsoft.com/office/drawing/2014/main" id="{ED4986BC-723C-B495-8E5C-1EAF6B79D7F9}"/>
                </a:ext>
              </a:extLst>
            </p:cNvPr>
            <p:cNvSpPr/>
            <p:nvPr/>
          </p:nvSpPr>
          <p:spPr>
            <a:xfrm>
              <a:off x="1700228" y="1874449"/>
              <a:ext cx="2634115" cy="1834850"/>
            </a:xfrm>
            <a:custGeom>
              <a:avLst/>
              <a:gdLst/>
              <a:ahLst/>
              <a:cxnLst/>
              <a:rect l="l" t="t" r="r" b="b"/>
              <a:pathLst>
                <a:path w="16688" h="10759" extrusionOk="0">
                  <a:moveTo>
                    <a:pt x="1" y="1"/>
                  </a:moveTo>
                  <a:lnTo>
                    <a:pt x="1" y="3864"/>
                  </a:lnTo>
                  <a:cubicBezTo>
                    <a:pt x="136" y="7701"/>
                    <a:pt x="3297" y="10758"/>
                    <a:pt x="7192" y="10758"/>
                  </a:cubicBezTo>
                  <a:lnTo>
                    <a:pt x="14885" y="10758"/>
                  </a:lnTo>
                  <a:lnTo>
                    <a:pt x="16687" y="8962"/>
                  </a:lnTo>
                  <a:lnTo>
                    <a:pt x="14885" y="7192"/>
                  </a:lnTo>
                  <a:lnTo>
                    <a:pt x="7192" y="7192"/>
                  </a:lnTo>
                  <a:cubicBezTo>
                    <a:pt x="5202" y="7192"/>
                    <a:pt x="3593" y="5583"/>
                    <a:pt x="3593" y="3593"/>
                  </a:cubicBezTo>
                  <a:lnTo>
                    <a:pt x="3593" y="1"/>
                  </a:lnTo>
                  <a:close/>
                </a:path>
              </a:pathLst>
            </a:custGeom>
            <a:solidFill>
              <a:schemeClr val="accent5">
                <a:lumMod val="40000"/>
                <a:lumOff val="60000"/>
              </a:schemeClr>
            </a:solidFill>
            <a:ln>
              <a:solidFill>
                <a:schemeClr val="accent5">
                  <a:lumMod val="40000"/>
                  <a:lumOff val="6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8" name="Google Shape;83;p16">
              <a:extLst>
                <a:ext uri="{FF2B5EF4-FFF2-40B4-BE49-F238E27FC236}">
                  <a16:creationId xmlns:a16="http://schemas.microsoft.com/office/drawing/2014/main" id="{D174A187-7C90-C140-98BF-039C5E5C3D3C}"/>
                </a:ext>
              </a:extLst>
            </p:cNvPr>
            <p:cNvSpPr/>
            <p:nvPr/>
          </p:nvSpPr>
          <p:spPr>
            <a:xfrm>
              <a:off x="1124087" y="1874449"/>
              <a:ext cx="2595443" cy="3065643"/>
            </a:xfrm>
            <a:custGeom>
              <a:avLst/>
              <a:gdLst/>
              <a:ahLst/>
              <a:cxnLst/>
              <a:rect l="l" t="t" r="r" b="b"/>
              <a:pathLst>
                <a:path w="16443" h="17976" extrusionOk="0">
                  <a:moveTo>
                    <a:pt x="58" y="1"/>
                  </a:moveTo>
                  <a:lnTo>
                    <a:pt x="1" y="7321"/>
                  </a:lnTo>
                  <a:lnTo>
                    <a:pt x="26" y="7321"/>
                  </a:lnTo>
                  <a:cubicBezTo>
                    <a:pt x="84" y="13224"/>
                    <a:pt x="4887" y="17975"/>
                    <a:pt x="10784" y="17975"/>
                  </a:cubicBezTo>
                  <a:lnTo>
                    <a:pt x="14646" y="17975"/>
                  </a:lnTo>
                  <a:lnTo>
                    <a:pt x="16443" y="16173"/>
                  </a:lnTo>
                  <a:lnTo>
                    <a:pt x="14646" y="14377"/>
                  </a:lnTo>
                  <a:lnTo>
                    <a:pt x="10784" y="14377"/>
                  </a:lnTo>
                  <a:cubicBezTo>
                    <a:pt x="6870" y="14377"/>
                    <a:pt x="3677" y="11241"/>
                    <a:pt x="3599" y="7321"/>
                  </a:cubicBezTo>
                  <a:lnTo>
                    <a:pt x="3625" y="7321"/>
                  </a:lnTo>
                  <a:lnTo>
                    <a:pt x="3651" y="1"/>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19" name="Google Shape;84;p16">
              <a:extLst>
                <a:ext uri="{FF2B5EF4-FFF2-40B4-BE49-F238E27FC236}">
                  <a16:creationId xmlns:a16="http://schemas.microsoft.com/office/drawing/2014/main" id="{358BD17A-9DF4-1FFF-DE36-59C25040A81A}"/>
                </a:ext>
              </a:extLst>
            </p:cNvPr>
            <p:cNvSpPr/>
            <p:nvPr/>
          </p:nvSpPr>
          <p:spPr>
            <a:xfrm>
              <a:off x="565150" y="1874449"/>
              <a:ext cx="2553772" cy="4277677"/>
            </a:xfrm>
            <a:custGeom>
              <a:avLst/>
              <a:gdLst/>
              <a:ahLst/>
              <a:cxnLst/>
              <a:rect l="l" t="t" r="r" b="b"/>
              <a:pathLst>
                <a:path w="16179" h="25083" extrusionOk="0">
                  <a:moveTo>
                    <a:pt x="1" y="1"/>
                  </a:moveTo>
                  <a:lnTo>
                    <a:pt x="1" y="11022"/>
                  </a:lnTo>
                  <a:cubicBezTo>
                    <a:pt x="162" y="18831"/>
                    <a:pt x="6548" y="25083"/>
                    <a:pt x="14383" y="25083"/>
                  </a:cubicBezTo>
                  <a:lnTo>
                    <a:pt x="16179" y="23286"/>
                  </a:lnTo>
                  <a:lnTo>
                    <a:pt x="14383" y="21516"/>
                  </a:lnTo>
                  <a:cubicBezTo>
                    <a:pt x="8531" y="21516"/>
                    <a:pt x="3760" y="16849"/>
                    <a:pt x="3599" y="11022"/>
                  </a:cubicBezTo>
                  <a:lnTo>
                    <a:pt x="3599" y="1"/>
                  </a:lnTo>
                  <a:close/>
                </a:path>
              </a:pathLst>
            </a:custGeom>
            <a:solidFill>
              <a:schemeClr val="tx2">
                <a:lumMod val="40000"/>
                <a:lumOff val="60000"/>
              </a:schemeClr>
            </a:solidFill>
            <a:ln>
              <a:solidFill>
                <a:schemeClr val="tx2">
                  <a:lumMod val="40000"/>
                  <a:lumOff val="6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grpSp>
          <p:nvGrpSpPr>
            <p:cNvPr id="42" name="Groupe 41">
              <a:extLst>
                <a:ext uri="{FF2B5EF4-FFF2-40B4-BE49-F238E27FC236}">
                  <a16:creationId xmlns:a16="http://schemas.microsoft.com/office/drawing/2014/main" id="{56D43B25-7BA5-671F-8FFB-EFC315E4576C}"/>
                </a:ext>
              </a:extLst>
            </p:cNvPr>
            <p:cNvGrpSpPr/>
            <p:nvPr/>
          </p:nvGrpSpPr>
          <p:grpSpPr>
            <a:xfrm>
              <a:off x="6143896" y="1536704"/>
              <a:ext cx="5683245" cy="1414909"/>
              <a:chOff x="836784" y="1132889"/>
              <a:chExt cx="6215785" cy="1438794"/>
            </a:xfrm>
          </p:grpSpPr>
          <p:pic>
            <p:nvPicPr>
              <p:cNvPr id="43" name="Image 42">
                <a:extLst>
                  <a:ext uri="{FF2B5EF4-FFF2-40B4-BE49-F238E27FC236}">
                    <a16:creationId xmlns:a16="http://schemas.microsoft.com/office/drawing/2014/main" id="{B9675F20-A42F-9A2A-83C2-ED60FF33AF56}"/>
                  </a:ext>
                </a:extLst>
              </p:cNvPr>
              <p:cNvPicPr>
                <a:picLocks noChangeAspect="1"/>
              </p:cNvPicPr>
              <p:nvPr/>
            </p:nvPicPr>
            <p:blipFill rotWithShape="1">
              <a:blip r:embed="rId2">
                <a:clrChange>
                  <a:clrFrom>
                    <a:srgbClr val="FFFFFF"/>
                  </a:clrFrom>
                  <a:clrTo>
                    <a:srgbClr val="FFFFFF">
                      <a:alpha val="0"/>
                    </a:srgbClr>
                  </a:clrTo>
                </a:clrChange>
              </a:blip>
              <a:srcRect l="14426" t="30565" r="78108" b="51018"/>
              <a:stretch/>
            </p:blipFill>
            <p:spPr>
              <a:xfrm>
                <a:off x="1245158" y="1162975"/>
                <a:ext cx="701380" cy="818278"/>
              </a:xfrm>
              <a:prstGeom prst="rect">
                <a:avLst/>
              </a:prstGeom>
            </p:spPr>
          </p:pic>
          <p:pic>
            <p:nvPicPr>
              <p:cNvPr id="44" name="Image 43">
                <a:extLst>
                  <a:ext uri="{FF2B5EF4-FFF2-40B4-BE49-F238E27FC236}">
                    <a16:creationId xmlns:a16="http://schemas.microsoft.com/office/drawing/2014/main" id="{E456D2D3-7768-4FAE-E07D-6D3829A9DA09}"/>
                  </a:ext>
                </a:extLst>
              </p:cNvPr>
              <p:cNvPicPr>
                <a:picLocks noChangeAspect="1"/>
              </p:cNvPicPr>
              <p:nvPr/>
            </p:nvPicPr>
            <p:blipFill rotWithShape="1">
              <a:blip r:embed="rId2">
                <a:clrChange>
                  <a:clrFrom>
                    <a:srgbClr val="FFFFFF"/>
                  </a:clrFrom>
                  <a:clrTo>
                    <a:srgbClr val="FFFFFF">
                      <a:alpha val="0"/>
                    </a:srgbClr>
                  </a:clrTo>
                </a:clrChange>
              </a:blip>
              <a:srcRect l="32965" t="30704" r="58413" b="49378"/>
              <a:stretch/>
            </p:blipFill>
            <p:spPr>
              <a:xfrm>
                <a:off x="3197601" y="1162976"/>
                <a:ext cx="809927" cy="885075"/>
              </a:xfrm>
              <a:prstGeom prst="rect">
                <a:avLst/>
              </a:prstGeom>
            </p:spPr>
          </p:pic>
          <p:sp>
            <p:nvSpPr>
              <p:cNvPr id="45" name="Rectangle 44">
                <a:extLst>
                  <a:ext uri="{FF2B5EF4-FFF2-40B4-BE49-F238E27FC236}">
                    <a16:creationId xmlns:a16="http://schemas.microsoft.com/office/drawing/2014/main" id="{02762F65-F48C-4C72-1246-3655F8A9C138}"/>
                  </a:ext>
                </a:extLst>
              </p:cNvPr>
              <p:cNvSpPr/>
              <p:nvPr/>
            </p:nvSpPr>
            <p:spPr>
              <a:xfrm>
                <a:off x="836784" y="1952465"/>
                <a:ext cx="1562470" cy="619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ysClr val="windowText" lastClr="000000"/>
                    </a:solidFill>
                    <a:latin typeface="Inter" panose="02000503000000020004" pitchFamily="2" charset="0"/>
                    <a:ea typeface="Inter" panose="02000503000000020004" pitchFamily="2" charset="0"/>
                  </a:rPr>
                  <a:t>Metallic salt </a:t>
                </a:r>
                <a:r>
                  <a:rPr lang="en-US" sz="900">
                    <a:solidFill>
                      <a:sysClr val="windowText" lastClr="000000"/>
                    </a:solidFill>
                    <a:latin typeface="Inter" panose="02000503000000020004" pitchFamily="2" charset="0"/>
                    <a:ea typeface="Inter" panose="02000503000000020004" pitchFamily="2" charset="0"/>
                  </a:rPr>
                  <a:t>solution ethically sourced</a:t>
                </a:r>
              </a:p>
              <a:p>
                <a:pPr algn="ctr"/>
                <a:r>
                  <a:rPr lang="en-US" sz="900">
                    <a:solidFill>
                      <a:sysClr val="windowText" lastClr="000000"/>
                    </a:solidFill>
                    <a:latin typeface="Inter" panose="02000503000000020004" pitchFamily="2" charset="0"/>
                    <a:ea typeface="Inter" panose="02000503000000020004" pitchFamily="2" charset="0"/>
                  </a:rPr>
                  <a:t>(reducer)</a:t>
                </a:r>
              </a:p>
            </p:txBody>
          </p:sp>
          <p:sp>
            <p:nvSpPr>
              <p:cNvPr id="46" name="Rectangle 45">
                <a:extLst>
                  <a:ext uri="{FF2B5EF4-FFF2-40B4-BE49-F238E27FC236}">
                    <a16:creationId xmlns:a16="http://schemas.microsoft.com/office/drawing/2014/main" id="{647F75CC-D232-9940-BD49-49485DE3ED2E}"/>
                  </a:ext>
                </a:extLst>
              </p:cNvPr>
              <p:cNvSpPr/>
              <p:nvPr/>
            </p:nvSpPr>
            <p:spPr>
              <a:xfrm>
                <a:off x="2854653" y="1952465"/>
                <a:ext cx="1562470" cy="619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ysClr val="windowText" lastClr="000000"/>
                    </a:solidFill>
                    <a:latin typeface="Inter" panose="02000503000000020004" pitchFamily="2" charset="0"/>
                    <a:ea typeface="Inter" panose="02000503000000020004" pitchFamily="2" charset="0"/>
                  </a:rPr>
                  <a:t>Indian Ocean </a:t>
                </a:r>
                <a:r>
                  <a:rPr lang="en-US" sz="900" b="1">
                    <a:solidFill>
                      <a:sysClr val="windowText" lastClr="000000"/>
                    </a:solidFill>
                    <a:latin typeface="Inter" panose="02000503000000020004" pitchFamily="2" charset="0"/>
                    <a:ea typeface="Inter" panose="02000503000000020004" pitchFamily="2" charset="0"/>
                  </a:rPr>
                  <a:t>Endemic Plants</a:t>
                </a:r>
              </a:p>
              <a:p>
                <a:pPr algn="ctr"/>
                <a:r>
                  <a:rPr lang="en-US" sz="900">
                    <a:solidFill>
                      <a:sysClr val="windowText" lastClr="000000"/>
                    </a:solidFill>
                    <a:latin typeface="Inter" panose="02000503000000020004" pitchFamily="2" charset="0"/>
                    <a:ea typeface="Inter" panose="02000503000000020004" pitchFamily="2" charset="0"/>
                  </a:rPr>
                  <a:t>(oxidizer)</a:t>
                </a:r>
              </a:p>
            </p:txBody>
          </p:sp>
          <p:pic>
            <p:nvPicPr>
              <p:cNvPr id="47" name="Image 46">
                <a:extLst>
                  <a:ext uri="{FF2B5EF4-FFF2-40B4-BE49-F238E27FC236}">
                    <a16:creationId xmlns:a16="http://schemas.microsoft.com/office/drawing/2014/main" id="{2F1D4CCC-E869-C826-E65C-E628C2C77523}"/>
                  </a:ext>
                </a:extLst>
              </p:cNvPr>
              <p:cNvPicPr>
                <a:picLocks noChangeAspect="1"/>
              </p:cNvPicPr>
              <p:nvPr/>
            </p:nvPicPr>
            <p:blipFill rotWithShape="1">
              <a:blip r:embed="rId2">
                <a:clrChange>
                  <a:clrFrom>
                    <a:srgbClr val="FFFFFF"/>
                  </a:clrFrom>
                  <a:clrTo>
                    <a:srgbClr val="FFFFFF">
                      <a:alpha val="0"/>
                    </a:srgbClr>
                  </a:clrTo>
                </a:clrChange>
              </a:blip>
              <a:srcRect l="71420" t="36317" r="12935" b="33483"/>
              <a:stretch/>
            </p:blipFill>
            <p:spPr>
              <a:xfrm>
                <a:off x="5555107" y="1132889"/>
                <a:ext cx="1134653" cy="908134"/>
              </a:xfrm>
              <a:prstGeom prst="rect">
                <a:avLst/>
              </a:prstGeom>
            </p:spPr>
          </p:pic>
          <p:sp>
            <p:nvSpPr>
              <p:cNvPr id="48" name="Rectangle 47">
                <a:extLst>
                  <a:ext uri="{FF2B5EF4-FFF2-40B4-BE49-F238E27FC236}">
                    <a16:creationId xmlns:a16="http://schemas.microsoft.com/office/drawing/2014/main" id="{B2B93EFD-80E5-E009-1720-0D2B41914A03}"/>
                  </a:ext>
                </a:extLst>
              </p:cNvPr>
              <p:cNvSpPr/>
              <p:nvPr/>
            </p:nvSpPr>
            <p:spPr>
              <a:xfrm>
                <a:off x="5139431" y="1974687"/>
                <a:ext cx="1913138" cy="515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ysClr val="windowText" lastClr="000000"/>
                    </a:solidFill>
                    <a:latin typeface="Inter" panose="02000503000000020004" pitchFamily="2" charset="0"/>
                    <a:ea typeface="Inter" panose="02000503000000020004" pitchFamily="2" charset="0"/>
                  </a:rPr>
                  <a:t>Stable &amp; nontoxic </a:t>
                </a:r>
                <a:r>
                  <a:rPr lang="en-US" sz="900">
                    <a:solidFill>
                      <a:sysClr val="windowText" lastClr="000000"/>
                    </a:solidFill>
                    <a:latin typeface="Inter" panose="02000503000000020004" pitchFamily="2" charset="0"/>
                    <a:ea typeface="Inter" panose="02000503000000020004" pitchFamily="2" charset="0"/>
                  </a:rPr>
                  <a:t>metal-based NP that can be </a:t>
                </a:r>
                <a:r>
                  <a:rPr lang="en-US" sz="900" b="1">
                    <a:solidFill>
                      <a:sysClr val="windowText" lastClr="000000"/>
                    </a:solidFill>
                    <a:latin typeface="Inter" panose="02000503000000020004" pitchFamily="2" charset="0"/>
                    <a:ea typeface="Inter" panose="02000503000000020004" pitchFamily="2" charset="0"/>
                  </a:rPr>
                  <a:t>easily functionalized</a:t>
                </a:r>
              </a:p>
            </p:txBody>
          </p:sp>
          <p:pic>
            <p:nvPicPr>
              <p:cNvPr id="49" name="Image 48" descr="Une image contenant ciel nocturne&#10;&#10;Description générée automatiquement">
                <a:extLst>
                  <a:ext uri="{FF2B5EF4-FFF2-40B4-BE49-F238E27FC236}">
                    <a16:creationId xmlns:a16="http://schemas.microsoft.com/office/drawing/2014/main" id="{BB02595A-B6C4-C6AB-FC23-C8B656DB87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667" r="7211" b="18876"/>
              <a:stretch/>
            </p:blipFill>
            <p:spPr>
              <a:xfrm>
                <a:off x="2495068" y="1597982"/>
                <a:ext cx="276669" cy="260608"/>
              </a:xfrm>
              <a:prstGeom prst="rect">
                <a:avLst/>
              </a:prstGeom>
            </p:spPr>
          </p:pic>
          <p:pic>
            <p:nvPicPr>
              <p:cNvPr id="50" name="Image 49">
                <a:extLst>
                  <a:ext uri="{FF2B5EF4-FFF2-40B4-BE49-F238E27FC236}">
                    <a16:creationId xmlns:a16="http://schemas.microsoft.com/office/drawing/2014/main" id="{3C68865A-CE37-C428-A355-13405EDD86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1351" b="26694"/>
              <a:stretch/>
            </p:blipFill>
            <p:spPr>
              <a:xfrm>
                <a:off x="4529582" y="1633491"/>
                <a:ext cx="411316" cy="254830"/>
              </a:xfrm>
              <a:prstGeom prst="rect">
                <a:avLst/>
              </a:prstGeom>
            </p:spPr>
          </p:pic>
        </p:grpSp>
        <p:sp>
          <p:nvSpPr>
            <p:cNvPr id="51" name="Rectangle 50">
              <a:extLst>
                <a:ext uri="{FF2B5EF4-FFF2-40B4-BE49-F238E27FC236}">
                  <a16:creationId xmlns:a16="http://schemas.microsoft.com/office/drawing/2014/main" id="{9612D8BE-6201-3BE6-C5B0-0E72BDE93F9C}"/>
                </a:ext>
              </a:extLst>
            </p:cNvPr>
            <p:cNvSpPr/>
            <p:nvPr/>
          </p:nvSpPr>
          <p:spPr>
            <a:xfrm>
              <a:off x="3257097" y="1875477"/>
              <a:ext cx="1469306" cy="629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Inter" panose="02000503000000020004" pitchFamily="2" charset="0"/>
                  <a:ea typeface="Inter" panose="02000503000000020004" pitchFamily="2" charset="0"/>
                </a:rPr>
                <a:t>Redox</a:t>
              </a:r>
              <a:endParaRPr lang="en-US" sz="1050">
                <a:solidFill>
                  <a:schemeClr val="bg1"/>
                </a:solidFill>
                <a:latin typeface="Inter" panose="02000503000000020004" pitchFamily="2" charset="0"/>
                <a:ea typeface="Inter" panose="02000503000000020004" pitchFamily="2" charset="0"/>
              </a:endParaRPr>
            </a:p>
          </p:txBody>
        </p:sp>
        <p:sp>
          <p:nvSpPr>
            <p:cNvPr id="52" name="Rectangle 51">
              <a:extLst>
                <a:ext uri="{FF2B5EF4-FFF2-40B4-BE49-F238E27FC236}">
                  <a16:creationId xmlns:a16="http://schemas.microsoft.com/office/drawing/2014/main" id="{A474AA15-BE22-3F21-B238-92FBFDC3C8FA}"/>
                </a:ext>
              </a:extLst>
            </p:cNvPr>
            <p:cNvSpPr/>
            <p:nvPr/>
          </p:nvSpPr>
          <p:spPr>
            <a:xfrm>
              <a:off x="2511441" y="3095873"/>
              <a:ext cx="1850279" cy="629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Inter" panose="02000503000000020004" pitchFamily="2" charset="0"/>
                  <a:ea typeface="Inter" panose="02000503000000020004" pitchFamily="2" charset="0"/>
                  <a:sym typeface="Wingdings" panose="05000000000000000000" pitchFamily="2" charset="2"/>
                </a:rPr>
                <a:t>Growth Nucleation</a:t>
              </a:r>
              <a:endParaRPr lang="en-US" sz="1600" b="1">
                <a:solidFill>
                  <a:schemeClr val="bg1"/>
                </a:solidFill>
                <a:latin typeface="Inter" panose="02000503000000020004" pitchFamily="2" charset="0"/>
                <a:ea typeface="Inter" panose="02000503000000020004" pitchFamily="2" charset="0"/>
              </a:endParaRPr>
            </a:p>
          </p:txBody>
        </p:sp>
        <p:sp>
          <p:nvSpPr>
            <p:cNvPr id="53" name="Rectangle 52">
              <a:extLst>
                <a:ext uri="{FF2B5EF4-FFF2-40B4-BE49-F238E27FC236}">
                  <a16:creationId xmlns:a16="http://schemas.microsoft.com/office/drawing/2014/main" id="{6F34BFA3-8F09-690B-3990-3399A11DA20F}"/>
                </a:ext>
              </a:extLst>
            </p:cNvPr>
            <p:cNvSpPr/>
            <p:nvPr/>
          </p:nvSpPr>
          <p:spPr>
            <a:xfrm>
              <a:off x="2137775" y="4310186"/>
              <a:ext cx="1469306" cy="629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Inter" panose="02000503000000020004" pitchFamily="2" charset="0"/>
                  <a:ea typeface="Inter" panose="02000503000000020004" pitchFamily="2" charset="0"/>
                  <a:sym typeface="Wingdings" panose="05000000000000000000" pitchFamily="2" charset="2"/>
                </a:rPr>
                <a:t>Stabilization</a:t>
              </a:r>
              <a:endParaRPr lang="en-US" sz="1600" b="1">
                <a:solidFill>
                  <a:schemeClr val="bg1"/>
                </a:solidFill>
                <a:latin typeface="Inter" panose="02000503000000020004" pitchFamily="2" charset="0"/>
                <a:ea typeface="Inter" panose="02000503000000020004" pitchFamily="2" charset="0"/>
              </a:endParaRPr>
            </a:p>
          </p:txBody>
        </p:sp>
        <p:sp>
          <p:nvSpPr>
            <p:cNvPr id="56" name="Rectangle 55">
              <a:extLst>
                <a:ext uri="{FF2B5EF4-FFF2-40B4-BE49-F238E27FC236}">
                  <a16:creationId xmlns:a16="http://schemas.microsoft.com/office/drawing/2014/main" id="{A5664B06-0E5A-BCC9-A352-62E20090D4D5}"/>
                </a:ext>
              </a:extLst>
            </p:cNvPr>
            <p:cNvSpPr/>
            <p:nvPr/>
          </p:nvSpPr>
          <p:spPr>
            <a:xfrm rot="1496616">
              <a:off x="1413274" y="5311082"/>
              <a:ext cx="1554503" cy="475034"/>
            </a:xfrm>
            <a:prstGeom prst="rect">
              <a:avLst/>
            </a:prstGeom>
            <a:noFill/>
          </p:spPr>
          <p:txBody>
            <a:bodyPr wrap="none" lIns="91440" tIns="45720" rIns="91440" bIns="45720">
              <a:prstTxWarp prst="textArchDown">
                <a:avLst>
                  <a:gd name="adj" fmla="val 383002"/>
                </a:avLst>
              </a:prstTxWarp>
              <a:spAutoFit/>
            </a:bodyPr>
            <a:lstStyle/>
            <a:p>
              <a:pPr algn="ctr"/>
              <a:r>
                <a:rPr lang="en-US" sz="1600" b="1">
                  <a:solidFill>
                    <a:schemeClr val="bg1"/>
                  </a:solidFill>
                  <a:latin typeface="Inter" panose="02000503000000020004" pitchFamily="2" charset="0"/>
                  <a:ea typeface="Inter" panose="02000503000000020004" pitchFamily="2" charset="0"/>
                  <a:sym typeface="Wingdings" panose="05000000000000000000" pitchFamily="2" charset="2"/>
                </a:rPr>
                <a:t>Functionalization</a:t>
              </a:r>
              <a:endParaRPr lang="fr-FR" sz="1600" b="1">
                <a:solidFill>
                  <a:schemeClr val="bg1"/>
                </a:solidFill>
                <a:latin typeface="Inter" panose="02000503000000020004" pitchFamily="2" charset="0"/>
                <a:ea typeface="Inter" panose="02000503000000020004" pitchFamily="2" charset="0"/>
              </a:endParaRPr>
            </a:p>
          </p:txBody>
        </p:sp>
      </p:grpSp>
      <p:sp>
        <p:nvSpPr>
          <p:cNvPr id="2" name="Titre 2">
            <a:extLst>
              <a:ext uri="{FF2B5EF4-FFF2-40B4-BE49-F238E27FC236}">
                <a16:creationId xmlns:a16="http://schemas.microsoft.com/office/drawing/2014/main" id="{92B6F94A-E2ED-F8AC-8B7B-C5BB8A7D0D63}"/>
              </a:ext>
            </a:extLst>
          </p:cNvPr>
          <p:cNvSpPr txBox="1">
            <a:spLocks/>
          </p:cNvSpPr>
          <p:nvPr/>
        </p:nvSpPr>
        <p:spPr>
          <a:xfrm>
            <a:off x="717550" y="396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r>
              <a:rPr lang="en-US" sz="2400">
                <a:latin typeface="Inter" panose="02000503000000020004" pitchFamily="2" charset="0"/>
                <a:ea typeface="Inter" panose="02000503000000020004" pitchFamily="2" charset="0"/>
              </a:rPr>
              <a:t>The first patented process on gold nanoparticles</a:t>
            </a:r>
            <a:endParaRPr lang="en-US" sz="2400">
              <a:latin typeface="Inter" panose="02000503000000020004" pitchFamily="2" charset="0"/>
            </a:endParaRPr>
          </a:p>
        </p:txBody>
      </p:sp>
    </p:spTree>
    <p:extLst>
      <p:ext uri="{BB962C8B-B14F-4D97-AF65-F5344CB8AC3E}">
        <p14:creationId xmlns:p14="http://schemas.microsoft.com/office/powerpoint/2010/main" val="361830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1F362DFC-0D48-5B19-3D43-8F029A20576F}"/>
              </a:ext>
            </a:extLst>
          </p:cNvPr>
          <p:cNvSpPr/>
          <p:nvPr/>
        </p:nvSpPr>
        <p:spPr>
          <a:xfrm>
            <a:off x="6037586" y="1729945"/>
            <a:ext cx="5860086" cy="4642789"/>
          </a:xfrm>
          <a:prstGeom prst="roundRect">
            <a:avLst>
              <a:gd name="adj" fmla="val 2949"/>
            </a:avLst>
          </a:prstGeom>
          <a:noFill/>
          <a:ln w="952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17" name="Rectangle : coins arrondis 16">
            <a:extLst>
              <a:ext uri="{FF2B5EF4-FFF2-40B4-BE49-F238E27FC236}">
                <a16:creationId xmlns:a16="http://schemas.microsoft.com/office/drawing/2014/main" id="{2F283040-DCF3-9653-B145-54C8370A853D}"/>
              </a:ext>
            </a:extLst>
          </p:cNvPr>
          <p:cNvSpPr/>
          <p:nvPr/>
        </p:nvSpPr>
        <p:spPr>
          <a:xfrm>
            <a:off x="363081" y="1725046"/>
            <a:ext cx="5531692" cy="4577711"/>
          </a:xfrm>
          <a:prstGeom prst="roundRect">
            <a:avLst>
              <a:gd name="adj" fmla="val 269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2" name="Espace réservé du contenu 2">
            <a:extLst>
              <a:ext uri="{FF2B5EF4-FFF2-40B4-BE49-F238E27FC236}">
                <a16:creationId xmlns:a16="http://schemas.microsoft.com/office/drawing/2014/main" id="{A123826C-4972-6BAC-E1F4-700C0416BF44}"/>
              </a:ext>
            </a:extLst>
          </p:cNvPr>
          <p:cNvSpPr txBox="1">
            <a:spLocks/>
          </p:cNvSpPr>
          <p:nvPr/>
        </p:nvSpPr>
        <p:spPr>
          <a:xfrm>
            <a:off x="6190110" y="5359559"/>
            <a:ext cx="2903411" cy="733489"/>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latin typeface="Inter" panose="02000503000000020004" pitchFamily="2" charset="0"/>
                <a:ea typeface="Inter" panose="02000503000000020004" pitchFamily="2" charset="0"/>
                <a:cs typeface="Arial" panose="020B0604020202020204" pitchFamily="34" charset="0"/>
              </a:rPr>
              <a:t>Mechanism of action: </a:t>
            </a:r>
            <a:r>
              <a:rPr lang="en-US" sz="1200">
                <a:latin typeface="Inter" panose="02000503000000020004" pitchFamily="2" charset="0"/>
                <a:ea typeface="Inter" panose="02000503000000020004" pitchFamily="2" charset="0"/>
                <a:cs typeface="Arial" panose="020B0604020202020204" pitchFamily="34" charset="0"/>
              </a:rPr>
              <a:t>Exalted hyperthermia, inducing apoptosis</a:t>
            </a:r>
          </a:p>
          <a:p>
            <a:r>
              <a:rPr lang="en-US" sz="1200" b="1">
                <a:latin typeface="Inter" panose="02000503000000020004" pitchFamily="2" charset="0"/>
                <a:ea typeface="Inter" panose="02000503000000020004" pitchFamily="2" charset="0"/>
                <a:cs typeface="Arial" panose="020B0604020202020204" pitchFamily="34" charset="0"/>
              </a:rPr>
              <a:t>2 single injections: </a:t>
            </a:r>
            <a:r>
              <a:rPr lang="en-US" sz="1200">
                <a:latin typeface="Inter" panose="02000503000000020004" pitchFamily="2" charset="0"/>
                <a:ea typeface="Inter" panose="02000503000000020004" pitchFamily="2" charset="0"/>
                <a:cs typeface="Arial" panose="020B0604020202020204" pitchFamily="34" charset="0"/>
              </a:rPr>
              <a:t>Day 0 </a:t>
            </a:r>
            <a:r>
              <a:rPr lang="en-US" sz="1200" b="1">
                <a:latin typeface="Inter" panose="02000503000000020004" pitchFamily="2" charset="0"/>
                <a:ea typeface="Inter" panose="02000503000000020004" pitchFamily="2" charset="0"/>
                <a:cs typeface="Arial" panose="020B0604020202020204" pitchFamily="34" charset="0"/>
              </a:rPr>
              <a:t>+ </a:t>
            </a:r>
            <a:r>
              <a:rPr lang="en-US" sz="1200">
                <a:latin typeface="Inter" panose="02000503000000020004" pitchFamily="2" charset="0"/>
                <a:ea typeface="Inter" panose="02000503000000020004" pitchFamily="2" charset="0"/>
                <a:cs typeface="Arial" panose="020B0604020202020204" pitchFamily="34" charset="0"/>
              </a:rPr>
              <a:t>Day 14</a:t>
            </a:r>
          </a:p>
        </p:txBody>
      </p:sp>
      <p:pic>
        <p:nvPicPr>
          <p:cNvPr id="9" name="Image 8">
            <a:extLst>
              <a:ext uri="{FF2B5EF4-FFF2-40B4-BE49-F238E27FC236}">
                <a16:creationId xmlns:a16="http://schemas.microsoft.com/office/drawing/2014/main" id="{8B7136E7-A714-33C6-7C8C-4D609107F8A3}"/>
              </a:ext>
            </a:extLst>
          </p:cNvPr>
          <p:cNvPicPr>
            <a:picLocks noChangeAspect="1"/>
          </p:cNvPicPr>
          <p:nvPr/>
        </p:nvPicPr>
        <p:blipFill>
          <a:blip r:embed="rId3"/>
          <a:stretch>
            <a:fillRect/>
          </a:stretch>
        </p:blipFill>
        <p:spPr>
          <a:xfrm>
            <a:off x="6230009" y="2520479"/>
            <a:ext cx="2823614" cy="2297369"/>
          </a:xfrm>
          <a:prstGeom prst="rect">
            <a:avLst/>
          </a:prstGeom>
        </p:spPr>
      </p:pic>
      <p:sp>
        <p:nvSpPr>
          <p:cNvPr id="7" name="ZoneTexte 6">
            <a:extLst>
              <a:ext uri="{FF2B5EF4-FFF2-40B4-BE49-F238E27FC236}">
                <a16:creationId xmlns:a16="http://schemas.microsoft.com/office/drawing/2014/main" id="{DCB69479-B7D0-CA1E-672D-16906EA2DD59}"/>
              </a:ext>
            </a:extLst>
          </p:cNvPr>
          <p:cNvSpPr txBox="1"/>
          <p:nvPr/>
        </p:nvSpPr>
        <p:spPr>
          <a:xfrm>
            <a:off x="749739" y="2022509"/>
            <a:ext cx="4758377" cy="2123658"/>
          </a:xfrm>
          <a:prstGeom prst="rect">
            <a:avLst/>
          </a:prstGeom>
          <a:noFill/>
        </p:spPr>
        <p:txBody>
          <a:bodyPr wrap="square" rtlCol="0">
            <a:spAutoFit/>
          </a:bodyPr>
          <a:lstStyle/>
          <a:p>
            <a:r>
              <a:rPr lang="en-US" sz="1400" b="1">
                <a:latin typeface="Inter" panose="02000503000000020004" pitchFamily="2" charset="0"/>
                <a:ea typeface="Inter" panose="02000503000000020004" pitchFamily="2" charset="0"/>
              </a:rPr>
              <a:t>Key findings:</a:t>
            </a:r>
            <a:endParaRPr lang="en-US" sz="1000" b="1">
              <a:latin typeface="Inter" panose="02000503000000020004" pitchFamily="2" charset="0"/>
              <a:ea typeface="Inter" panose="02000503000000020004" pitchFamily="2" charset="0"/>
            </a:endParaRPr>
          </a:p>
          <a:p>
            <a:endParaRPr lang="en-US" sz="1400" b="1">
              <a:latin typeface="Inter" panose="02000503000000020004" pitchFamily="2" charset="0"/>
              <a:ea typeface="Inter" panose="02000503000000020004" pitchFamily="2" charset="0"/>
            </a:endParaRPr>
          </a:p>
          <a:p>
            <a:pPr marL="360363" lvl="1" indent="-176213">
              <a:buFont typeface="+mj-lt"/>
              <a:buAutoNum type="arabicPeriod"/>
            </a:pPr>
            <a:r>
              <a:rPr lang="en-US" sz="1300" b="1">
                <a:latin typeface="Inter" panose="02000503000000020004" pitchFamily="2" charset="0"/>
                <a:ea typeface="Inter" panose="02000503000000020004" pitchFamily="2" charset="0"/>
              </a:rPr>
              <a:t>No mortality or signs of systemic toxicity </a:t>
            </a:r>
            <a:r>
              <a:rPr lang="en-US" sz="1300">
                <a:latin typeface="Inter" panose="02000503000000020004" pitchFamily="2" charset="0"/>
                <a:ea typeface="Inter" panose="02000503000000020004" pitchFamily="2" charset="0"/>
              </a:rPr>
              <a:t>were observed (cytotoxicity grade 0 in all cases)</a:t>
            </a:r>
          </a:p>
          <a:p>
            <a:pPr marL="360363" lvl="1" indent="-176213">
              <a:buFont typeface="+mj-lt"/>
              <a:buAutoNum type="arabicPeriod"/>
            </a:pPr>
            <a:endParaRPr lang="en-US" sz="1300">
              <a:latin typeface="Inter" panose="02000503000000020004" pitchFamily="2" charset="0"/>
              <a:ea typeface="Inter" panose="02000503000000020004" pitchFamily="2" charset="0"/>
            </a:endParaRPr>
          </a:p>
          <a:p>
            <a:pPr marL="360363" lvl="1" indent="-176213">
              <a:buFont typeface="+mj-lt"/>
              <a:buAutoNum type="arabicPeriod"/>
            </a:pPr>
            <a:r>
              <a:rPr lang="en-US" sz="1300">
                <a:latin typeface="Inter" panose="02000503000000020004" pitchFamily="2" charset="0"/>
                <a:ea typeface="Inter" panose="02000503000000020004" pitchFamily="2" charset="0"/>
              </a:rPr>
              <a:t>Biodistribution : remains inside the tumor </a:t>
            </a:r>
            <a:r>
              <a:rPr lang="en-US" sz="1300" b="1">
                <a:latin typeface="Inter" panose="02000503000000020004" pitchFamily="2" charset="0"/>
                <a:ea typeface="Inter" panose="02000503000000020004" pitchFamily="2" charset="0"/>
              </a:rPr>
              <a:t>at least 24 hours </a:t>
            </a:r>
            <a:r>
              <a:rPr lang="en-US" sz="1300">
                <a:latin typeface="Inter" panose="02000503000000020004" pitchFamily="2" charset="0"/>
                <a:ea typeface="Inter" panose="02000503000000020004" pitchFamily="2" charset="0"/>
              </a:rPr>
              <a:t>and elimination in urine and </a:t>
            </a:r>
            <a:r>
              <a:rPr lang="en-US" sz="1300" err="1">
                <a:latin typeface="Inter" panose="02000503000000020004" pitchFamily="2" charset="0"/>
                <a:ea typeface="Inter" panose="02000503000000020004" pitchFamily="2" charset="0"/>
              </a:rPr>
              <a:t>faeces</a:t>
            </a:r>
            <a:endParaRPr lang="en-US" sz="1300">
              <a:latin typeface="Inter" panose="02000503000000020004" pitchFamily="2" charset="0"/>
              <a:ea typeface="Inter" panose="02000503000000020004" pitchFamily="2" charset="0"/>
            </a:endParaRPr>
          </a:p>
          <a:p>
            <a:pPr marL="360363" lvl="1" indent="-176213">
              <a:buFont typeface="+mj-lt"/>
              <a:buAutoNum type="arabicPeriod"/>
            </a:pPr>
            <a:endParaRPr lang="en-US" sz="1300">
              <a:latin typeface="Inter" panose="02000503000000020004" pitchFamily="2" charset="0"/>
              <a:ea typeface="Inter" panose="02000503000000020004" pitchFamily="2" charset="0"/>
            </a:endParaRPr>
          </a:p>
          <a:p>
            <a:pPr marL="360363" lvl="1" indent="-176213">
              <a:buFont typeface="+mj-lt"/>
              <a:buAutoNum type="arabicPeriod"/>
            </a:pPr>
            <a:r>
              <a:rPr lang="en-US" sz="1300" b="1">
                <a:latin typeface="Inter" panose="02000503000000020004" pitchFamily="2" charset="0"/>
                <a:ea typeface="Inter" panose="02000503000000020004" pitchFamily="2" charset="0"/>
              </a:rPr>
              <a:t>100% </a:t>
            </a:r>
            <a:r>
              <a:rPr lang="en-US" sz="1300">
                <a:latin typeface="Inter" panose="02000503000000020004" pitchFamily="2" charset="0"/>
                <a:ea typeface="Inter" panose="02000503000000020004" pitchFamily="2" charset="0"/>
              </a:rPr>
              <a:t>complete regression in mice treated at </a:t>
            </a:r>
            <a:r>
              <a:rPr lang="en-US" sz="1300" b="1">
                <a:latin typeface="Inter" panose="02000503000000020004" pitchFamily="2" charset="0"/>
                <a:ea typeface="Inter" panose="02000503000000020004" pitchFamily="2" charset="0"/>
              </a:rPr>
              <a:t>14 days </a:t>
            </a:r>
            <a:r>
              <a:rPr lang="en-US" sz="1300">
                <a:latin typeface="Inter" panose="02000503000000020004" pitchFamily="2" charset="0"/>
                <a:ea typeface="Inter" panose="02000503000000020004" pitchFamily="2" charset="0"/>
              </a:rPr>
              <a:t>intervals</a:t>
            </a:r>
          </a:p>
        </p:txBody>
      </p:sp>
      <p:sp>
        <p:nvSpPr>
          <p:cNvPr id="16" name="Rectangle 15">
            <a:extLst>
              <a:ext uri="{FF2B5EF4-FFF2-40B4-BE49-F238E27FC236}">
                <a16:creationId xmlns:a16="http://schemas.microsoft.com/office/drawing/2014/main" id="{E8E81DEC-AE02-4F60-DD4C-0B244710CC5D}"/>
              </a:ext>
            </a:extLst>
          </p:cNvPr>
          <p:cNvSpPr/>
          <p:nvPr/>
        </p:nvSpPr>
        <p:spPr>
          <a:xfrm>
            <a:off x="-16677" y="1118253"/>
            <a:ext cx="12208677" cy="414401"/>
          </a:xfrm>
          <a:prstGeom prst="rect">
            <a:avLst/>
          </a:prstGeom>
          <a:solidFill>
            <a:srgbClr val="50287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Inter" panose="02000503000000020004" pitchFamily="2" charset="0"/>
                <a:ea typeface="Inter" panose="02000503000000020004" pitchFamily="2" charset="0"/>
              </a:rPr>
              <a:t>Torskal performed preclinical trials during in 2021/22</a:t>
            </a:r>
          </a:p>
        </p:txBody>
      </p:sp>
      <p:sp>
        <p:nvSpPr>
          <p:cNvPr id="10" name="Espace réservé du contenu 2">
            <a:extLst>
              <a:ext uri="{FF2B5EF4-FFF2-40B4-BE49-F238E27FC236}">
                <a16:creationId xmlns:a16="http://schemas.microsoft.com/office/drawing/2014/main" id="{E3482860-5030-A0C8-7E70-1AD109C91731}"/>
              </a:ext>
            </a:extLst>
          </p:cNvPr>
          <p:cNvSpPr txBox="1">
            <a:spLocks/>
          </p:cNvSpPr>
          <p:nvPr/>
        </p:nvSpPr>
        <p:spPr bwMode="auto">
          <a:xfrm>
            <a:off x="459119" y="4250883"/>
            <a:ext cx="2598824" cy="29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marL="342900" indent="-342900" algn="l" rtl="0" eaLnBrk="1" fontAlgn="base" hangingPunct="1">
              <a:spcBef>
                <a:spcPct val="20000"/>
              </a:spcBef>
              <a:spcAft>
                <a:spcPct val="0"/>
              </a:spcAft>
              <a:buClr>
                <a:srgbClr val="D5001E"/>
              </a:buClr>
              <a:buChar char="•"/>
              <a:defRPr sz="2800">
                <a:solidFill>
                  <a:schemeClr val="tx1"/>
                </a:solidFill>
                <a:latin typeface="DIN-Regular"/>
                <a:ea typeface="ヒラギノ角ゴ Pro W3" charset="0"/>
                <a:cs typeface="DIN-Regular"/>
              </a:defRPr>
            </a:lvl1pPr>
            <a:lvl2pPr marL="742950" indent="-285750" algn="l" rtl="0" eaLnBrk="1" fontAlgn="base" hangingPunct="1">
              <a:spcBef>
                <a:spcPct val="20000"/>
              </a:spcBef>
              <a:spcAft>
                <a:spcPct val="0"/>
              </a:spcAft>
              <a:buClr>
                <a:srgbClr val="D5001E"/>
              </a:buClr>
              <a:buChar char="•"/>
              <a:defRPr sz="2600">
                <a:solidFill>
                  <a:schemeClr val="tx1"/>
                </a:solidFill>
                <a:latin typeface="DIN-Regular"/>
                <a:ea typeface="ヒラギノ角ゴ Pro W3" charset="0"/>
                <a:cs typeface="DIN-Regular"/>
              </a:defRPr>
            </a:lvl2pPr>
            <a:lvl3pPr marL="1143000" indent="-228600" algn="l" rtl="0" eaLnBrk="1" fontAlgn="base" hangingPunct="1">
              <a:spcBef>
                <a:spcPct val="20000"/>
              </a:spcBef>
              <a:spcAft>
                <a:spcPct val="0"/>
              </a:spcAft>
              <a:buClr>
                <a:srgbClr val="D5001E"/>
              </a:buClr>
              <a:buChar char="•"/>
              <a:defRPr sz="2400">
                <a:solidFill>
                  <a:schemeClr val="tx1"/>
                </a:solidFill>
                <a:latin typeface="DIN-Regular"/>
                <a:ea typeface="ヒラギノ角ゴ Pro W3" charset="0"/>
                <a:cs typeface="DIN-Regular"/>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0"/>
              </a:defRPr>
            </a:lvl4pPr>
            <a:lvl5pPr marL="2057400" indent="-228600" algn="l" rtl="0" eaLnBrk="1" fontAlgn="base" hangingPunct="1">
              <a:spcBef>
                <a:spcPct val="20000"/>
              </a:spcBef>
              <a:spcAft>
                <a:spcPct val="0"/>
              </a:spcAft>
              <a:buChar char="•"/>
              <a:defRPr>
                <a:solidFill>
                  <a:schemeClr val="tx1"/>
                </a:solidFill>
                <a:latin typeface="+mn-lt"/>
                <a:ea typeface="ヒラギノ角ゴ Pro W3"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fr-FR" sz="1200" b="1">
                <a:solidFill>
                  <a:srgbClr val="502878"/>
                </a:solidFill>
                <a:latin typeface="Inter" panose="02000503000000020004" pitchFamily="2" charset="0"/>
                <a:ea typeface="Inter" panose="02000503000000020004" pitchFamily="2" charset="0"/>
                <a:cs typeface="+mn-cs"/>
              </a:rPr>
              <a:t>Torskal’s solution</a:t>
            </a:r>
          </a:p>
        </p:txBody>
      </p:sp>
      <p:sp>
        <p:nvSpPr>
          <p:cNvPr id="22" name="Espace réservé du contenu 2">
            <a:extLst>
              <a:ext uri="{FF2B5EF4-FFF2-40B4-BE49-F238E27FC236}">
                <a16:creationId xmlns:a16="http://schemas.microsoft.com/office/drawing/2014/main" id="{E99894E0-7806-074B-56AF-527FB7F092C8}"/>
              </a:ext>
            </a:extLst>
          </p:cNvPr>
          <p:cNvSpPr txBox="1">
            <a:spLocks/>
          </p:cNvSpPr>
          <p:nvPr/>
        </p:nvSpPr>
        <p:spPr bwMode="auto">
          <a:xfrm>
            <a:off x="3200756" y="4250883"/>
            <a:ext cx="2598824" cy="29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marL="342900" indent="-342900" algn="l" rtl="0" eaLnBrk="1" fontAlgn="base" hangingPunct="1">
              <a:spcBef>
                <a:spcPct val="20000"/>
              </a:spcBef>
              <a:spcAft>
                <a:spcPct val="0"/>
              </a:spcAft>
              <a:buClr>
                <a:srgbClr val="D5001E"/>
              </a:buClr>
              <a:buChar char="•"/>
              <a:defRPr sz="2800">
                <a:solidFill>
                  <a:schemeClr val="tx1"/>
                </a:solidFill>
                <a:latin typeface="DIN-Regular"/>
                <a:ea typeface="ヒラギノ角ゴ Pro W3" charset="0"/>
                <a:cs typeface="DIN-Regular"/>
              </a:defRPr>
            </a:lvl1pPr>
            <a:lvl2pPr marL="742950" indent="-285750" algn="l" rtl="0" eaLnBrk="1" fontAlgn="base" hangingPunct="1">
              <a:spcBef>
                <a:spcPct val="20000"/>
              </a:spcBef>
              <a:spcAft>
                <a:spcPct val="0"/>
              </a:spcAft>
              <a:buClr>
                <a:srgbClr val="D5001E"/>
              </a:buClr>
              <a:buChar char="•"/>
              <a:defRPr sz="2600">
                <a:solidFill>
                  <a:schemeClr val="tx1"/>
                </a:solidFill>
                <a:latin typeface="DIN-Regular"/>
                <a:ea typeface="ヒラギノ角ゴ Pro W3" charset="0"/>
                <a:cs typeface="DIN-Regular"/>
              </a:defRPr>
            </a:lvl2pPr>
            <a:lvl3pPr marL="1143000" indent="-228600" algn="l" rtl="0" eaLnBrk="1" fontAlgn="base" hangingPunct="1">
              <a:spcBef>
                <a:spcPct val="20000"/>
              </a:spcBef>
              <a:spcAft>
                <a:spcPct val="0"/>
              </a:spcAft>
              <a:buClr>
                <a:srgbClr val="D5001E"/>
              </a:buClr>
              <a:buChar char="•"/>
              <a:defRPr sz="2400">
                <a:solidFill>
                  <a:schemeClr val="tx1"/>
                </a:solidFill>
                <a:latin typeface="DIN-Regular"/>
                <a:ea typeface="ヒラギノ角ゴ Pro W3" charset="0"/>
                <a:cs typeface="DIN-Regular"/>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0"/>
              </a:defRPr>
            </a:lvl4pPr>
            <a:lvl5pPr marL="2057400" indent="-228600" algn="l" rtl="0" eaLnBrk="1" fontAlgn="base" hangingPunct="1">
              <a:spcBef>
                <a:spcPct val="20000"/>
              </a:spcBef>
              <a:spcAft>
                <a:spcPct val="0"/>
              </a:spcAft>
              <a:buChar char="•"/>
              <a:defRPr>
                <a:solidFill>
                  <a:schemeClr val="tx1"/>
                </a:solidFill>
                <a:latin typeface="+mn-lt"/>
                <a:ea typeface="ヒラギノ角ゴ Pro W3"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fr-FR" sz="1200" b="1" err="1">
                <a:solidFill>
                  <a:srgbClr val="502878"/>
                </a:solidFill>
                <a:latin typeface="Inter" panose="02000503000000020004" pitchFamily="2" charset="0"/>
                <a:ea typeface="Inter" panose="02000503000000020004" pitchFamily="2" charset="0"/>
                <a:cs typeface="+mn-cs"/>
              </a:rPr>
              <a:t>Surgery</a:t>
            </a:r>
            <a:endParaRPr lang="fr-FR" sz="1200" b="1">
              <a:solidFill>
                <a:srgbClr val="502878"/>
              </a:solidFill>
              <a:latin typeface="Inter" panose="02000503000000020004" pitchFamily="2" charset="0"/>
              <a:ea typeface="Inter" panose="02000503000000020004" pitchFamily="2" charset="0"/>
              <a:cs typeface="+mn-cs"/>
            </a:endParaRPr>
          </a:p>
        </p:txBody>
      </p:sp>
      <p:grpSp>
        <p:nvGrpSpPr>
          <p:cNvPr id="32" name="Group 31">
            <a:extLst>
              <a:ext uri="{FF2B5EF4-FFF2-40B4-BE49-F238E27FC236}">
                <a16:creationId xmlns:a16="http://schemas.microsoft.com/office/drawing/2014/main" id="{2DA93B0E-C553-0C6E-38DA-81EADBAC5D74}"/>
              </a:ext>
            </a:extLst>
          </p:cNvPr>
          <p:cNvGrpSpPr/>
          <p:nvPr/>
        </p:nvGrpSpPr>
        <p:grpSpPr>
          <a:xfrm>
            <a:off x="459119" y="4576602"/>
            <a:ext cx="2598824" cy="1526027"/>
            <a:chOff x="874555" y="1835863"/>
            <a:chExt cx="7934325" cy="4619625"/>
          </a:xfrm>
        </p:grpSpPr>
        <p:pic>
          <p:nvPicPr>
            <p:cNvPr id="27" name="Picture 26" descr="A picture containing indoor, person, swimming&#10;&#10;Description automatically generated">
              <a:extLst>
                <a:ext uri="{FF2B5EF4-FFF2-40B4-BE49-F238E27FC236}">
                  <a16:creationId xmlns:a16="http://schemas.microsoft.com/office/drawing/2014/main" id="{1877D60D-3A12-47B7-E45F-1C4D201D3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55" y="1835863"/>
              <a:ext cx="7934325" cy="4619625"/>
            </a:xfrm>
            <a:prstGeom prst="rect">
              <a:avLst/>
            </a:prstGeom>
          </p:spPr>
        </p:pic>
        <p:sp>
          <p:nvSpPr>
            <p:cNvPr id="28" name="Oval 27">
              <a:extLst>
                <a:ext uri="{FF2B5EF4-FFF2-40B4-BE49-F238E27FC236}">
                  <a16:creationId xmlns:a16="http://schemas.microsoft.com/office/drawing/2014/main" id="{B736A716-628A-0EB8-58A5-6B52F907F107}"/>
                </a:ext>
              </a:extLst>
            </p:cNvPr>
            <p:cNvSpPr/>
            <p:nvPr/>
          </p:nvSpPr>
          <p:spPr>
            <a:xfrm>
              <a:off x="1486392" y="4082998"/>
              <a:ext cx="939857" cy="94408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29" name="Oval 28">
              <a:extLst>
                <a:ext uri="{FF2B5EF4-FFF2-40B4-BE49-F238E27FC236}">
                  <a16:creationId xmlns:a16="http://schemas.microsoft.com/office/drawing/2014/main" id="{2C9065B8-A38B-AFCA-915C-EEB40034A020}"/>
                </a:ext>
              </a:extLst>
            </p:cNvPr>
            <p:cNvSpPr/>
            <p:nvPr/>
          </p:nvSpPr>
          <p:spPr>
            <a:xfrm>
              <a:off x="3352346" y="4555039"/>
              <a:ext cx="806254" cy="75125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30" name="Oval 29">
              <a:extLst>
                <a:ext uri="{FF2B5EF4-FFF2-40B4-BE49-F238E27FC236}">
                  <a16:creationId xmlns:a16="http://schemas.microsoft.com/office/drawing/2014/main" id="{3447BB04-F9BD-F405-D351-BCDA555569C0}"/>
                </a:ext>
              </a:extLst>
            </p:cNvPr>
            <p:cNvSpPr/>
            <p:nvPr/>
          </p:nvSpPr>
          <p:spPr>
            <a:xfrm>
              <a:off x="5043906" y="4917015"/>
              <a:ext cx="806254" cy="75125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31" name="Oval 30">
              <a:extLst>
                <a:ext uri="{FF2B5EF4-FFF2-40B4-BE49-F238E27FC236}">
                  <a16:creationId xmlns:a16="http://schemas.microsoft.com/office/drawing/2014/main" id="{9B665F5E-203F-78B4-C5D6-0A400E46FC39}"/>
                </a:ext>
              </a:extLst>
            </p:cNvPr>
            <p:cNvSpPr/>
            <p:nvPr/>
          </p:nvSpPr>
          <p:spPr>
            <a:xfrm>
              <a:off x="7119875" y="4675683"/>
              <a:ext cx="806254" cy="75125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grpSp>
      <p:grpSp>
        <p:nvGrpSpPr>
          <p:cNvPr id="40" name="Group 39">
            <a:extLst>
              <a:ext uri="{FF2B5EF4-FFF2-40B4-BE49-F238E27FC236}">
                <a16:creationId xmlns:a16="http://schemas.microsoft.com/office/drawing/2014/main" id="{A342075A-FA50-4F1A-F5F7-DB3140787D26}"/>
              </a:ext>
            </a:extLst>
          </p:cNvPr>
          <p:cNvGrpSpPr/>
          <p:nvPr/>
        </p:nvGrpSpPr>
        <p:grpSpPr>
          <a:xfrm>
            <a:off x="3206852" y="4576602"/>
            <a:ext cx="2599116" cy="1526026"/>
            <a:chOff x="1992102" y="3276058"/>
            <a:chExt cx="8361372" cy="3385056"/>
          </a:xfrm>
        </p:grpSpPr>
        <p:grpSp>
          <p:nvGrpSpPr>
            <p:cNvPr id="36" name="Group 35">
              <a:extLst>
                <a:ext uri="{FF2B5EF4-FFF2-40B4-BE49-F238E27FC236}">
                  <a16:creationId xmlns:a16="http://schemas.microsoft.com/office/drawing/2014/main" id="{D4C49E31-5C72-991C-757D-EA2C205DDC5E}"/>
                </a:ext>
              </a:extLst>
            </p:cNvPr>
            <p:cNvGrpSpPr/>
            <p:nvPr/>
          </p:nvGrpSpPr>
          <p:grpSpPr>
            <a:xfrm>
              <a:off x="1992102" y="3276058"/>
              <a:ext cx="8361372" cy="3385056"/>
              <a:chOff x="4227584" y="4400631"/>
              <a:chExt cx="5745046" cy="2445067"/>
            </a:xfrm>
          </p:grpSpPr>
          <p:pic>
            <p:nvPicPr>
              <p:cNvPr id="19" name="Image 18">
                <a:extLst>
                  <a:ext uri="{FF2B5EF4-FFF2-40B4-BE49-F238E27FC236}">
                    <a16:creationId xmlns:a16="http://schemas.microsoft.com/office/drawing/2014/main" id="{30363D21-15D7-09D9-6C24-D94B600D1A79}"/>
                  </a:ext>
                </a:extLst>
              </p:cNvPr>
              <p:cNvPicPr>
                <a:picLocks/>
              </p:cNvPicPr>
              <p:nvPr/>
            </p:nvPicPr>
            <p:blipFill rotWithShape="1">
              <a:blip r:embed="rId5"/>
              <a:srcRect l="32778"/>
              <a:stretch/>
            </p:blipFill>
            <p:spPr>
              <a:xfrm>
                <a:off x="6091455" y="4408581"/>
                <a:ext cx="3881175" cy="2437117"/>
              </a:xfrm>
              <a:prstGeom prst="rect">
                <a:avLst/>
              </a:prstGeom>
            </p:spPr>
          </p:pic>
          <p:pic>
            <p:nvPicPr>
              <p:cNvPr id="35" name="Picture 34" descr="A person with no shirt&#10;&#10;Description automatically generated with low confidence">
                <a:extLst>
                  <a:ext uri="{FF2B5EF4-FFF2-40B4-BE49-F238E27FC236}">
                    <a16:creationId xmlns:a16="http://schemas.microsoft.com/office/drawing/2014/main" id="{D8541C4D-E1A9-2A79-6BFE-7E564C3DC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7584" y="4400631"/>
                <a:ext cx="1866900" cy="2438400"/>
              </a:xfrm>
              <a:prstGeom prst="rect">
                <a:avLst/>
              </a:prstGeom>
            </p:spPr>
          </p:pic>
        </p:grpSp>
        <p:sp>
          <p:nvSpPr>
            <p:cNvPr id="37" name="Oval 36">
              <a:extLst>
                <a:ext uri="{FF2B5EF4-FFF2-40B4-BE49-F238E27FC236}">
                  <a16:creationId xmlns:a16="http://schemas.microsoft.com/office/drawing/2014/main" id="{89DDB70C-9B46-3E1D-1559-F54DA036121B}"/>
                </a:ext>
              </a:extLst>
            </p:cNvPr>
            <p:cNvSpPr/>
            <p:nvPr/>
          </p:nvSpPr>
          <p:spPr>
            <a:xfrm>
              <a:off x="2950188" y="5143306"/>
              <a:ext cx="858569" cy="65623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38" name="Oval 37">
              <a:extLst>
                <a:ext uri="{FF2B5EF4-FFF2-40B4-BE49-F238E27FC236}">
                  <a16:creationId xmlns:a16="http://schemas.microsoft.com/office/drawing/2014/main" id="{225615B2-DD78-A9C1-4454-00B73FF20CE1}"/>
                </a:ext>
              </a:extLst>
            </p:cNvPr>
            <p:cNvSpPr/>
            <p:nvPr/>
          </p:nvSpPr>
          <p:spPr>
            <a:xfrm rot="19125884">
              <a:off x="6267603" y="4781044"/>
              <a:ext cx="829863" cy="110732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39" name="Oval 38">
              <a:extLst>
                <a:ext uri="{FF2B5EF4-FFF2-40B4-BE49-F238E27FC236}">
                  <a16:creationId xmlns:a16="http://schemas.microsoft.com/office/drawing/2014/main" id="{F05EE5C9-DAC3-FF0B-37E3-FE947612EAE0}"/>
                </a:ext>
              </a:extLst>
            </p:cNvPr>
            <p:cNvSpPr/>
            <p:nvPr/>
          </p:nvSpPr>
          <p:spPr>
            <a:xfrm rot="19318361">
              <a:off x="8431803" y="4911112"/>
              <a:ext cx="649376" cy="120188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grpSp>
      <p:sp>
        <p:nvSpPr>
          <p:cNvPr id="43" name="TextBox 42">
            <a:extLst>
              <a:ext uri="{FF2B5EF4-FFF2-40B4-BE49-F238E27FC236}">
                <a16:creationId xmlns:a16="http://schemas.microsoft.com/office/drawing/2014/main" id="{AF7EA991-1198-CB4B-0359-67951E5BF5CE}"/>
              </a:ext>
            </a:extLst>
          </p:cNvPr>
          <p:cNvSpPr txBox="1"/>
          <p:nvPr/>
        </p:nvSpPr>
        <p:spPr>
          <a:xfrm>
            <a:off x="6150018" y="1897680"/>
            <a:ext cx="2818669" cy="430887"/>
          </a:xfrm>
          <a:prstGeom prst="rect">
            <a:avLst/>
          </a:prstGeom>
          <a:noFill/>
        </p:spPr>
        <p:txBody>
          <a:bodyPr wrap="square">
            <a:spAutoFit/>
          </a:bodyPr>
          <a:lstStyle/>
          <a:p>
            <a:pPr algn="ctr"/>
            <a:r>
              <a:rPr lang="en-US" sz="1100" b="1" i="0">
                <a:solidFill>
                  <a:srgbClr val="202124"/>
                </a:solidFill>
                <a:effectLst/>
                <a:latin typeface="Inter" panose="02000503000000020004" pitchFamily="2" charset="0"/>
                <a:ea typeface="Inter" panose="02000503000000020004" pitchFamily="2" charset="0"/>
              </a:rPr>
              <a:t>Tumor size as a function of time after injections</a:t>
            </a:r>
            <a:endParaRPr lang="fr-FR" sz="1100" b="1">
              <a:latin typeface="Inter" panose="02000503000000020004" pitchFamily="2" charset="0"/>
              <a:ea typeface="Inter" panose="02000503000000020004" pitchFamily="2" charset="0"/>
            </a:endParaRPr>
          </a:p>
        </p:txBody>
      </p:sp>
      <p:pic>
        <p:nvPicPr>
          <p:cNvPr id="5" name="Image 4">
            <a:extLst>
              <a:ext uri="{FF2B5EF4-FFF2-40B4-BE49-F238E27FC236}">
                <a16:creationId xmlns:a16="http://schemas.microsoft.com/office/drawing/2014/main" id="{92175526-5A2C-9AC1-DF97-24EAE376CE3F}"/>
              </a:ext>
            </a:extLst>
          </p:cNvPr>
          <p:cNvPicPr>
            <a:picLocks noChangeAspect="1"/>
          </p:cNvPicPr>
          <p:nvPr/>
        </p:nvPicPr>
        <p:blipFill rotWithShape="1">
          <a:blip r:embed="rId7"/>
          <a:srcRect l="7997" t="9337" r="12488" b="4210"/>
          <a:stretch/>
        </p:blipFill>
        <p:spPr>
          <a:xfrm>
            <a:off x="9285241" y="2799371"/>
            <a:ext cx="2068936" cy="1739586"/>
          </a:xfrm>
          <a:prstGeom prst="rect">
            <a:avLst/>
          </a:prstGeom>
        </p:spPr>
      </p:pic>
      <p:sp>
        <p:nvSpPr>
          <p:cNvPr id="6" name="ZoneTexte 5">
            <a:extLst>
              <a:ext uri="{FF2B5EF4-FFF2-40B4-BE49-F238E27FC236}">
                <a16:creationId xmlns:a16="http://schemas.microsoft.com/office/drawing/2014/main" id="{61D5C43D-F3E7-8932-1FD1-2B3354733C32}"/>
              </a:ext>
            </a:extLst>
          </p:cNvPr>
          <p:cNvSpPr txBox="1"/>
          <p:nvPr/>
        </p:nvSpPr>
        <p:spPr>
          <a:xfrm>
            <a:off x="10885919" y="3348277"/>
            <a:ext cx="1154566" cy="369332"/>
          </a:xfrm>
          <a:prstGeom prst="rect">
            <a:avLst/>
          </a:prstGeom>
          <a:noFill/>
          <a:ln>
            <a:solidFill>
              <a:schemeClr val="bg1"/>
            </a:solidFill>
          </a:ln>
        </p:spPr>
        <p:txBody>
          <a:bodyPr wrap="square" rtlCol="0">
            <a:spAutoFit/>
          </a:bodyPr>
          <a:lstStyle/>
          <a:p>
            <a:r>
              <a:rPr lang="en-US" sz="900">
                <a:latin typeface="Inter" panose="02000503000000020004" pitchFamily="2" charset="0"/>
                <a:ea typeface="Inter" panose="02000503000000020004" pitchFamily="2" charset="0"/>
              </a:rPr>
              <a:t>--- With NP</a:t>
            </a:r>
          </a:p>
          <a:p>
            <a:r>
              <a:rPr lang="en-US" sz="900">
                <a:solidFill>
                  <a:srgbClr val="FF0000"/>
                </a:solidFill>
                <a:latin typeface="Inter" panose="02000503000000020004" pitchFamily="2" charset="0"/>
                <a:ea typeface="Inter" panose="02000503000000020004" pitchFamily="2" charset="0"/>
              </a:rPr>
              <a:t>--- Without NP</a:t>
            </a:r>
          </a:p>
        </p:txBody>
      </p:sp>
      <p:sp>
        <p:nvSpPr>
          <p:cNvPr id="8" name="Espace réservé du contenu 2">
            <a:extLst>
              <a:ext uri="{FF2B5EF4-FFF2-40B4-BE49-F238E27FC236}">
                <a16:creationId xmlns:a16="http://schemas.microsoft.com/office/drawing/2014/main" id="{602A6DF0-A6C6-7B6B-1FC4-79B6AAA71EF3}"/>
              </a:ext>
            </a:extLst>
          </p:cNvPr>
          <p:cNvSpPr txBox="1">
            <a:spLocks/>
          </p:cNvSpPr>
          <p:nvPr/>
        </p:nvSpPr>
        <p:spPr bwMode="auto">
          <a:xfrm>
            <a:off x="9709247" y="4646288"/>
            <a:ext cx="2353343" cy="3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D5001E"/>
              </a:buClr>
              <a:buChar char="•"/>
              <a:defRPr sz="2800">
                <a:solidFill>
                  <a:schemeClr val="tx1"/>
                </a:solidFill>
                <a:latin typeface="DIN-Regular"/>
                <a:ea typeface="ヒラギノ角ゴ Pro W3" charset="0"/>
                <a:cs typeface="DIN-Regular"/>
              </a:defRPr>
            </a:lvl1pPr>
            <a:lvl2pPr marL="742950" indent="-285750" algn="l" rtl="0" eaLnBrk="1" fontAlgn="base" hangingPunct="1">
              <a:spcBef>
                <a:spcPct val="20000"/>
              </a:spcBef>
              <a:spcAft>
                <a:spcPct val="0"/>
              </a:spcAft>
              <a:buClr>
                <a:srgbClr val="D5001E"/>
              </a:buClr>
              <a:buChar char="•"/>
              <a:defRPr sz="2600">
                <a:solidFill>
                  <a:schemeClr val="tx1"/>
                </a:solidFill>
                <a:latin typeface="DIN-Regular"/>
                <a:ea typeface="ヒラギノ角ゴ Pro W3" charset="0"/>
                <a:cs typeface="DIN-Regular"/>
              </a:defRPr>
            </a:lvl2pPr>
            <a:lvl3pPr marL="1143000" indent="-228600" algn="l" rtl="0" eaLnBrk="1" fontAlgn="base" hangingPunct="1">
              <a:spcBef>
                <a:spcPct val="20000"/>
              </a:spcBef>
              <a:spcAft>
                <a:spcPct val="0"/>
              </a:spcAft>
              <a:buClr>
                <a:srgbClr val="D5001E"/>
              </a:buClr>
              <a:buChar char="•"/>
              <a:defRPr sz="2400">
                <a:solidFill>
                  <a:schemeClr val="tx1"/>
                </a:solidFill>
                <a:latin typeface="DIN-Regular"/>
                <a:ea typeface="ヒラギノ角ゴ Pro W3" charset="0"/>
                <a:cs typeface="DIN-Regular"/>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0"/>
              </a:defRPr>
            </a:lvl4pPr>
            <a:lvl5pPr marL="2057400" indent="-228600" algn="l" rtl="0" eaLnBrk="1" fontAlgn="base" hangingPunct="1">
              <a:spcBef>
                <a:spcPct val="20000"/>
              </a:spcBef>
              <a:spcAft>
                <a:spcPct val="0"/>
              </a:spcAft>
              <a:buChar char="•"/>
              <a:defRPr>
                <a:solidFill>
                  <a:schemeClr val="tx1"/>
                </a:solidFill>
                <a:latin typeface="+mn-lt"/>
                <a:ea typeface="ヒラギノ角ゴ Pro W3"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None/>
            </a:pPr>
            <a:r>
              <a:rPr lang="en-US" sz="900">
                <a:latin typeface="Inter" panose="02000503000000020004" pitchFamily="2" charset="0"/>
                <a:ea typeface="Inter" panose="02000503000000020004" pitchFamily="2" charset="0"/>
                <a:cs typeface="+mn-cs"/>
              </a:rPr>
              <a:t>Power laser: 0.6 W/cm²</a:t>
            </a:r>
          </a:p>
          <a:p>
            <a:pPr marL="0" indent="0">
              <a:buNone/>
            </a:pPr>
            <a:r>
              <a:rPr lang="en-US" sz="900">
                <a:latin typeface="Inter" panose="02000503000000020004" pitchFamily="2" charset="0"/>
                <a:ea typeface="Inter" panose="02000503000000020004" pitchFamily="2" charset="0"/>
                <a:cs typeface="+mn-cs"/>
              </a:rPr>
              <a:t>Increase of temperature: ~20°C </a:t>
            </a:r>
          </a:p>
        </p:txBody>
      </p:sp>
      <p:sp>
        <p:nvSpPr>
          <p:cNvPr id="44" name="TextBox 43">
            <a:extLst>
              <a:ext uri="{FF2B5EF4-FFF2-40B4-BE49-F238E27FC236}">
                <a16:creationId xmlns:a16="http://schemas.microsoft.com/office/drawing/2014/main" id="{9D4849D0-BFD4-6C58-AFF0-E48AD1746CF9}"/>
              </a:ext>
            </a:extLst>
          </p:cNvPr>
          <p:cNvSpPr txBox="1"/>
          <p:nvPr/>
        </p:nvSpPr>
        <p:spPr>
          <a:xfrm>
            <a:off x="9463542" y="1897679"/>
            <a:ext cx="2068936" cy="430887"/>
          </a:xfrm>
          <a:prstGeom prst="rect">
            <a:avLst/>
          </a:prstGeom>
          <a:noFill/>
        </p:spPr>
        <p:txBody>
          <a:bodyPr wrap="square">
            <a:spAutoFit/>
          </a:bodyPr>
          <a:lstStyle/>
          <a:p>
            <a:pPr algn="ctr"/>
            <a:r>
              <a:rPr lang="en-US" sz="1100" b="1" i="0">
                <a:solidFill>
                  <a:srgbClr val="202124"/>
                </a:solidFill>
                <a:effectLst/>
                <a:latin typeface="Inter" panose="02000503000000020004" pitchFamily="2" charset="0"/>
                <a:ea typeface="Inter" panose="02000503000000020004" pitchFamily="2" charset="0"/>
              </a:rPr>
              <a:t>Hyperthermia induced by NP’s + Laser</a:t>
            </a:r>
            <a:endParaRPr lang="fr-FR" sz="1100" b="1">
              <a:latin typeface="Inter" panose="02000503000000020004" pitchFamily="2" charset="0"/>
              <a:ea typeface="Inter" panose="02000503000000020004" pitchFamily="2" charset="0"/>
            </a:endParaRPr>
          </a:p>
        </p:txBody>
      </p:sp>
      <p:sp>
        <p:nvSpPr>
          <p:cNvPr id="11" name="ZoneTexte 10">
            <a:extLst>
              <a:ext uri="{FF2B5EF4-FFF2-40B4-BE49-F238E27FC236}">
                <a16:creationId xmlns:a16="http://schemas.microsoft.com/office/drawing/2014/main" id="{855313F5-DD1D-95AC-0336-0C84BEE57510}"/>
              </a:ext>
            </a:extLst>
          </p:cNvPr>
          <p:cNvSpPr txBox="1"/>
          <p:nvPr/>
        </p:nvSpPr>
        <p:spPr>
          <a:xfrm>
            <a:off x="9296847" y="5379655"/>
            <a:ext cx="2532072" cy="408997"/>
          </a:xfrm>
          <a:prstGeom prst="rect">
            <a:avLst/>
          </a:prstGeom>
        </p:spPr>
        <p:txBody>
          <a:bodyPr vert="horz" lIns="51435" tIns="25718" rIns="51435" bIns="25718" rtlCol="0">
            <a:noAutofit/>
          </a:bodyPr>
          <a:lstStyle>
            <a:defPPr>
              <a:defRPr lang="en-US"/>
            </a:defPPr>
            <a:lvl1pPr marL="228600" indent="-228600">
              <a:lnSpc>
                <a:spcPct val="90000"/>
              </a:lnSpc>
              <a:spcBef>
                <a:spcPts val="1000"/>
              </a:spcBef>
              <a:buFont typeface="Arial" panose="020B0604020202020204" pitchFamily="34" charset="0"/>
              <a:buChar char="•"/>
              <a:defRPr sz="1200" b="1">
                <a:latin typeface="Inter" panose="02000503000000020004" pitchFamily="2" charset="0"/>
                <a:ea typeface="Inter" panose="02000503000000020004" pitchFamily="2"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0"/>
              <a:t>A </a:t>
            </a:r>
            <a:r>
              <a:rPr lang="en-US"/>
              <a:t>7°C to 10°C delta </a:t>
            </a:r>
            <a:r>
              <a:rPr lang="en-US" b="0"/>
              <a:t>with body temperature is necessary to enable tumor apoptosis </a:t>
            </a:r>
          </a:p>
        </p:txBody>
      </p:sp>
      <p:sp>
        <p:nvSpPr>
          <p:cNvPr id="13" name="Rectangle 12">
            <a:extLst>
              <a:ext uri="{FF2B5EF4-FFF2-40B4-BE49-F238E27FC236}">
                <a16:creationId xmlns:a16="http://schemas.microsoft.com/office/drawing/2014/main" id="{A603CC0A-FE72-428E-5EB3-E5C4D098F495}"/>
              </a:ext>
            </a:extLst>
          </p:cNvPr>
          <p:cNvSpPr/>
          <p:nvPr/>
        </p:nvSpPr>
        <p:spPr>
          <a:xfrm>
            <a:off x="7699218" y="2957778"/>
            <a:ext cx="979193" cy="124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14" name="Rectangle 13">
            <a:extLst>
              <a:ext uri="{FF2B5EF4-FFF2-40B4-BE49-F238E27FC236}">
                <a16:creationId xmlns:a16="http://schemas.microsoft.com/office/drawing/2014/main" id="{CD543A4C-2934-6670-C41D-D312C2453822}"/>
              </a:ext>
            </a:extLst>
          </p:cNvPr>
          <p:cNvSpPr/>
          <p:nvPr/>
        </p:nvSpPr>
        <p:spPr>
          <a:xfrm>
            <a:off x="6765174" y="2855765"/>
            <a:ext cx="556866" cy="1104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Inter" panose="02000503000000020004" pitchFamily="2" charset="0"/>
              <a:ea typeface="Inter" panose="02000503000000020004" pitchFamily="2" charset="0"/>
            </a:endParaRPr>
          </a:p>
        </p:txBody>
      </p:sp>
      <p:sp>
        <p:nvSpPr>
          <p:cNvPr id="24" name="ZoneTexte 23">
            <a:extLst>
              <a:ext uri="{FF2B5EF4-FFF2-40B4-BE49-F238E27FC236}">
                <a16:creationId xmlns:a16="http://schemas.microsoft.com/office/drawing/2014/main" id="{98836C53-DE51-5AA9-AA00-DA23FD1B4CA6}"/>
              </a:ext>
            </a:extLst>
          </p:cNvPr>
          <p:cNvSpPr txBox="1"/>
          <p:nvPr/>
        </p:nvSpPr>
        <p:spPr>
          <a:xfrm>
            <a:off x="2699926" y="4212232"/>
            <a:ext cx="928543" cy="369332"/>
          </a:xfrm>
          <a:prstGeom prst="rect">
            <a:avLst/>
          </a:prstGeom>
          <a:noFill/>
        </p:spPr>
        <p:txBody>
          <a:bodyPr wrap="square" anchor="ctr">
            <a:spAutoFit/>
          </a:bodyPr>
          <a:lstStyle/>
          <a:p>
            <a:pPr algn="ctr"/>
            <a:r>
              <a:rPr lang="fr-FR" sz="1800" b="1">
                <a:solidFill>
                  <a:srgbClr val="502878"/>
                </a:solidFill>
                <a:latin typeface="Inter" panose="02000503000000020004" pitchFamily="2" charset="0"/>
                <a:ea typeface="Inter" panose="02000503000000020004" pitchFamily="2" charset="0"/>
              </a:rPr>
              <a:t>Vs. </a:t>
            </a:r>
            <a:endParaRPr lang="en-US">
              <a:latin typeface="Inter" panose="02000503000000020004" pitchFamily="2" charset="0"/>
              <a:ea typeface="Inter" panose="02000503000000020004" pitchFamily="2" charset="0"/>
            </a:endParaRPr>
          </a:p>
        </p:txBody>
      </p:sp>
      <p:sp>
        <p:nvSpPr>
          <p:cNvPr id="15" name="Titre 2">
            <a:extLst>
              <a:ext uri="{FF2B5EF4-FFF2-40B4-BE49-F238E27FC236}">
                <a16:creationId xmlns:a16="http://schemas.microsoft.com/office/drawing/2014/main" id="{4C15CBD4-FFB6-7D7F-90DA-E6F4CB07A1A7}"/>
              </a:ext>
            </a:extLst>
          </p:cNvPr>
          <p:cNvSpPr txBox="1">
            <a:spLocks/>
          </p:cNvSpPr>
          <p:nvPr/>
        </p:nvSpPr>
        <p:spPr>
          <a:xfrm>
            <a:off x="717550" y="396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r>
              <a:rPr lang="en-US" sz="2400">
                <a:latin typeface="Inter" panose="02000503000000020004" pitchFamily="2" charset="0"/>
                <a:ea typeface="Inter" panose="02000503000000020004" pitchFamily="2" charset="0"/>
              </a:rPr>
              <a:t>Preclinical POC NT1 : complete destruction of skin cancer after 14 days</a:t>
            </a:r>
          </a:p>
        </p:txBody>
      </p:sp>
    </p:spTree>
    <p:extLst>
      <p:ext uri="{BB962C8B-B14F-4D97-AF65-F5344CB8AC3E}">
        <p14:creationId xmlns:p14="http://schemas.microsoft.com/office/powerpoint/2010/main" val="239441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grpSp>
        <p:nvGrpSpPr>
          <p:cNvPr id="1002" name="Groupe 1001">
            <a:extLst>
              <a:ext uri="{FF2B5EF4-FFF2-40B4-BE49-F238E27FC236}">
                <a16:creationId xmlns:a16="http://schemas.microsoft.com/office/drawing/2014/main" id="{F200CF06-2459-17A7-61C4-13F6C3FE788B}"/>
              </a:ext>
            </a:extLst>
          </p:cNvPr>
          <p:cNvGrpSpPr/>
          <p:nvPr/>
        </p:nvGrpSpPr>
        <p:grpSpPr>
          <a:xfrm>
            <a:off x="402591" y="1879302"/>
            <a:ext cx="11386815" cy="4461366"/>
            <a:chOff x="344501" y="1484792"/>
            <a:chExt cx="11386815" cy="4942808"/>
          </a:xfrm>
        </p:grpSpPr>
        <p:grpSp>
          <p:nvGrpSpPr>
            <p:cNvPr id="27" name="Google Shape;942;p32">
              <a:extLst>
                <a:ext uri="{FF2B5EF4-FFF2-40B4-BE49-F238E27FC236}">
                  <a16:creationId xmlns:a16="http://schemas.microsoft.com/office/drawing/2014/main" id="{7A43B917-5619-DC95-A010-AEDF4055199F}"/>
                </a:ext>
              </a:extLst>
            </p:cNvPr>
            <p:cNvGrpSpPr/>
            <p:nvPr/>
          </p:nvGrpSpPr>
          <p:grpSpPr>
            <a:xfrm>
              <a:off x="1528382" y="3535804"/>
              <a:ext cx="9014837" cy="1314753"/>
              <a:chOff x="1670150" y="2566806"/>
              <a:chExt cx="6902721" cy="811169"/>
            </a:xfrm>
          </p:grpSpPr>
          <p:sp>
            <p:nvSpPr>
              <p:cNvPr id="28" name="Google Shape;943;p32">
                <a:extLst>
                  <a:ext uri="{FF2B5EF4-FFF2-40B4-BE49-F238E27FC236}">
                    <a16:creationId xmlns:a16="http://schemas.microsoft.com/office/drawing/2014/main" id="{D0D84250-E7F3-5E31-3CD3-F3262E2D744C}"/>
                  </a:ext>
                </a:extLst>
              </p:cNvPr>
              <p:cNvSpPr/>
              <p:nvPr/>
            </p:nvSpPr>
            <p:spPr>
              <a:xfrm>
                <a:off x="1670150" y="2826175"/>
                <a:ext cx="448325" cy="551800"/>
              </a:xfrm>
              <a:custGeom>
                <a:avLst/>
                <a:gdLst/>
                <a:ahLst/>
                <a:cxnLst/>
                <a:rect l="l" t="t" r="r" b="b"/>
                <a:pathLst>
                  <a:path w="17933" h="22072" extrusionOk="0">
                    <a:moveTo>
                      <a:pt x="6109" y="0"/>
                    </a:moveTo>
                    <a:lnTo>
                      <a:pt x="0" y="0"/>
                    </a:lnTo>
                    <a:lnTo>
                      <a:pt x="0" y="22072"/>
                    </a:lnTo>
                    <a:lnTo>
                      <a:pt x="17933" y="22072"/>
                    </a:lnTo>
                  </a:path>
                </a:pathLst>
              </a:custGeom>
              <a:ln>
                <a:headEnd type="none" w="med" len="med"/>
                <a:tailEnd type="oval" w="med" len="med"/>
              </a:ln>
            </p:spPr>
            <p:style>
              <a:lnRef idx="1">
                <a:schemeClr val="accent4"/>
              </a:lnRef>
              <a:fillRef idx="0">
                <a:schemeClr val="accent4"/>
              </a:fillRef>
              <a:effectRef idx="0">
                <a:schemeClr val="accent4"/>
              </a:effectRef>
              <a:fontRef idx="minor">
                <a:schemeClr val="tx1"/>
              </a:fontRef>
            </p:style>
          </p:sp>
          <p:sp>
            <p:nvSpPr>
              <p:cNvPr id="29" name="Google Shape;944;p32">
                <a:extLst>
                  <a:ext uri="{FF2B5EF4-FFF2-40B4-BE49-F238E27FC236}">
                    <a16:creationId xmlns:a16="http://schemas.microsoft.com/office/drawing/2014/main" id="{6EFB450D-D235-E875-68C4-352C698CB538}"/>
                  </a:ext>
                </a:extLst>
              </p:cNvPr>
              <p:cNvSpPr/>
              <p:nvPr/>
            </p:nvSpPr>
            <p:spPr>
              <a:xfrm>
                <a:off x="1822728" y="2586950"/>
                <a:ext cx="1361100" cy="478500"/>
              </a:xfrm>
              <a:prstGeom prst="roundRect">
                <a:avLst>
                  <a:gd name="adj" fmla="val 50000"/>
                </a:avLst>
              </a:prstGeom>
              <a:solidFill>
                <a:srgbClr val="3C1E5A"/>
              </a:solidFill>
              <a:ln>
                <a:noFill/>
              </a:ln>
            </p:spPr>
            <p:txBody>
              <a:bodyPr spcFirstLastPara="1" wrap="square" lIns="121900" tIns="121900" rIns="121900" bIns="121900" anchor="ctr" anchorCtr="0">
                <a:noAutofit/>
              </a:bodyPr>
              <a:lstStyle/>
              <a:p>
                <a:pPr algn="ctr" defTabSz="1219170">
                  <a:buClr>
                    <a:srgbClr val="000000"/>
                  </a:buClr>
                  <a:buSzPts val="1100"/>
                </a:pPr>
                <a:r>
                  <a:rPr lang="en" sz="1200" kern="0">
                    <a:solidFill>
                      <a:srgbClr val="FFFFFF"/>
                    </a:solidFill>
                    <a:latin typeface="Inter" panose="02000503000000020004" pitchFamily="2" charset="0"/>
                    <a:ea typeface="Inter" panose="02000503000000020004" pitchFamily="2" charset="0"/>
                    <a:sym typeface="Fira Sans Extra Condensed Medium"/>
                  </a:rPr>
                  <a:t>Target population</a:t>
                </a:r>
                <a:endParaRPr sz="1200" kern="0">
                  <a:solidFill>
                    <a:srgbClr val="FFFFFF"/>
                  </a:solidFill>
                  <a:latin typeface="Inter" panose="02000503000000020004" pitchFamily="2" charset="0"/>
                  <a:ea typeface="Inter" panose="02000503000000020004" pitchFamily="2" charset="0"/>
                  <a:sym typeface="Arial"/>
                </a:endParaRPr>
              </a:p>
            </p:txBody>
          </p:sp>
          <p:sp>
            <p:nvSpPr>
              <p:cNvPr id="30" name="Google Shape;945;p32">
                <a:extLst>
                  <a:ext uri="{FF2B5EF4-FFF2-40B4-BE49-F238E27FC236}">
                    <a16:creationId xmlns:a16="http://schemas.microsoft.com/office/drawing/2014/main" id="{DC991CA0-E05E-C18E-5F4F-1EA7DC8E7430}"/>
                  </a:ext>
                </a:extLst>
              </p:cNvPr>
              <p:cNvSpPr/>
              <p:nvPr/>
            </p:nvSpPr>
            <p:spPr>
              <a:xfrm>
                <a:off x="3335437" y="2566806"/>
                <a:ext cx="5237434" cy="518738"/>
              </a:xfrm>
              <a:prstGeom prst="roundRect">
                <a:avLst>
                  <a:gd name="adj" fmla="val 50000"/>
                </a:avLst>
              </a:prstGeom>
              <a:solidFill>
                <a:schemeClr val="accent4">
                  <a:lumMod val="20000"/>
                  <a:lumOff val="80000"/>
                </a:schemeClr>
              </a:solidFill>
              <a:ln>
                <a:noFill/>
              </a:ln>
            </p:spPr>
            <p:txBody>
              <a:bodyPr spcFirstLastPara="1" wrap="square" lIns="243833" tIns="121900" rIns="121900" bIns="121900" anchor="ctr" anchorCtr="0">
                <a:noAutofit/>
              </a:bodyPr>
              <a:lstStyle/>
              <a:p>
                <a:pPr marL="171450" indent="-171450">
                  <a:buFont typeface="Wingdings" panose="05000000000000000000" pitchFamily="2" charset="2"/>
                  <a:buChar char="Ø"/>
                </a:pPr>
                <a:r>
                  <a:rPr lang="en-US" sz="1150" b="1">
                    <a:latin typeface="Inter" panose="02000503000000020004" pitchFamily="2" charset="0"/>
                    <a:ea typeface="Inter" panose="02000503000000020004" pitchFamily="2" charset="0"/>
                  </a:rPr>
                  <a:t>Priority indication </a:t>
                </a:r>
                <a:r>
                  <a:rPr lang="en-US" sz="1150">
                    <a:latin typeface="Inter" panose="02000503000000020004" pitchFamily="2" charset="0"/>
                    <a:ea typeface="Inter" panose="02000503000000020004" pitchFamily="2" charset="0"/>
                  </a:rPr>
                  <a:t>: </a:t>
                </a:r>
                <a:r>
                  <a:rPr lang="en-US" sz="1150" err="1">
                    <a:latin typeface="Inter" panose="02000503000000020004" pitchFamily="2" charset="0"/>
                    <a:ea typeface="Inter" panose="02000503000000020004" pitchFamily="2" charset="0"/>
                  </a:rPr>
                  <a:t>Bascal</a:t>
                </a:r>
                <a:r>
                  <a:rPr lang="en-US" sz="1150">
                    <a:latin typeface="Inter" panose="02000503000000020004" pitchFamily="2" charset="0"/>
                    <a:ea typeface="Inter" panose="02000503000000020004" pitchFamily="2" charset="0"/>
                  </a:rPr>
                  <a:t>-cell carcinoma (BCC) patients, to replace or complement surgery</a:t>
                </a:r>
              </a:p>
              <a:p>
                <a:pPr marL="171450" indent="-171450">
                  <a:buFont typeface="Wingdings" panose="05000000000000000000" pitchFamily="2" charset="2"/>
                  <a:buChar char="Ø"/>
                </a:pPr>
                <a:r>
                  <a:rPr lang="en-US" sz="1150" b="1">
                    <a:latin typeface="Inter" panose="02000503000000020004" pitchFamily="2" charset="0"/>
                    <a:ea typeface="Inter" panose="02000503000000020004" pitchFamily="2" charset="0"/>
                  </a:rPr>
                  <a:t>2nd indication </a:t>
                </a:r>
                <a:r>
                  <a:rPr lang="en-US" sz="1150">
                    <a:latin typeface="Inter" panose="02000503000000020004" pitchFamily="2" charset="0"/>
                    <a:ea typeface="Inter" panose="02000503000000020004" pitchFamily="2" charset="0"/>
                  </a:rPr>
                  <a:t>: Cutaneous lesions of metastatic lesions</a:t>
                </a:r>
              </a:p>
              <a:p>
                <a:pPr marL="171450" indent="-171450">
                  <a:buFont typeface="Wingdings" panose="05000000000000000000" pitchFamily="2" charset="2"/>
                  <a:buChar char="Ø"/>
                </a:pPr>
                <a:r>
                  <a:rPr lang="en-US" sz="1150" b="1">
                    <a:latin typeface="Inter" panose="02000503000000020004" pitchFamily="2" charset="0"/>
                    <a:ea typeface="Inter" panose="02000503000000020004" pitchFamily="2" charset="0"/>
                  </a:rPr>
                  <a:t>3rd indication </a:t>
                </a:r>
                <a:r>
                  <a:rPr lang="en-US" sz="1150">
                    <a:latin typeface="Inter" panose="02000503000000020004" pitchFamily="2" charset="0"/>
                    <a:ea typeface="Inter" panose="02000503000000020004" pitchFamily="2" charset="0"/>
                  </a:rPr>
                  <a:t>: Melanoma patients in combination with conventional treatments</a:t>
                </a:r>
              </a:p>
            </p:txBody>
          </p:sp>
          <p:cxnSp>
            <p:nvCxnSpPr>
              <p:cNvPr id="31" name="Google Shape;946;p32">
                <a:extLst>
                  <a:ext uri="{FF2B5EF4-FFF2-40B4-BE49-F238E27FC236}">
                    <a16:creationId xmlns:a16="http://schemas.microsoft.com/office/drawing/2014/main" id="{16637FF0-BD25-E204-D691-8009E0539A28}"/>
                  </a:ext>
                </a:extLst>
              </p:cNvPr>
              <p:cNvCxnSpPr>
                <a:cxnSpLocks/>
                <a:stCxn id="29" idx="3"/>
                <a:endCxn id="30" idx="1"/>
              </p:cNvCxnSpPr>
              <p:nvPr/>
            </p:nvCxnSpPr>
            <p:spPr>
              <a:xfrm flipV="1">
                <a:off x="3183828" y="2826175"/>
                <a:ext cx="151609" cy="25"/>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73" name="Google Shape;942;p32">
              <a:extLst>
                <a:ext uri="{FF2B5EF4-FFF2-40B4-BE49-F238E27FC236}">
                  <a16:creationId xmlns:a16="http://schemas.microsoft.com/office/drawing/2014/main" id="{33FAFD65-CEFE-5B49-D16F-35F8EF7B9238}"/>
                </a:ext>
              </a:extLst>
            </p:cNvPr>
            <p:cNvGrpSpPr/>
            <p:nvPr/>
          </p:nvGrpSpPr>
          <p:grpSpPr>
            <a:xfrm>
              <a:off x="344501" y="1484792"/>
              <a:ext cx="9014837" cy="1314751"/>
              <a:chOff x="1670150" y="2566806"/>
              <a:chExt cx="6902721" cy="811169"/>
            </a:xfrm>
            <a:solidFill>
              <a:srgbClr val="3C1E5A"/>
            </a:solidFill>
          </p:grpSpPr>
          <p:sp>
            <p:nvSpPr>
              <p:cNvPr id="974" name="Google Shape;943;p32">
                <a:extLst>
                  <a:ext uri="{FF2B5EF4-FFF2-40B4-BE49-F238E27FC236}">
                    <a16:creationId xmlns:a16="http://schemas.microsoft.com/office/drawing/2014/main" id="{C9E8F791-A5F4-4B3E-A87C-5EFAFF8AEFBC}"/>
                  </a:ext>
                </a:extLst>
              </p:cNvPr>
              <p:cNvSpPr/>
              <p:nvPr/>
            </p:nvSpPr>
            <p:spPr>
              <a:xfrm>
                <a:off x="1670150" y="2826175"/>
                <a:ext cx="448325" cy="551800"/>
              </a:xfrm>
              <a:custGeom>
                <a:avLst/>
                <a:gdLst/>
                <a:ahLst/>
                <a:cxnLst/>
                <a:rect l="l" t="t" r="r" b="b"/>
                <a:pathLst>
                  <a:path w="17933" h="22072" extrusionOk="0">
                    <a:moveTo>
                      <a:pt x="6109" y="0"/>
                    </a:moveTo>
                    <a:lnTo>
                      <a:pt x="0" y="0"/>
                    </a:lnTo>
                    <a:lnTo>
                      <a:pt x="0" y="22072"/>
                    </a:lnTo>
                    <a:lnTo>
                      <a:pt x="17933" y="22072"/>
                    </a:lnTo>
                  </a:path>
                </a:pathLst>
              </a:custGeom>
              <a:ln>
                <a:headEnd type="none" w="med" len="med"/>
                <a:tailEnd type="oval" w="med" len="med"/>
              </a:ln>
            </p:spPr>
            <p:style>
              <a:lnRef idx="1">
                <a:schemeClr val="accent4"/>
              </a:lnRef>
              <a:fillRef idx="0">
                <a:schemeClr val="accent4"/>
              </a:fillRef>
              <a:effectRef idx="0">
                <a:schemeClr val="accent4"/>
              </a:effectRef>
              <a:fontRef idx="minor">
                <a:schemeClr val="tx1"/>
              </a:fontRef>
            </p:style>
          </p:sp>
          <p:sp>
            <p:nvSpPr>
              <p:cNvPr id="975" name="Google Shape;944;p32">
                <a:extLst>
                  <a:ext uri="{FF2B5EF4-FFF2-40B4-BE49-F238E27FC236}">
                    <a16:creationId xmlns:a16="http://schemas.microsoft.com/office/drawing/2014/main" id="{8B2AA1A4-2875-B9AB-EB40-F9E3B0BF399C}"/>
                  </a:ext>
                </a:extLst>
              </p:cNvPr>
              <p:cNvSpPr/>
              <p:nvPr/>
            </p:nvSpPr>
            <p:spPr>
              <a:xfrm>
                <a:off x="1822728" y="2586950"/>
                <a:ext cx="1361100" cy="478500"/>
              </a:xfrm>
              <a:prstGeom prst="roundRect">
                <a:avLst>
                  <a:gd name="adj" fmla="val 50000"/>
                </a:avLst>
              </a:prstGeom>
              <a:grpFill/>
              <a:ln>
                <a:noFill/>
              </a:ln>
            </p:spPr>
            <p:txBody>
              <a:bodyPr spcFirstLastPara="1" wrap="square" lIns="121900" tIns="121900" rIns="121900" bIns="121900" anchor="ctr" anchorCtr="0">
                <a:noAutofit/>
              </a:bodyPr>
              <a:lstStyle/>
              <a:p>
                <a:pPr algn="ctr" defTabSz="1219170">
                  <a:buClr>
                    <a:srgbClr val="000000"/>
                  </a:buClr>
                  <a:buSzPts val="1100"/>
                </a:pPr>
                <a:r>
                  <a:rPr lang="en" sz="1200" kern="0">
                    <a:solidFill>
                      <a:srgbClr val="FFFFFF"/>
                    </a:solidFill>
                    <a:latin typeface="Inter" panose="02000503000000020004" pitchFamily="2" charset="0"/>
                    <a:ea typeface="Inter" panose="02000503000000020004" pitchFamily="2" charset="0"/>
                    <a:sym typeface="Fira Sans Extra Condensed Medium"/>
                  </a:rPr>
                  <a:t>Regulatory Statut</a:t>
                </a:r>
                <a:endParaRPr sz="1200" kern="0">
                  <a:solidFill>
                    <a:srgbClr val="FFFFFF"/>
                  </a:solidFill>
                  <a:latin typeface="Inter" panose="02000503000000020004" pitchFamily="2" charset="0"/>
                  <a:ea typeface="Inter" panose="02000503000000020004" pitchFamily="2" charset="0"/>
                  <a:sym typeface="Arial"/>
                </a:endParaRPr>
              </a:p>
            </p:txBody>
          </p:sp>
          <p:sp>
            <p:nvSpPr>
              <p:cNvPr id="976" name="Google Shape;945;p32">
                <a:extLst>
                  <a:ext uri="{FF2B5EF4-FFF2-40B4-BE49-F238E27FC236}">
                    <a16:creationId xmlns:a16="http://schemas.microsoft.com/office/drawing/2014/main" id="{9C1C89B7-56DF-86C8-A8A1-10D5F47E744B}"/>
                  </a:ext>
                </a:extLst>
              </p:cNvPr>
              <p:cNvSpPr/>
              <p:nvPr/>
            </p:nvSpPr>
            <p:spPr>
              <a:xfrm>
                <a:off x="3335437" y="2566806"/>
                <a:ext cx="5237434" cy="518738"/>
              </a:xfrm>
              <a:prstGeom prst="roundRect">
                <a:avLst>
                  <a:gd name="adj" fmla="val 50000"/>
                </a:avLst>
              </a:prstGeom>
              <a:solidFill>
                <a:schemeClr val="accent4">
                  <a:lumMod val="20000"/>
                  <a:lumOff val="80000"/>
                </a:schemeClr>
              </a:solidFill>
              <a:ln>
                <a:noFill/>
              </a:ln>
            </p:spPr>
            <p:txBody>
              <a:bodyPr spcFirstLastPara="1" wrap="square" lIns="243833" tIns="121900" rIns="121900" bIns="121900" anchor="ctr" anchorCtr="0">
                <a:noAutofit/>
              </a:bodyPr>
              <a:lstStyle/>
              <a:p>
                <a:pPr marL="171450" indent="-171450">
                  <a:buFont typeface="Wingdings" panose="05000000000000000000" pitchFamily="2" charset="2"/>
                  <a:buChar char="Ø"/>
                </a:pPr>
                <a:r>
                  <a:rPr lang="en-US" sz="1150">
                    <a:latin typeface="Inter" panose="02000503000000020004" pitchFamily="2" charset="0"/>
                    <a:ea typeface="Inter" panose="02000503000000020004" pitchFamily="2" charset="0"/>
                  </a:rPr>
                  <a:t>Class III medical device</a:t>
                </a:r>
              </a:p>
            </p:txBody>
          </p:sp>
          <p:cxnSp>
            <p:nvCxnSpPr>
              <p:cNvPr id="977" name="Google Shape;946;p32">
                <a:extLst>
                  <a:ext uri="{FF2B5EF4-FFF2-40B4-BE49-F238E27FC236}">
                    <a16:creationId xmlns:a16="http://schemas.microsoft.com/office/drawing/2014/main" id="{A82DAF0B-11D8-89A7-8A99-60463847006D}"/>
                  </a:ext>
                </a:extLst>
              </p:cNvPr>
              <p:cNvCxnSpPr>
                <a:cxnSpLocks/>
                <a:stCxn id="975" idx="3"/>
                <a:endCxn id="976" idx="1"/>
              </p:cNvCxnSpPr>
              <p:nvPr/>
            </p:nvCxnSpPr>
            <p:spPr>
              <a:xfrm flipV="1">
                <a:off x="3183828" y="2826175"/>
                <a:ext cx="151609" cy="25"/>
              </a:xfrm>
              <a:prstGeom prst="straightConnector1">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78" name="Google Shape;942;p32">
              <a:extLst>
                <a:ext uri="{FF2B5EF4-FFF2-40B4-BE49-F238E27FC236}">
                  <a16:creationId xmlns:a16="http://schemas.microsoft.com/office/drawing/2014/main" id="{65B79FEE-EBEB-2237-F535-095F3FE90AF3}"/>
                </a:ext>
              </a:extLst>
            </p:cNvPr>
            <p:cNvGrpSpPr/>
            <p:nvPr/>
          </p:nvGrpSpPr>
          <p:grpSpPr>
            <a:xfrm>
              <a:off x="942877" y="2510299"/>
              <a:ext cx="9014837" cy="1314751"/>
              <a:chOff x="1670150" y="2566806"/>
              <a:chExt cx="6902721" cy="811169"/>
            </a:xfrm>
          </p:grpSpPr>
          <p:sp>
            <p:nvSpPr>
              <p:cNvPr id="979" name="Google Shape;943;p32">
                <a:extLst>
                  <a:ext uri="{FF2B5EF4-FFF2-40B4-BE49-F238E27FC236}">
                    <a16:creationId xmlns:a16="http://schemas.microsoft.com/office/drawing/2014/main" id="{E38B2F09-A6E7-3026-8F1A-2589B852A4ED}"/>
                  </a:ext>
                </a:extLst>
              </p:cNvPr>
              <p:cNvSpPr/>
              <p:nvPr/>
            </p:nvSpPr>
            <p:spPr>
              <a:xfrm>
                <a:off x="1670150" y="2826175"/>
                <a:ext cx="448325" cy="551800"/>
              </a:xfrm>
              <a:custGeom>
                <a:avLst/>
                <a:gdLst/>
                <a:ahLst/>
                <a:cxnLst/>
                <a:rect l="l" t="t" r="r" b="b"/>
                <a:pathLst>
                  <a:path w="17933" h="22072" extrusionOk="0">
                    <a:moveTo>
                      <a:pt x="6109" y="0"/>
                    </a:moveTo>
                    <a:lnTo>
                      <a:pt x="0" y="0"/>
                    </a:lnTo>
                    <a:lnTo>
                      <a:pt x="0" y="22072"/>
                    </a:lnTo>
                    <a:lnTo>
                      <a:pt x="17933" y="22072"/>
                    </a:lnTo>
                  </a:path>
                </a:pathLst>
              </a:custGeom>
              <a:ln>
                <a:headEnd type="none" w="med" len="med"/>
                <a:tailEnd type="oval" w="med" len="med"/>
              </a:ln>
            </p:spPr>
            <p:style>
              <a:lnRef idx="1">
                <a:schemeClr val="accent4"/>
              </a:lnRef>
              <a:fillRef idx="0">
                <a:schemeClr val="accent4"/>
              </a:fillRef>
              <a:effectRef idx="0">
                <a:schemeClr val="accent4"/>
              </a:effectRef>
              <a:fontRef idx="minor">
                <a:schemeClr val="tx1"/>
              </a:fontRef>
            </p:style>
          </p:sp>
          <p:sp>
            <p:nvSpPr>
              <p:cNvPr id="980" name="Google Shape;944;p32">
                <a:extLst>
                  <a:ext uri="{FF2B5EF4-FFF2-40B4-BE49-F238E27FC236}">
                    <a16:creationId xmlns:a16="http://schemas.microsoft.com/office/drawing/2014/main" id="{96ADEE8F-7804-BD7C-BFAE-03EFF959487B}"/>
                  </a:ext>
                </a:extLst>
              </p:cNvPr>
              <p:cNvSpPr/>
              <p:nvPr/>
            </p:nvSpPr>
            <p:spPr>
              <a:xfrm>
                <a:off x="1822728" y="2586950"/>
                <a:ext cx="1361100" cy="478500"/>
              </a:xfrm>
              <a:prstGeom prst="roundRect">
                <a:avLst>
                  <a:gd name="adj" fmla="val 50000"/>
                </a:avLst>
              </a:prstGeom>
              <a:solidFill>
                <a:srgbClr val="3C1E5A"/>
              </a:solidFill>
              <a:ln>
                <a:noFill/>
              </a:ln>
            </p:spPr>
            <p:txBody>
              <a:bodyPr spcFirstLastPara="1" wrap="square" lIns="121900" tIns="121900" rIns="121900" bIns="121900" anchor="ctr" anchorCtr="0">
                <a:noAutofit/>
              </a:bodyPr>
              <a:lstStyle/>
              <a:p>
                <a:pPr algn="ctr" defTabSz="1219170">
                  <a:buClr>
                    <a:srgbClr val="000000"/>
                  </a:buClr>
                  <a:buSzPts val="1100"/>
                </a:pPr>
                <a:r>
                  <a:rPr lang="en" sz="1200" kern="0">
                    <a:solidFill>
                      <a:srgbClr val="FFFFFF"/>
                    </a:solidFill>
                    <a:latin typeface="Inter" panose="02000503000000020004" pitchFamily="2" charset="0"/>
                    <a:ea typeface="Inter" panose="02000503000000020004" pitchFamily="2" charset="0"/>
                    <a:sym typeface="Fira Sans Extra Condensed Medium"/>
                  </a:rPr>
                  <a:t>Mode of Action</a:t>
                </a:r>
                <a:endParaRPr sz="1200" kern="0">
                  <a:solidFill>
                    <a:srgbClr val="FFFFFF"/>
                  </a:solidFill>
                  <a:latin typeface="Inter" panose="02000503000000020004" pitchFamily="2" charset="0"/>
                  <a:ea typeface="Inter" panose="02000503000000020004" pitchFamily="2" charset="0"/>
                  <a:sym typeface="Arial"/>
                </a:endParaRPr>
              </a:p>
            </p:txBody>
          </p:sp>
          <p:sp>
            <p:nvSpPr>
              <p:cNvPr id="981" name="Google Shape;945;p32">
                <a:extLst>
                  <a:ext uri="{FF2B5EF4-FFF2-40B4-BE49-F238E27FC236}">
                    <a16:creationId xmlns:a16="http://schemas.microsoft.com/office/drawing/2014/main" id="{B339B04F-8936-DC9E-14C9-66A83DBC154D}"/>
                  </a:ext>
                </a:extLst>
              </p:cNvPr>
              <p:cNvSpPr/>
              <p:nvPr/>
            </p:nvSpPr>
            <p:spPr>
              <a:xfrm>
                <a:off x="3335437" y="2566806"/>
                <a:ext cx="5237434" cy="518738"/>
              </a:xfrm>
              <a:prstGeom prst="roundRect">
                <a:avLst>
                  <a:gd name="adj" fmla="val 50000"/>
                </a:avLst>
              </a:prstGeom>
              <a:solidFill>
                <a:schemeClr val="accent4">
                  <a:lumMod val="20000"/>
                  <a:lumOff val="80000"/>
                </a:schemeClr>
              </a:solidFill>
              <a:ln>
                <a:noFill/>
              </a:ln>
            </p:spPr>
            <p:txBody>
              <a:bodyPr spcFirstLastPara="1" wrap="square" lIns="243833" tIns="121900" rIns="121900" bIns="121900" anchor="ctr" anchorCtr="0">
                <a:noAutofit/>
              </a:bodyPr>
              <a:lstStyle/>
              <a:p>
                <a:pPr marL="171450" indent="-171450">
                  <a:buFont typeface="Wingdings" panose="05000000000000000000" pitchFamily="2" charset="2"/>
                  <a:buChar char="Ø"/>
                </a:pPr>
                <a:r>
                  <a:rPr lang="en-US" sz="1150">
                    <a:latin typeface="Inter" panose="02000503000000020004" pitchFamily="2" charset="0"/>
                    <a:ea typeface="Inter" panose="02000503000000020004" pitchFamily="2" charset="0"/>
                  </a:rPr>
                  <a:t>Plasmonic Photothermal Therapy (PTT) on Gold NPs via Infrared 800-1200nm elevating temperature by 7°C to 44°C</a:t>
                </a:r>
              </a:p>
            </p:txBody>
          </p:sp>
          <p:cxnSp>
            <p:nvCxnSpPr>
              <p:cNvPr id="982" name="Google Shape;946;p32">
                <a:extLst>
                  <a:ext uri="{FF2B5EF4-FFF2-40B4-BE49-F238E27FC236}">
                    <a16:creationId xmlns:a16="http://schemas.microsoft.com/office/drawing/2014/main" id="{DCFD55E8-CFF6-9813-90F1-D2EFD5BF9C71}"/>
                  </a:ext>
                </a:extLst>
              </p:cNvPr>
              <p:cNvCxnSpPr>
                <a:cxnSpLocks/>
                <a:stCxn id="980" idx="3"/>
                <a:endCxn id="981" idx="1"/>
              </p:cNvCxnSpPr>
              <p:nvPr/>
            </p:nvCxnSpPr>
            <p:spPr>
              <a:xfrm flipV="1">
                <a:off x="3183828" y="2826175"/>
                <a:ext cx="151609" cy="25"/>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83" name="Google Shape;942;p32">
              <a:extLst>
                <a:ext uri="{FF2B5EF4-FFF2-40B4-BE49-F238E27FC236}">
                  <a16:creationId xmlns:a16="http://schemas.microsoft.com/office/drawing/2014/main" id="{991A1BF2-1204-36F0-00C0-153C74B2846C}"/>
                </a:ext>
              </a:extLst>
            </p:cNvPr>
            <p:cNvGrpSpPr/>
            <p:nvPr/>
          </p:nvGrpSpPr>
          <p:grpSpPr>
            <a:xfrm>
              <a:off x="2113887" y="4561313"/>
              <a:ext cx="9014837" cy="1314753"/>
              <a:chOff x="1670150" y="2566806"/>
              <a:chExt cx="6902721" cy="811169"/>
            </a:xfrm>
          </p:grpSpPr>
          <p:sp>
            <p:nvSpPr>
              <p:cNvPr id="984" name="Google Shape;943;p32">
                <a:extLst>
                  <a:ext uri="{FF2B5EF4-FFF2-40B4-BE49-F238E27FC236}">
                    <a16:creationId xmlns:a16="http://schemas.microsoft.com/office/drawing/2014/main" id="{3EF02638-A526-4AC5-D1C3-E08DB5DC81FC}"/>
                  </a:ext>
                </a:extLst>
              </p:cNvPr>
              <p:cNvSpPr/>
              <p:nvPr/>
            </p:nvSpPr>
            <p:spPr>
              <a:xfrm>
                <a:off x="1670150" y="2826175"/>
                <a:ext cx="448325" cy="551800"/>
              </a:xfrm>
              <a:custGeom>
                <a:avLst/>
                <a:gdLst/>
                <a:ahLst/>
                <a:cxnLst/>
                <a:rect l="l" t="t" r="r" b="b"/>
                <a:pathLst>
                  <a:path w="17933" h="22072" extrusionOk="0">
                    <a:moveTo>
                      <a:pt x="6109" y="0"/>
                    </a:moveTo>
                    <a:lnTo>
                      <a:pt x="0" y="0"/>
                    </a:lnTo>
                    <a:lnTo>
                      <a:pt x="0" y="22072"/>
                    </a:lnTo>
                    <a:lnTo>
                      <a:pt x="17933" y="22072"/>
                    </a:lnTo>
                  </a:path>
                </a:pathLst>
              </a:custGeom>
              <a:ln>
                <a:headEnd type="none" w="med" len="med"/>
                <a:tailEnd type="oval" w="med" len="med"/>
              </a:ln>
            </p:spPr>
            <p:style>
              <a:lnRef idx="1">
                <a:schemeClr val="accent4"/>
              </a:lnRef>
              <a:fillRef idx="0">
                <a:schemeClr val="accent4"/>
              </a:fillRef>
              <a:effectRef idx="0">
                <a:schemeClr val="accent4"/>
              </a:effectRef>
              <a:fontRef idx="minor">
                <a:schemeClr val="tx1"/>
              </a:fontRef>
            </p:style>
          </p:sp>
          <p:sp>
            <p:nvSpPr>
              <p:cNvPr id="985" name="Google Shape;944;p32">
                <a:extLst>
                  <a:ext uri="{FF2B5EF4-FFF2-40B4-BE49-F238E27FC236}">
                    <a16:creationId xmlns:a16="http://schemas.microsoft.com/office/drawing/2014/main" id="{5C2FBBE5-059D-393D-98E3-36F82D6D985C}"/>
                  </a:ext>
                </a:extLst>
              </p:cNvPr>
              <p:cNvSpPr/>
              <p:nvPr/>
            </p:nvSpPr>
            <p:spPr>
              <a:xfrm>
                <a:off x="1822728" y="2586950"/>
                <a:ext cx="1361100" cy="478500"/>
              </a:xfrm>
              <a:prstGeom prst="roundRect">
                <a:avLst>
                  <a:gd name="adj" fmla="val 50000"/>
                </a:avLst>
              </a:prstGeom>
              <a:solidFill>
                <a:srgbClr val="3C1E5A"/>
              </a:solidFill>
              <a:ln>
                <a:noFill/>
              </a:ln>
            </p:spPr>
            <p:txBody>
              <a:bodyPr spcFirstLastPara="1" wrap="square" lIns="121900" tIns="121900" rIns="121900" bIns="121900" anchor="ctr" anchorCtr="0">
                <a:noAutofit/>
              </a:bodyPr>
              <a:lstStyle/>
              <a:p>
                <a:pPr algn="ctr" defTabSz="1219170">
                  <a:buClr>
                    <a:srgbClr val="000000"/>
                  </a:buClr>
                  <a:buSzPts val="1100"/>
                </a:pPr>
                <a:r>
                  <a:rPr lang="en" sz="1200" kern="0">
                    <a:solidFill>
                      <a:srgbClr val="FFFFFF"/>
                    </a:solidFill>
                    <a:latin typeface="Inter" panose="02000503000000020004" pitchFamily="2" charset="0"/>
                    <a:ea typeface="Inter" panose="02000503000000020004" pitchFamily="2" charset="0"/>
                    <a:sym typeface="Fira Sans Extra Condensed Medium"/>
                  </a:rPr>
                  <a:t>Formulation</a:t>
                </a:r>
                <a:endParaRPr sz="1200" kern="0">
                  <a:solidFill>
                    <a:srgbClr val="FFFFFF"/>
                  </a:solidFill>
                  <a:latin typeface="Inter" panose="02000503000000020004" pitchFamily="2" charset="0"/>
                  <a:ea typeface="Inter" panose="02000503000000020004" pitchFamily="2" charset="0"/>
                  <a:sym typeface="Arial"/>
                </a:endParaRPr>
              </a:p>
            </p:txBody>
          </p:sp>
          <p:sp>
            <p:nvSpPr>
              <p:cNvPr id="986" name="Google Shape;945;p32">
                <a:extLst>
                  <a:ext uri="{FF2B5EF4-FFF2-40B4-BE49-F238E27FC236}">
                    <a16:creationId xmlns:a16="http://schemas.microsoft.com/office/drawing/2014/main" id="{19EC5CFF-0262-F2C7-57DD-8122CE2BFBBF}"/>
                  </a:ext>
                </a:extLst>
              </p:cNvPr>
              <p:cNvSpPr/>
              <p:nvPr/>
            </p:nvSpPr>
            <p:spPr>
              <a:xfrm>
                <a:off x="3335437" y="2566806"/>
                <a:ext cx="5237434" cy="518738"/>
              </a:xfrm>
              <a:prstGeom prst="roundRect">
                <a:avLst>
                  <a:gd name="adj" fmla="val 50000"/>
                </a:avLst>
              </a:prstGeom>
              <a:solidFill>
                <a:schemeClr val="accent4">
                  <a:lumMod val="20000"/>
                  <a:lumOff val="80000"/>
                </a:schemeClr>
              </a:solidFill>
              <a:ln>
                <a:noFill/>
              </a:ln>
            </p:spPr>
            <p:txBody>
              <a:bodyPr spcFirstLastPara="1" wrap="square" lIns="243833" tIns="121900" rIns="121900" bIns="121900" anchor="ctr" anchorCtr="0">
                <a:noAutofit/>
              </a:bodyPr>
              <a:lstStyle/>
              <a:p>
                <a:pPr marL="171450" indent="-171450">
                  <a:buFont typeface="Wingdings" panose="05000000000000000000" pitchFamily="2" charset="2"/>
                  <a:buChar char="Ø"/>
                </a:pPr>
                <a:r>
                  <a:rPr lang="en-US" sz="1150">
                    <a:latin typeface="Inter" panose="02000503000000020004" pitchFamily="2" charset="0"/>
                    <a:ea typeface="Inter" panose="02000503000000020004" pitchFamily="2" charset="0"/>
                  </a:rPr>
                  <a:t>In solution</a:t>
                </a:r>
              </a:p>
            </p:txBody>
          </p:sp>
          <p:cxnSp>
            <p:nvCxnSpPr>
              <p:cNvPr id="987" name="Google Shape;946;p32">
                <a:extLst>
                  <a:ext uri="{FF2B5EF4-FFF2-40B4-BE49-F238E27FC236}">
                    <a16:creationId xmlns:a16="http://schemas.microsoft.com/office/drawing/2014/main" id="{98CA304C-D982-CC17-823A-7F38F81A1DF5}"/>
                  </a:ext>
                </a:extLst>
              </p:cNvPr>
              <p:cNvCxnSpPr>
                <a:cxnSpLocks/>
                <a:stCxn id="985" idx="3"/>
                <a:endCxn id="986" idx="1"/>
              </p:cNvCxnSpPr>
              <p:nvPr/>
            </p:nvCxnSpPr>
            <p:spPr>
              <a:xfrm flipV="1">
                <a:off x="3183828" y="2826175"/>
                <a:ext cx="151609" cy="25"/>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88" name="Google Shape;942;p32">
              <a:extLst>
                <a:ext uri="{FF2B5EF4-FFF2-40B4-BE49-F238E27FC236}">
                  <a16:creationId xmlns:a16="http://schemas.microsoft.com/office/drawing/2014/main" id="{C0D3751C-186E-E639-9537-59458BE3BF88}"/>
                </a:ext>
              </a:extLst>
            </p:cNvPr>
            <p:cNvGrpSpPr/>
            <p:nvPr/>
          </p:nvGrpSpPr>
          <p:grpSpPr>
            <a:xfrm>
              <a:off x="2915743" y="5586824"/>
              <a:ext cx="8815573" cy="840776"/>
              <a:chOff x="1822728" y="2566806"/>
              <a:chExt cx="6750138" cy="518738"/>
            </a:xfrm>
          </p:grpSpPr>
          <p:sp>
            <p:nvSpPr>
              <p:cNvPr id="990" name="Google Shape;944;p32">
                <a:extLst>
                  <a:ext uri="{FF2B5EF4-FFF2-40B4-BE49-F238E27FC236}">
                    <a16:creationId xmlns:a16="http://schemas.microsoft.com/office/drawing/2014/main" id="{218FB338-D15C-35AF-8E11-5CFE577DBD49}"/>
                  </a:ext>
                </a:extLst>
              </p:cNvPr>
              <p:cNvSpPr/>
              <p:nvPr/>
            </p:nvSpPr>
            <p:spPr>
              <a:xfrm>
                <a:off x="1822728" y="2586950"/>
                <a:ext cx="1361100" cy="478500"/>
              </a:xfrm>
              <a:prstGeom prst="roundRect">
                <a:avLst>
                  <a:gd name="adj" fmla="val 50000"/>
                </a:avLst>
              </a:prstGeom>
              <a:solidFill>
                <a:srgbClr val="3C1E5A"/>
              </a:solidFill>
              <a:ln>
                <a:noFill/>
              </a:ln>
            </p:spPr>
            <p:txBody>
              <a:bodyPr spcFirstLastPara="1" wrap="square" lIns="121900" tIns="121900" rIns="121900" bIns="121900" anchor="ctr" anchorCtr="0">
                <a:noAutofit/>
              </a:bodyPr>
              <a:lstStyle/>
              <a:p>
                <a:pPr algn="ctr" defTabSz="1219170">
                  <a:buClr>
                    <a:srgbClr val="000000"/>
                  </a:buClr>
                  <a:buSzPts val="1100"/>
                </a:pPr>
                <a:r>
                  <a:rPr lang="en" sz="1200" kern="0">
                    <a:solidFill>
                      <a:srgbClr val="FFFFFF"/>
                    </a:solidFill>
                    <a:latin typeface="Inter" panose="02000503000000020004" pitchFamily="2" charset="0"/>
                    <a:ea typeface="Inter" panose="02000503000000020004" pitchFamily="2" charset="0"/>
                    <a:sym typeface="Fira Sans Extra Condensed Medium"/>
                  </a:rPr>
                  <a:t>Administration Scheme &amp; Dose</a:t>
                </a:r>
                <a:endParaRPr sz="1200" kern="0">
                  <a:solidFill>
                    <a:srgbClr val="FFFFFF"/>
                  </a:solidFill>
                  <a:latin typeface="Inter" panose="02000503000000020004" pitchFamily="2" charset="0"/>
                  <a:ea typeface="Inter" panose="02000503000000020004" pitchFamily="2" charset="0"/>
                  <a:sym typeface="Arial"/>
                </a:endParaRPr>
              </a:p>
            </p:txBody>
          </p:sp>
          <p:sp>
            <p:nvSpPr>
              <p:cNvPr id="991" name="Google Shape;945;p32">
                <a:extLst>
                  <a:ext uri="{FF2B5EF4-FFF2-40B4-BE49-F238E27FC236}">
                    <a16:creationId xmlns:a16="http://schemas.microsoft.com/office/drawing/2014/main" id="{0D2EC71D-F4EC-E9D5-8822-B3135AB2C547}"/>
                  </a:ext>
                </a:extLst>
              </p:cNvPr>
              <p:cNvSpPr/>
              <p:nvPr/>
            </p:nvSpPr>
            <p:spPr>
              <a:xfrm>
                <a:off x="3335436" y="2566806"/>
                <a:ext cx="5237430" cy="518738"/>
              </a:xfrm>
              <a:prstGeom prst="roundRect">
                <a:avLst>
                  <a:gd name="adj" fmla="val 50000"/>
                </a:avLst>
              </a:prstGeom>
              <a:solidFill>
                <a:schemeClr val="accent4">
                  <a:lumMod val="20000"/>
                  <a:lumOff val="80000"/>
                </a:schemeClr>
              </a:solidFill>
              <a:ln>
                <a:noFill/>
              </a:ln>
            </p:spPr>
            <p:txBody>
              <a:bodyPr spcFirstLastPara="1" wrap="square" lIns="243833" tIns="121900" rIns="121900" bIns="121900" anchor="ctr" anchorCtr="0">
                <a:noAutofit/>
              </a:bodyPr>
              <a:lstStyle/>
              <a:p>
                <a:pPr marL="171450" marR="0" lvl="1" indent="-171450" fontAlgn="ctr">
                  <a:lnSpc>
                    <a:spcPct val="100000"/>
                  </a:lnSpc>
                  <a:spcBef>
                    <a:spcPts val="0"/>
                  </a:spcBef>
                  <a:spcAft>
                    <a:spcPts val="0"/>
                  </a:spcAft>
                  <a:buClrTx/>
                  <a:buSzTx/>
                  <a:buFont typeface="Wingdings" panose="05000000000000000000" pitchFamily="2" charset="2"/>
                  <a:buChar char="Ø"/>
                  <a:tabLst/>
                  <a:defRPr/>
                </a:pPr>
                <a:r>
                  <a:rPr lang="fr-FR" sz="1150">
                    <a:latin typeface="Inter" panose="02000503000000020004" pitchFamily="2" charset="0"/>
                    <a:ea typeface="Inter" panose="02000503000000020004" pitchFamily="2" charset="0"/>
                  </a:rPr>
                  <a:t>Intratumoral injection followed by Near Infrared radiation</a:t>
                </a:r>
              </a:p>
              <a:p>
                <a:pPr marL="171450" marR="0" lvl="1" indent="-171450" fontAlgn="ctr">
                  <a:lnSpc>
                    <a:spcPct val="100000"/>
                  </a:lnSpc>
                  <a:spcBef>
                    <a:spcPts val="0"/>
                  </a:spcBef>
                  <a:spcAft>
                    <a:spcPts val="0"/>
                  </a:spcAft>
                  <a:buClrTx/>
                  <a:buSzTx/>
                  <a:buFont typeface="Wingdings" panose="05000000000000000000" pitchFamily="2" charset="2"/>
                  <a:buChar char="Ø"/>
                  <a:tabLst/>
                  <a:defRPr/>
                </a:pPr>
                <a:r>
                  <a:rPr lang="en-IN" sz="1150">
                    <a:latin typeface="Inter" panose="02000503000000020004" pitchFamily="2" charset="0"/>
                    <a:ea typeface="Inter" panose="02000503000000020004" pitchFamily="2" charset="0"/>
                  </a:rPr>
                  <a:t>~ 1mL/tumor, depending on size</a:t>
                </a:r>
              </a:p>
              <a:p>
                <a:pPr marL="171450" marR="0" lvl="1" indent="-171450" fontAlgn="ctr">
                  <a:lnSpc>
                    <a:spcPct val="100000"/>
                  </a:lnSpc>
                  <a:spcBef>
                    <a:spcPts val="0"/>
                  </a:spcBef>
                  <a:spcAft>
                    <a:spcPts val="0"/>
                  </a:spcAft>
                  <a:buClrTx/>
                  <a:buSzTx/>
                  <a:buFont typeface="Wingdings" panose="05000000000000000000" pitchFamily="2" charset="2"/>
                  <a:buChar char="Ø"/>
                  <a:tabLst/>
                  <a:defRPr/>
                </a:pPr>
                <a:r>
                  <a:rPr lang="en-IN" sz="1150">
                    <a:latin typeface="Inter" panose="02000503000000020004" pitchFamily="2" charset="0"/>
                    <a:ea typeface="Inter" panose="02000503000000020004" pitchFamily="2" charset="0"/>
                  </a:rPr>
                  <a:t>+/- Repeated after 15 day</a:t>
                </a:r>
              </a:p>
            </p:txBody>
          </p:sp>
          <p:cxnSp>
            <p:nvCxnSpPr>
              <p:cNvPr id="992" name="Google Shape;946;p32">
                <a:extLst>
                  <a:ext uri="{FF2B5EF4-FFF2-40B4-BE49-F238E27FC236}">
                    <a16:creationId xmlns:a16="http://schemas.microsoft.com/office/drawing/2014/main" id="{1EB4DD1B-EB4B-434B-F6A6-1C9D02BC30C5}"/>
                  </a:ext>
                </a:extLst>
              </p:cNvPr>
              <p:cNvCxnSpPr>
                <a:cxnSpLocks/>
                <a:stCxn id="990" idx="3"/>
                <a:endCxn id="991" idx="1"/>
              </p:cNvCxnSpPr>
              <p:nvPr/>
            </p:nvCxnSpPr>
            <p:spPr>
              <a:xfrm flipV="1">
                <a:off x="3183828" y="2826175"/>
                <a:ext cx="151608" cy="25"/>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sp>
        <p:nvSpPr>
          <p:cNvPr id="998" name="Titre 2">
            <a:extLst>
              <a:ext uri="{FF2B5EF4-FFF2-40B4-BE49-F238E27FC236}">
                <a16:creationId xmlns:a16="http://schemas.microsoft.com/office/drawing/2014/main" id="{796005D4-F867-D387-55D5-06E1638C3E73}"/>
              </a:ext>
            </a:extLst>
          </p:cNvPr>
          <p:cNvSpPr txBox="1">
            <a:spLocks/>
          </p:cNvSpPr>
          <p:nvPr/>
        </p:nvSpPr>
        <p:spPr>
          <a:xfrm>
            <a:off x="3175804" y="-297342"/>
            <a:ext cx="11061700" cy="515937"/>
          </a:xfrm>
          <a:prstGeom prst="rect">
            <a:avLst/>
          </a:prstGeom>
        </p:spPr>
        <p:txBody>
          <a:bodyPr spcFirstLastPara="1" wrap="square" lIns="91425" tIns="91425" rIns="91425" bIns="91425" anchor="ctr" anchorCtr="0">
            <a:noAutofit/>
          </a:bodyPr>
          <a:lstStyle>
            <a:lvl1pPr lvl="0" algn="ctr"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algn="l"/>
            <a:endParaRPr lang="en-US" sz="2400" b="1">
              <a:solidFill>
                <a:srgbClr val="3C1E5A"/>
              </a:solidFill>
              <a:latin typeface="Inter" panose="02000503000000020004" pitchFamily="2" charset="0"/>
              <a:ea typeface="Inter" panose="02000503000000020004" pitchFamily="2" charset="0"/>
            </a:endParaRPr>
          </a:p>
        </p:txBody>
      </p:sp>
      <p:sp>
        <p:nvSpPr>
          <p:cNvPr id="2" name="Titre 2">
            <a:extLst>
              <a:ext uri="{FF2B5EF4-FFF2-40B4-BE49-F238E27FC236}">
                <a16:creationId xmlns:a16="http://schemas.microsoft.com/office/drawing/2014/main" id="{D797E5DC-FF21-93BB-BA84-E4F9BF494D51}"/>
              </a:ext>
            </a:extLst>
          </p:cNvPr>
          <p:cNvSpPr txBox="1">
            <a:spLocks/>
          </p:cNvSpPr>
          <p:nvPr/>
        </p:nvSpPr>
        <p:spPr>
          <a:xfrm>
            <a:off x="-66577" y="1122372"/>
            <a:ext cx="12325153" cy="515937"/>
          </a:xfrm>
          <a:prstGeom prst="rect">
            <a:avLst/>
          </a:prstGeom>
        </p:spPr>
        <p:txBody>
          <a:bodyPr spcFirstLastPara="1" wrap="square" lIns="91425" tIns="91425" rIns="91425" bIns="91425" anchor="ctr" anchorCtr="0">
            <a:noAutofit/>
          </a:bodyPr>
          <a:lstStyle>
            <a:lvl1pPr lvl="0" algn="ctr"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r>
              <a:rPr lang="en-ZA" sz="1300" dirty="0">
                <a:latin typeface="Inter" panose="02000503000000020004" pitchFamily="2" charset="0"/>
                <a:ea typeface="Inter" panose="02000503000000020004" pitchFamily="2" charset="0"/>
              </a:rPr>
              <a:t>NT1 will be developed in priority for skin cancer patients given the reoccurrence rate and the aesthetic needs to replace surgery.</a:t>
            </a:r>
          </a:p>
          <a:p>
            <a:r>
              <a:rPr lang="en-ZA" sz="1300" dirty="0">
                <a:latin typeface="Inter" panose="02000503000000020004" pitchFamily="2" charset="0"/>
                <a:ea typeface="Inter" panose="02000503000000020004" pitchFamily="2" charset="0"/>
              </a:rPr>
              <a:t>A secondary use of NT1 could be for cutaneous lesions of metastatic melanoma.</a:t>
            </a:r>
            <a:endParaRPr lang="fr-FR" sz="1300" dirty="0">
              <a:latin typeface="Inter" panose="02000503000000020004" pitchFamily="2" charset="0"/>
              <a:ea typeface="Inter" panose="02000503000000020004" pitchFamily="2" charset="0"/>
            </a:endParaRPr>
          </a:p>
        </p:txBody>
      </p:sp>
      <p:sp>
        <p:nvSpPr>
          <p:cNvPr id="3" name="Titre 2">
            <a:extLst>
              <a:ext uri="{FF2B5EF4-FFF2-40B4-BE49-F238E27FC236}">
                <a16:creationId xmlns:a16="http://schemas.microsoft.com/office/drawing/2014/main" id="{D96A3959-FCE9-92E7-CC01-C59E789844B3}"/>
              </a:ext>
            </a:extLst>
          </p:cNvPr>
          <p:cNvSpPr txBox="1">
            <a:spLocks/>
          </p:cNvSpPr>
          <p:nvPr/>
        </p:nvSpPr>
        <p:spPr>
          <a:xfrm>
            <a:off x="717550" y="396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algn="l"/>
            <a:r>
              <a:rPr lang="en-ZA" sz="2400" b="1">
                <a:solidFill>
                  <a:srgbClr val="3C1E5A"/>
                </a:solidFill>
                <a:latin typeface="Inter" panose="02000503000000020004" pitchFamily="2" charset="0"/>
                <a:ea typeface="Inter" panose="02000503000000020004" pitchFamily="2" charset="0"/>
              </a:rPr>
              <a:t>NT1 Product Profile</a:t>
            </a:r>
            <a:endParaRPr lang="en-US" sz="2400" b="1">
              <a:solidFill>
                <a:srgbClr val="3C1E5A"/>
              </a:solidFill>
              <a:latin typeface="Inter" panose="02000503000000020004" pitchFamily="2" charset="0"/>
              <a:ea typeface="Inter" panose="02000503000000020004"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pSp>
        <p:nvGrpSpPr>
          <p:cNvPr id="48" name="Groupe 47">
            <a:extLst>
              <a:ext uri="{FF2B5EF4-FFF2-40B4-BE49-F238E27FC236}">
                <a16:creationId xmlns:a16="http://schemas.microsoft.com/office/drawing/2014/main" id="{76DDFBE9-E6D6-25EB-DE70-A06EC2EE131E}"/>
              </a:ext>
            </a:extLst>
          </p:cNvPr>
          <p:cNvGrpSpPr/>
          <p:nvPr/>
        </p:nvGrpSpPr>
        <p:grpSpPr>
          <a:xfrm>
            <a:off x="842640" y="1097806"/>
            <a:ext cx="10647488" cy="5462462"/>
            <a:chOff x="842640" y="714267"/>
            <a:chExt cx="10647488" cy="5850439"/>
          </a:xfrm>
        </p:grpSpPr>
        <p:cxnSp>
          <p:nvCxnSpPr>
            <p:cNvPr id="1131" name="Google Shape;1131;p37"/>
            <p:cNvCxnSpPr/>
            <p:nvPr/>
          </p:nvCxnSpPr>
          <p:spPr>
            <a:xfrm>
              <a:off x="1826674" y="714271"/>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19" name="Google Shape;1119;p37"/>
            <p:cNvCxnSpPr>
              <a:cxnSpLocks/>
            </p:cNvCxnSpPr>
            <p:nvPr/>
          </p:nvCxnSpPr>
          <p:spPr>
            <a:xfrm flipH="1">
              <a:off x="5437695" y="714267"/>
              <a:ext cx="20968"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14" name="Google Shape;1114;p37"/>
            <p:cNvCxnSpPr>
              <a:cxnSpLocks/>
            </p:cNvCxnSpPr>
            <p:nvPr/>
          </p:nvCxnSpPr>
          <p:spPr>
            <a:xfrm>
              <a:off x="2431513" y="714267"/>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15" name="Google Shape;1115;p37"/>
            <p:cNvCxnSpPr>
              <a:cxnSpLocks/>
            </p:cNvCxnSpPr>
            <p:nvPr/>
          </p:nvCxnSpPr>
          <p:spPr>
            <a:xfrm flipH="1">
              <a:off x="3027345" y="714267"/>
              <a:ext cx="7273"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16" name="Google Shape;1116;p37"/>
            <p:cNvCxnSpPr>
              <a:cxnSpLocks/>
            </p:cNvCxnSpPr>
            <p:nvPr/>
          </p:nvCxnSpPr>
          <p:spPr>
            <a:xfrm>
              <a:off x="3627184" y="714267"/>
              <a:ext cx="500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17" name="Google Shape;1117;p37"/>
            <p:cNvCxnSpPr>
              <a:cxnSpLocks/>
            </p:cNvCxnSpPr>
            <p:nvPr/>
          </p:nvCxnSpPr>
          <p:spPr>
            <a:xfrm>
              <a:off x="4240502" y="714267"/>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18" name="Google Shape;1118;p37"/>
            <p:cNvCxnSpPr>
              <a:cxnSpLocks/>
            </p:cNvCxnSpPr>
            <p:nvPr/>
          </p:nvCxnSpPr>
          <p:spPr>
            <a:xfrm>
              <a:off x="4832855" y="714267"/>
              <a:ext cx="12489"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20" name="Google Shape;1120;p37"/>
            <p:cNvCxnSpPr>
              <a:cxnSpLocks/>
            </p:cNvCxnSpPr>
            <p:nvPr/>
          </p:nvCxnSpPr>
          <p:spPr>
            <a:xfrm>
              <a:off x="6055028" y="714267"/>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21" name="Google Shape;1121;p37"/>
            <p:cNvCxnSpPr>
              <a:cxnSpLocks/>
            </p:cNvCxnSpPr>
            <p:nvPr/>
          </p:nvCxnSpPr>
          <p:spPr>
            <a:xfrm>
              <a:off x="6659870" y="714267"/>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22" name="Google Shape;1122;p37"/>
            <p:cNvCxnSpPr>
              <a:cxnSpLocks/>
            </p:cNvCxnSpPr>
            <p:nvPr/>
          </p:nvCxnSpPr>
          <p:spPr>
            <a:xfrm>
              <a:off x="7264712" y="714267"/>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6" name="Google Shape;1122;p37">
              <a:extLst>
                <a:ext uri="{FF2B5EF4-FFF2-40B4-BE49-F238E27FC236}">
                  <a16:creationId xmlns:a16="http://schemas.microsoft.com/office/drawing/2014/main" id="{B2F91DD8-9963-6FEB-C20B-15E337672CB9}"/>
                </a:ext>
              </a:extLst>
            </p:cNvPr>
            <p:cNvCxnSpPr>
              <a:cxnSpLocks/>
            </p:cNvCxnSpPr>
            <p:nvPr/>
          </p:nvCxnSpPr>
          <p:spPr>
            <a:xfrm>
              <a:off x="7869552" y="714267"/>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 name="Google Shape;1119;p37">
              <a:extLst>
                <a:ext uri="{FF2B5EF4-FFF2-40B4-BE49-F238E27FC236}">
                  <a16:creationId xmlns:a16="http://schemas.microsoft.com/office/drawing/2014/main" id="{ECA92B71-1ECD-1A84-C74D-D2DB2024E1BE}"/>
                </a:ext>
              </a:extLst>
            </p:cNvPr>
            <p:cNvCxnSpPr/>
            <p:nvPr/>
          </p:nvCxnSpPr>
          <p:spPr>
            <a:xfrm>
              <a:off x="11490128" y="714270"/>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2" name="Google Shape;1114;p37">
              <a:extLst>
                <a:ext uri="{FF2B5EF4-FFF2-40B4-BE49-F238E27FC236}">
                  <a16:creationId xmlns:a16="http://schemas.microsoft.com/office/drawing/2014/main" id="{F53FE67D-7861-35AE-6B55-B7432C8C3522}"/>
                </a:ext>
              </a:extLst>
            </p:cNvPr>
            <p:cNvCxnSpPr/>
            <p:nvPr/>
          </p:nvCxnSpPr>
          <p:spPr>
            <a:xfrm>
              <a:off x="8465918" y="714271"/>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6" name="Google Shape;1115;p37">
              <a:extLst>
                <a:ext uri="{FF2B5EF4-FFF2-40B4-BE49-F238E27FC236}">
                  <a16:creationId xmlns:a16="http://schemas.microsoft.com/office/drawing/2014/main" id="{1CD4DDA7-56D6-611E-191C-39F54E36F80C}"/>
                </a:ext>
              </a:extLst>
            </p:cNvPr>
            <p:cNvCxnSpPr/>
            <p:nvPr/>
          </p:nvCxnSpPr>
          <p:spPr>
            <a:xfrm>
              <a:off x="9070760" y="714270"/>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7" name="Google Shape;1116;p37">
              <a:extLst>
                <a:ext uri="{FF2B5EF4-FFF2-40B4-BE49-F238E27FC236}">
                  <a16:creationId xmlns:a16="http://schemas.microsoft.com/office/drawing/2014/main" id="{C20807D1-82C0-56A3-E721-3C3C06EAE16C}"/>
                </a:ext>
              </a:extLst>
            </p:cNvPr>
            <p:cNvCxnSpPr/>
            <p:nvPr/>
          </p:nvCxnSpPr>
          <p:spPr>
            <a:xfrm>
              <a:off x="9675602" y="714270"/>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8" name="Google Shape;1117;p37">
              <a:extLst>
                <a:ext uri="{FF2B5EF4-FFF2-40B4-BE49-F238E27FC236}">
                  <a16:creationId xmlns:a16="http://schemas.microsoft.com/office/drawing/2014/main" id="{362FE38E-B011-76A8-39A1-16097C7E57FA}"/>
                </a:ext>
              </a:extLst>
            </p:cNvPr>
            <p:cNvCxnSpPr/>
            <p:nvPr/>
          </p:nvCxnSpPr>
          <p:spPr>
            <a:xfrm>
              <a:off x="10280444" y="714270"/>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9" name="Google Shape;1118;p37">
              <a:extLst>
                <a:ext uri="{FF2B5EF4-FFF2-40B4-BE49-F238E27FC236}">
                  <a16:creationId xmlns:a16="http://schemas.microsoft.com/office/drawing/2014/main" id="{9AEBE71E-BA2B-0153-DD0B-42C6B3A7C5F5}"/>
                </a:ext>
              </a:extLst>
            </p:cNvPr>
            <p:cNvCxnSpPr/>
            <p:nvPr/>
          </p:nvCxnSpPr>
          <p:spPr>
            <a:xfrm>
              <a:off x="10885286" y="714270"/>
              <a:ext cx="0" cy="5361203"/>
            </a:xfrm>
            <a:prstGeom prst="straightConnector1">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124" name="Google Shape;1124;p37"/>
            <p:cNvSpPr txBox="1"/>
            <p:nvPr/>
          </p:nvSpPr>
          <p:spPr>
            <a:xfrm>
              <a:off x="6436441" y="2377894"/>
              <a:ext cx="480800" cy="56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Roboto"/>
                <a:sym typeface="Roboto"/>
              </a:endParaRPr>
            </a:p>
          </p:txBody>
        </p:sp>
        <p:grpSp>
          <p:nvGrpSpPr>
            <p:cNvPr id="8" name="Groupe 7">
              <a:extLst>
                <a:ext uri="{FF2B5EF4-FFF2-40B4-BE49-F238E27FC236}">
                  <a16:creationId xmlns:a16="http://schemas.microsoft.com/office/drawing/2014/main" id="{833B009B-88D6-AE62-843D-EE4B1A9F98D8}"/>
                </a:ext>
              </a:extLst>
            </p:cNvPr>
            <p:cNvGrpSpPr/>
            <p:nvPr/>
          </p:nvGrpSpPr>
          <p:grpSpPr>
            <a:xfrm>
              <a:off x="4237976" y="5067673"/>
              <a:ext cx="1224691" cy="686722"/>
              <a:chOff x="2251195" y="4370305"/>
              <a:chExt cx="1117384" cy="645578"/>
            </a:xfrm>
          </p:grpSpPr>
          <p:sp>
            <p:nvSpPr>
              <p:cNvPr id="10" name="Google Shape;1153;p37">
                <a:extLst>
                  <a:ext uri="{FF2B5EF4-FFF2-40B4-BE49-F238E27FC236}">
                    <a16:creationId xmlns:a16="http://schemas.microsoft.com/office/drawing/2014/main" id="{7E947B29-782A-59F4-30D2-E1087DD02CF2}"/>
                  </a:ext>
                </a:extLst>
              </p:cNvPr>
              <p:cNvSpPr/>
              <p:nvPr/>
            </p:nvSpPr>
            <p:spPr>
              <a:xfrm>
                <a:off x="2259779" y="4370305"/>
                <a:ext cx="1108800" cy="324000"/>
              </a:xfrm>
              <a:prstGeom prst="rect">
                <a:avLst/>
              </a:prstGeom>
              <a:solidFill>
                <a:srgbClr val="4D158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lang="en" sz="10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 name="Google Shape;1153;p37">
                <a:extLst>
                  <a:ext uri="{FF2B5EF4-FFF2-40B4-BE49-F238E27FC236}">
                    <a16:creationId xmlns:a16="http://schemas.microsoft.com/office/drawing/2014/main" id="{4486D1BB-966D-928E-CF4F-DE67751211C9}"/>
                  </a:ext>
                </a:extLst>
              </p:cNvPr>
              <p:cNvSpPr/>
              <p:nvPr/>
            </p:nvSpPr>
            <p:spPr>
              <a:xfrm>
                <a:off x="2251195" y="4691883"/>
                <a:ext cx="1108800" cy="324000"/>
              </a:xfrm>
              <a:prstGeom prst="rect">
                <a:avLst/>
              </a:prstGeom>
              <a:solidFill>
                <a:srgbClr val="4D158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9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grpSp>
        <p:sp>
          <p:nvSpPr>
            <p:cNvPr id="1155" name="Google Shape;1155;p37"/>
            <p:cNvSpPr txBox="1"/>
            <p:nvPr/>
          </p:nvSpPr>
          <p:spPr>
            <a:xfrm>
              <a:off x="1012797" y="5287389"/>
              <a:ext cx="716928" cy="285314"/>
            </a:xfrm>
            <a:prstGeom prst="rect">
              <a:avLst/>
            </a:prstGeom>
            <a:noFill/>
            <a:ln>
              <a:noFill/>
            </a:ln>
          </p:spPr>
          <p:txBody>
            <a:bodyPr spcFirstLastPara="1" wrap="square" lIns="0" tIns="121900" rIns="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Product</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pic>
          <p:nvPicPr>
            <p:cNvPr id="1108" name="Image 1107">
              <a:extLst>
                <a:ext uri="{FF2B5EF4-FFF2-40B4-BE49-F238E27FC236}">
                  <a16:creationId xmlns:a16="http://schemas.microsoft.com/office/drawing/2014/main" id="{91ED57A7-4CC0-C28A-3206-FE1E5CAC87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5097" y="3882554"/>
              <a:ext cx="670241" cy="779976"/>
            </a:xfrm>
            <a:prstGeom prst="rect">
              <a:avLst/>
            </a:prstGeom>
          </p:spPr>
        </p:pic>
        <p:pic>
          <p:nvPicPr>
            <p:cNvPr id="1030" name="Picture 6" descr="19,627 Drapeau Usa Bouton Imágenes y Fotos - 123RF">
              <a:extLst>
                <a:ext uri="{FF2B5EF4-FFF2-40B4-BE49-F238E27FC236}">
                  <a16:creationId xmlns:a16="http://schemas.microsoft.com/office/drawing/2014/main" id="{B92CB738-8477-3728-C7E8-D40D55B05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40" y="2427984"/>
              <a:ext cx="875157" cy="9859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De L'union Européenne. Illustration Vectorielle. Icône De Drapeau De  L'ue Avec Des étoiles Rondes | Vecteur Premium">
              <a:extLst>
                <a:ext uri="{FF2B5EF4-FFF2-40B4-BE49-F238E27FC236}">
                  <a16:creationId xmlns:a16="http://schemas.microsoft.com/office/drawing/2014/main" id="{3E5D1FF4-DC3B-4A34-8CFF-93D1FAA02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944" y="1176559"/>
              <a:ext cx="694845" cy="782837"/>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1140" name="Groupe 1139">
              <a:extLst>
                <a:ext uri="{FF2B5EF4-FFF2-40B4-BE49-F238E27FC236}">
                  <a16:creationId xmlns:a16="http://schemas.microsoft.com/office/drawing/2014/main" id="{DCE38855-84C0-07CA-AFE3-719A177DB8EC}"/>
                </a:ext>
              </a:extLst>
            </p:cNvPr>
            <p:cNvGrpSpPr/>
            <p:nvPr/>
          </p:nvGrpSpPr>
          <p:grpSpPr>
            <a:xfrm>
              <a:off x="1826674" y="5998072"/>
              <a:ext cx="9614375" cy="566634"/>
              <a:chOff x="1153641" y="5482390"/>
              <a:chExt cx="8771970" cy="532688"/>
            </a:xfrm>
          </p:grpSpPr>
          <p:sp>
            <p:nvSpPr>
              <p:cNvPr id="1126" name="Google Shape;1126;p37"/>
              <p:cNvSpPr txBox="1"/>
              <p:nvPr/>
            </p:nvSpPr>
            <p:spPr>
              <a:xfrm>
                <a:off x="1153641" y="5482398"/>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2021</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24" name="Google Shape;1126;p37">
                <a:extLst>
                  <a:ext uri="{FF2B5EF4-FFF2-40B4-BE49-F238E27FC236}">
                    <a16:creationId xmlns:a16="http://schemas.microsoft.com/office/drawing/2014/main" id="{A39DEE8B-9C1B-3D76-98B4-57A67CCA567C}"/>
                  </a:ext>
                </a:extLst>
              </p:cNvPr>
              <p:cNvSpPr txBox="1"/>
              <p:nvPr/>
            </p:nvSpPr>
            <p:spPr>
              <a:xfrm>
                <a:off x="2249110" y="5482396"/>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2022</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25" name="Google Shape;1126;p37">
                <a:extLst>
                  <a:ext uri="{FF2B5EF4-FFF2-40B4-BE49-F238E27FC236}">
                    <a16:creationId xmlns:a16="http://schemas.microsoft.com/office/drawing/2014/main" id="{DF1CDDF2-764F-49C3-EB9A-EAA47C0C9692}"/>
                  </a:ext>
                </a:extLst>
              </p:cNvPr>
              <p:cNvSpPr txBox="1"/>
              <p:nvPr/>
            </p:nvSpPr>
            <p:spPr>
              <a:xfrm>
                <a:off x="3344579" y="5482390"/>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2023</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26" name="Google Shape;1126;p37">
                <a:extLst>
                  <a:ext uri="{FF2B5EF4-FFF2-40B4-BE49-F238E27FC236}">
                    <a16:creationId xmlns:a16="http://schemas.microsoft.com/office/drawing/2014/main" id="{2ED41875-54A7-2A7F-452F-A1727F7BC63A}"/>
                  </a:ext>
                </a:extLst>
              </p:cNvPr>
              <p:cNvSpPr txBox="1"/>
              <p:nvPr/>
            </p:nvSpPr>
            <p:spPr>
              <a:xfrm>
                <a:off x="4440048" y="5482403"/>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2024</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27" name="Google Shape;1126;p37">
                <a:extLst>
                  <a:ext uri="{FF2B5EF4-FFF2-40B4-BE49-F238E27FC236}">
                    <a16:creationId xmlns:a16="http://schemas.microsoft.com/office/drawing/2014/main" id="{0ACD9484-6385-75C6-A4F3-F246AE4EB390}"/>
                  </a:ext>
                </a:extLst>
              </p:cNvPr>
              <p:cNvSpPr txBox="1"/>
              <p:nvPr/>
            </p:nvSpPr>
            <p:spPr>
              <a:xfrm>
                <a:off x="5535517" y="5482403"/>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2025</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28" name="Google Shape;1126;p37">
                <a:extLst>
                  <a:ext uri="{FF2B5EF4-FFF2-40B4-BE49-F238E27FC236}">
                    <a16:creationId xmlns:a16="http://schemas.microsoft.com/office/drawing/2014/main" id="{1965CA7C-408F-6B51-CCFB-F0DF005FF4AC}"/>
                  </a:ext>
                </a:extLst>
              </p:cNvPr>
              <p:cNvSpPr txBox="1"/>
              <p:nvPr/>
            </p:nvSpPr>
            <p:spPr>
              <a:xfrm>
                <a:off x="6630986" y="5482403"/>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2026</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29" name="Google Shape;1126;p37">
                <a:extLst>
                  <a:ext uri="{FF2B5EF4-FFF2-40B4-BE49-F238E27FC236}">
                    <a16:creationId xmlns:a16="http://schemas.microsoft.com/office/drawing/2014/main" id="{35C8239F-1861-B3E3-93E4-24282F205CB6}"/>
                  </a:ext>
                </a:extLst>
              </p:cNvPr>
              <p:cNvSpPr txBox="1"/>
              <p:nvPr/>
            </p:nvSpPr>
            <p:spPr>
              <a:xfrm>
                <a:off x="7726455" y="5482403"/>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2027</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sp>
            <p:nvSpPr>
              <p:cNvPr id="30" name="Google Shape;1126;p37">
                <a:extLst>
                  <a:ext uri="{FF2B5EF4-FFF2-40B4-BE49-F238E27FC236}">
                    <a16:creationId xmlns:a16="http://schemas.microsoft.com/office/drawing/2014/main" id="{0CABF7CC-0F3D-F586-8CED-72C3FC6C9DDA}"/>
                  </a:ext>
                </a:extLst>
              </p:cNvPr>
              <p:cNvSpPr txBox="1"/>
              <p:nvPr/>
            </p:nvSpPr>
            <p:spPr>
              <a:xfrm>
                <a:off x="8821924" y="5482403"/>
                <a:ext cx="1103687" cy="532675"/>
              </a:xfrm>
              <a:prstGeom prst="rect">
                <a:avLst/>
              </a:prstGeom>
              <a:no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rPr>
                  <a:t>2028</a:t>
                </a:r>
                <a:endParaRPr kumimoji="0" sz="1200" b="0" i="0" u="none" strike="noStrike" kern="0" cap="none" spc="0" normalizeH="0" baseline="0" noProof="0">
                  <a:ln>
                    <a:noFill/>
                  </a:ln>
                  <a:solidFill>
                    <a:srgbClr val="434343"/>
                  </a:solidFill>
                  <a:effectLst/>
                  <a:uLnTx/>
                  <a:uFillTx/>
                  <a:latin typeface="Inter" panose="02000503000000020004" pitchFamily="2" charset="0"/>
                  <a:ea typeface="Inter" panose="02000503000000020004" pitchFamily="2" charset="0"/>
                  <a:cs typeface="Roboto"/>
                  <a:sym typeface="Roboto"/>
                </a:endParaRPr>
              </a:p>
            </p:txBody>
          </p:sp>
        </p:grpSp>
        <p:cxnSp>
          <p:nvCxnSpPr>
            <p:cNvPr id="1143" name="Google Shape;1131;p37">
              <a:extLst>
                <a:ext uri="{FF2B5EF4-FFF2-40B4-BE49-F238E27FC236}">
                  <a16:creationId xmlns:a16="http://schemas.microsoft.com/office/drawing/2014/main" id="{058753AD-157F-2114-8ADE-310659A345AB}"/>
                </a:ext>
              </a:extLst>
            </p:cNvPr>
            <p:cNvCxnSpPr>
              <a:cxnSpLocks/>
            </p:cNvCxnSpPr>
            <p:nvPr/>
          </p:nvCxnSpPr>
          <p:spPr>
            <a:xfrm flipH="1">
              <a:off x="1826674" y="6071230"/>
              <a:ext cx="9663454" cy="0"/>
            </a:xfrm>
            <a:prstGeom prst="straightConnector1">
              <a:avLst/>
            </a:prstGeom>
            <a:noFill/>
            <a:ln w="9525" cap="flat" cmpd="sng">
              <a:solidFill>
                <a:schemeClr val="dk1"/>
              </a:solidFill>
              <a:prstDash val="solid"/>
              <a:round/>
              <a:headEnd type="none" w="med" len="med"/>
              <a:tailEnd type="none" w="med" len="med"/>
            </a:ln>
          </p:spPr>
        </p:cxnSp>
        <p:sp>
          <p:nvSpPr>
            <p:cNvPr id="1028" name="Google Shape;1152;p37">
              <a:extLst>
                <a:ext uri="{FF2B5EF4-FFF2-40B4-BE49-F238E27FC236}">
                  <a16:creationId xmlns:a16="http://schemas.microsoft.com/office/drawing/2014/main" id="{9F2E4490-BB86-F7B9-29DA-3D8E79B826A1}"/>
                </a:ext>
              </a:extLst>
            </p:cNvPr>
            <p:cNvSpPr/>
            <p:nvPr/>
          </p:nvSpPr>
          <p:spPr>
            <a:xfrm>
              <a:off x="1826674" y="5067974"/>
              <a:ext cx="1214730" cy="687573"/>
            </a:xfrm>
            <a:prstGeom prst="rect">
              <a:avLst/>
            </a:prstGeom>
            <a:solidFill>
              <a:srgbClr val="4D158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Pre-Ib Meeting Scientific Advice</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029" name="Google Shape;1153;p37">
              <a:extLst>
                <a:ext uri="{FF2B5EF4-FFF2-40B4-BE49-F238E27FC236}">
                  <a16:creationId xmlns:a16="http://schemas.microsoft.com/office/drawing/2014/main" id="{BA82E071-84A9-1D02-2EB9-7867C7FC624B}"/>
                </a:ext>
              </a:extLst>
            </p:cNvPr>
            <p:cNvSpPr/>
            <p:nvPr/>
          </p:nvSpPr>
          <p:spPr>
            <a:xfrm>
              <a:off x="3034494" y="5068438"/>
              <a:ext cx="1215283" cy="344649"/>
            </a:xfrm>
            <a:prstGeom prst="rect">
              <a:avLst/>
            </a:prstGeom>
            <a:solidFill>
              <a:srgbClr val="4D158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lang="en" sz="10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4" name="Google Shape;1153;p37">
              <a:extLst>
                <a:ext uri="{FF2B5EF4-FFF2-40B4-BE49-F238E27FC236}">
                  <a16:creationId xmlns:a16="http://schemas.microsoft.com/office/drawing/2014/main" id="{00E718E0-424F-5384-BD5B-488EBC8A6854}"/>
                </a:ext>
              </a:extLst>
            </p:cNvPr>
            <p:cNvSpPr/>
            <p:nvPr/>
          </p:nvSpPr>
          <p:spPr>
            <a:xfrm>
              <a:off x="3030981" y="5410510"/>
              <a:ext cx="1215283" cy="344649"/>
            </a:xfrm>
            <a:prstGeom prst="rect">
              <a:avLst/>
            </a:prstGeom>
            <a:solidFill>
              <a:srgbClr val="4D158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9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7" name="ZoneTexte 6">
              <a:extLst>
                <a:ext uri="{FF2B5EF4-FFF2-40B4-BE49-F238E27FC236}">
                  <a16:creationId xmlns:a16="http://schemas.microsoft.com/office/drawing/2014/main" id="{BE29B8D5-6EA7-DA4D-B4F4-E20E47A58A95}"/>
                </a:ext>
              </a:extLst>
            </p:cNvPr>
            <p:cNvSpPr txBox="1"/>
            <p:nvPr/>
          </p:nvSpPr>
          <p:spPr>
            <a:xfrm>
              <a:off x="2928207" y="5370030"/>
              <a:ext cx="1503314" cy="45834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rPr>
                <a:t>Notified Body Meeting</a:t>
              </a:r>
            </a:p>
          </p:txBody>
        </p:sp>
        <p:sp>
          <p:nvSpPr>
            <p:cNvPr id="1128" name="Google Shape;1152;p37">
              <a:extLst>
                <a:ext uri="{FF2B5EF4-FFF2-40B4-BE49-F238E27FC236}">
                  <a16:creationId xmlns:a16="http://schemas.microsoft.com/office/drawing/2014/main" id="{F419C4CD-F264-D437-628B-FCC9D393102C}"/>
                </a:ext>
              </a:extLst>
            </p:cNvPr>
            <p:cNvSpPr/>
            <p:nvPr/>
          </p:nvSpPr>
          <p:spPr>
            <a:xfrm>
              <a:off x="5448217" y="5065918"/>
              <a:ext cx="1214730" cy="687573"/>
            </a:xfrm>
            <a:prstGeom prst="rect">
              <a:avLst/>
            </a:prstGeom>
            <a:solidFill>
              <a:srgbClr val="350F5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Phase 1 </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2" name="Google Shape;1152;p37">
              <a:extLst>
                <a:ext uri="{FF2B5EF4-FFF2-40B4-BE49-F238E27FC236}">
                  <a16:creationId xmlns:a16="http://schemas.microsoft.com/office/drawing/2014/main" id="{F04A6B2E-0F9E-B119-0902-0092E93220F5}"/>
                </a:ext>
              </a:extLst>
            </p:cNvPr>
            <p:cNvSpPr/>
            <p:nvPr/>
          </p:nvSpPr>
          <p:spPr>
            <a:xfrm>
              <a:off x="6063503" y="4012762"/>
              <a:ext cx="1963766" cy="354055"/>
            </a:xfrm>
            <a:prstGeom prst="rect">
              <a:avLst/>
            </a:prstGeom>
            <a:solidFill>
              <a:srgbClr val="350F5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Phase 2 </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5" name="Google Shape;1147;p37">
              <a:extLst>
                <a:ext uri="{FF2B5EF4-FFF2-40B4-BE49-F238E27FC236}">
                  <a16:creationId xmlns:a16="http://schemas.microsoft.com/office/drawing/2014/main" id="{ECEA9D42-7274-D933-0D92-1EBD13D386BB}"/>
                </a:ext>
              </a:extLst>
            </p:cNvPr>
            <p:cNvSpPr/>
            <p:nvPr/>
          </p:nvSpPr>
          <p:spPr>
            <a:xfrm>
              <a:off x="8014603" y="4014378"/>
              <a:ext cx="1052687" cy="352438"/>
            </a:xfrm>
            <a:prstGeom prst="rect">
              <a:avLst/>
            </a:prstGeom>
            <a:solidFill>
              <a:srgbClr val="26A65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Launch in Australia</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3" name="Google Shape;1152;p37">
              <a:extLst>
                <a:ext uri="{FF2B5EF4-FFF2-40B4-BE49-F238E27FC236}">
                  <a16:creationId xmlns:a16="http://schemas.microsoft.com/office/drawing/2014/main" id="{E37B1D65-3B5F-2D9E-E117-CFD90F164A2F}"/>
                </a:ext>
              </a:extLst>
            </p:cNvPr>
            <p:cNvSpPr/>
            <p:nvPr/>
          </p:nvSpPr>
          <p:spPr>
            <a:xfrm>
              <a:off x="6058861" y="2821226"/>
              <a:ext cx="4060993" cy="344649"/>
            </a:xfrm>
            <a:prstGeom prst="rect">
              <a:avLst/>
            </a:prstGeom>
            <a:solidFill>
              <a:srgbClr val="350F5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Phase 2 </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6" name="Google Shape;1147;p37">
              <a:extLst>
                <a:ext uri="{FF2B5EF4-FFF2-40B4-BE49-F238E27FC236}">
                  <a16:creationId xmlns:a16="http://schemas.microsoft.com/office/drawing/2014/main" id="{07E5E982-159A-008A-9B96-A65297B31096}"/>
                </a:ext>
              </a:extLst>
            </p:cNvPr>
            <p:cNvSpPr/>
            <p:nvPr/>
          </p:nvSpPr>
          <p:spPr>
            <a:xfrm>
              <a:off x="10119857" y="2819976"/>
              <a:ext cx="1208174" cy="344649"/>
            </a:xfrm>
            <a:prstGeom prst="rect">
              <a:avLst/>
            </a:prstGeom>
            <a:solidFill>
              <a:srgbClr val="26A65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Launch in USA</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8" name="Google Shape;1152;p37">
              <a:extLst>
                <a:ext uri="{FF2B5EF4-FFF2-40B4-BE49-F238E27FC236}">
                  <a16:creationId xmlns:a16="http://schemas.microsoft.com/office/drawing/2014/main" id="{87BB61B7-9ACD-E1CD-9F0D-3FD2A0390189}"/>
                </a:ext>
              </a:extLst>
            </p:cNvPr>
            <p:cNvSpPr/>
            <p:nvPr/>
          </p:nvSpPr>
          <p:spPr>
            <a:xfrm>
              <a:off x="5435701" y="5734671"/>
              <a:ext cx="4674105" cy="344649"/>
            </a:xfrm>
            <a:prstGeom prst="rect">
              <a:avLst/>
            </a:prstGeom>
            <a:solidFill>
              <a:srgbClr val="350F5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First in Human (1b/2a)</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47" name="Google Shape;1152;p37">
              <a:extLst>
                <a:ext uri="{FF2B5EF4-FFF2-40B4-BE49-F238E27FC236}">
                  <a16:creationId xmlns:a16="http://schemas.microsoft.com/office/drawing/2014/main" id="{CD30E7B3-5DD4-CA8C-4A68-0DBD5DA1ECC9}"/>
                </a:ext>
              </a:extLst>
            </p:cNvPr>
            <p:cNvSpPr/>
            <p:nvPr/>
          </p:nvSpPr>
          <p:spPr>
            <a:xfrm>
              <a:off x="5446323" y="4351238"/>
              <a:ext cx="2567529" cy="344649"/>
            </a:xfrm>
            <a:prstGeom prst="rect">
              <a:avLst/>
            </a:prstGeom>
            <a:solidFill>
              <a:schemeClr val="tx1">
                <a:lumMod val="95000"/>
                <a:lumOff val="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TGA Filling</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pic>
          <p:nvPicPr>
            <p:cNvPr id="1150" name="Image 1149" descr="Une image contenant symbole, Graphique, clipart, blanc&#10;&#10;Description générée automatiquement">
              <a:extLst>
                <a:ext uri="{FF2B5EF4-FFF2-40B4-BE49-F238E27FC236}">
                  <a16:creationId xmlns:a16="http://schemas.microsoft.com/office/drawing/2014/main" id="{E8245972-3453-E7EF-18BE-712C30F061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1778" y1="24444" x2="41778" y2="24444"/>
                          <a14:foregroundMark x1="30222" y1="30222" x2="30222" y2="30222"/>
                          <a14:foregroundMark x1="35333" y1="27778" x2="25778" y2="33111"/>
                          <a14:foregroundMark x1="25778" y1="33111" x2="22667" y2="36222"/>
                          <a14:foregroundMark x1="26667" y1="30222" x2="20667" y2="39778"/>
                          <a14:foregroundMark x1="20667" y1="39778" x2="20889" y2="44444"/>
                          <a14:foregroundMark x1="18889" y1="44222" x2="18889" y2="56222"/>
                          <a14:foregroundMark x1="18889" y1="56222" x2="25333" y2="67333"/>
                          <a14:foregroundMark x1="25333" y1="67333" x2="37333" y2="70889"/>
                          <a14:foregroundMark x1="37333" y1="70889" x2="39333" y2="72000"/>
                          <a14:foregroundMark x1="84000" y1="27778" x2="75111" y2="31333"/>
                          <a14:foregroundMark x1="75111" y1="31333" x2="68000" y2="39111"/>
                          <a14:foregroundMark x1="68000" y1="39111" x2="64444" y2="50667"/>
                          <a14:foregroundMark x1="64444" y1="50667" x2="65111" y2="60667"/>
                          <a14:foregroundMark x1="65111" y1="60667" x2="75333" y2="72000"/>
                          <a14:foregroundMark x1="75333" y1="72000" x2="81556" y2="72667"/>
                          <a14:foregroundMark x1="78000" y1="49556" x2="66222" y2="50667"/>
                        </a14:backgroundRemoval>
                      </a14:imgEffect>
                    </a14:imgLayer>
                  </a14:imgProps>
                </a:ext>
                <a:ext uri="{28A0092B-C50C-407E-A947-70E740481C1C}">
                  <a14:useLocalDpi xmlns:a14="http://schemas.microsoft.com/office/drawing/2010/main" val="0"/>
                </a:ext>
              </a:extLst>
            </a:blip>
            <a:stretch>
              <a:fillRect/>
            </a:stretch>
          </p:blipFill>
          <p:spPr>
            <a:xfrm>
              <a:off x="7532482" y="4364089"/>
              <a:ext cx="386681" cy="318946"/>
            </a:xfrm>
            <a:prstGeom prst="rect">
              <a:avLst/>
            </a:prstGeom>
          </p:spPr>
        </p:pic>
        <p:sp>
          <p:nvSpPr>
            <p:cNvPr id="1129" name="Google Shape;1152;p37">
              <a:extLst>
                <a:ext uri="{FF2B5EF4-FFF2-40B4-BE49-F238E27FC236}">
                  <a16:creationId xmlns:a16="http://schemas.microsoft.com/office/drawing/2014/main" id="{45C0C597-2C7D-B2D0-87C1-974B1342A8D6}"/>
                </a:ext>
              </a:extLst>
            </p:cNvPr>
            <p:cNvSpPr/>
            <p:nvPr/>
          </p:nvSpPr>
          <p:spPr>
            <a:xfrm>
              <a:off x="6049145" y="1446870"/>
              <a:ext cx="2080267" cy="386465"/>
            </a:xfrm>
            <a:prstGeom prst="rect">
              <a:avLst/>
            </a:prstGeom>
            <a:solidFill>
              <a:srgbClr val="350F5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Phase</a:t>
              </a:r>
              <a:r>
                <a:rPr kumimoji="0" lang="en" sz="10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 2 </a:t>
              </a:r>
              <a:endParaRPr kumimoji="0" sz="10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4" name="Google Shape;1147;p37">
              <a:extLst>
                <a:ext uri="{FF2B5EF4-FFF2-40B4-BE49-F238E27FC236}">
                  <a16:creationId xmlns:a16="http://schemas.microsoft.com/office/drawing/2014/main" id="{9F51E902-050B-CE38-E2C3-57F5ACF9D2A1}"/>
                </a:ext>
              </a:extLst>
            </p:cNvPr>
            <p:cNvSpPr/>
            <p:nvPr/>
          </p:nvSpPr>
          <p:spPr>
            <a:xfrm>
              <a:off x="8129232" y="1446870"/>
              <a:ext cx="1213165" cy="344649"/>
            </a:xfrm>
            <a:prstGeom prst="rect">
              <a:avLst/>
            </a:prstGeom>
            <a:solidFill>
              <a:srgbClr val="26A65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Launch in Europe</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51" name="Google Shape;1152;p37">
              <a:extLst>
                <a:ext uri="{FF2B5EF4-FFF2-40B4-BE49-F238E27FC236}">
                  <a16:creationId xmlns:a16="http://schemas.microsoft.com/office/drawing/2014/main" id="{C6B3BB01-7C95-41DC-1D74-F4F3108953DB}"/>
                </a:ext>
              </a:extLst>
            </p:cNvPr>
            <p:cNvSpPr/>
            <p:nvPr/>
          </p:nvSpPr>
          <p:spPr>
            <a:xfrm>
              <a:off x="5451470" y="1788833"/>
              <a:ext cx="2669827" cy="325638"/>
            </a:xfrm>
            <a:prstGeom prst="rect">
              <a:avLst/>
            </a:prstGeom>
            <a:solidFill>
              <a:schemeClr val="tx1">
                <a:lumMod val="95000"/>
                <a:lumOff val="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EMA Filling</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pic>
          <p:nvPicPr>
            <p:cNvPr id="1152" name="Image 1151" descr="Une image contenant symbole, Graphique, clipart, blanc&#10;&#10;Description générée automatiquement">
              <a:extLst>
                <a:ext uri="{FF2B5EF4-FFF2-40B4-BE49-F238E27FC236}">
                  <a16:creationId xmlns:a16="http://schemas.microsoft.com/office/drawing/2014/main" id="{FBE564F2-CE10-47F6-34FB-48153D8F84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1778" y1="24444" x2="41778" y2="24444"/>
                          <a14:foregroundMark x1="30222" y1="30222" x2="30222" y2="30222"/>
                          <a14:foregroundMark x1="35333" y1="27778" x2="25778" y2="33111"/>
                          <a14:foregroundMark x1="25778" y1="33111" x2="22667" y2="36222"/>
                          <a14:foregroundMark x1="26667" y1="30222" x2="20667" y2="39778"/>
                          <a14:foregroundMark x1="20667" y1="39778" x2="20889" y2="44444"/>
                          <a14:foregroundMark x1="18889" y1="44222" x2="18889" y2="56222"/>
                          <a14:foregroundMark x1="18889" y1="56222" x2="25333" y2="67333"/>
                          <a14:foregroundMark x1="25333" y1="67333" x2="37333" y2="70889"/>
                          <a14:foregroundMark x1="37333" y1="70889" x2="39333" y2="72000"/>
                          <a14:foregroundMark x1="84000" y1="27778" x2="75111" y2="31333"/>
                          <a14:foregroundMark x1="75111" y1="31333" x2="68000" y2="39111"/>
                          <a14:foregroundMark x1="68000" y1="39111" x2="64444" y2="50667"/>
                          <a14:foregroundMark x1="64444" y1="50667" x2="65111" y2="60667"/>
                          <a14:foregroundMark x1="65111" y1="60667" x2="75333" y2="72000"/>
                          <a14:foregroundMark x1="75333" y1="72000" x2="81556" y2="72667"/>
                          <a14:foregroundMark x1="78000" y1="49556" x2="66222" y2="50667"/>
                        </a14:backgroundRemoval>
                      </a14:imgEffect>
                    </a14:imgLayer>
                  </a14:imgProps>
                </a:ext>
                <a:ext uri="{28A0092B-C50C-407E-A947-70E740481C1C}">
                  <a14:useLocalDpi xmlns:a14="http://schemas.microsoft.com/office/drawing/2010/main" val="0"/>
                </a:ext>
              </a:extLst>
            </a:blip>
            <a:stretch>
              <a:fillRect/>
            </a:stretch>
          </p:blipFill>
          <p:spPr>
            <a:xfrm>
              <a:off x="7675794" y="1745668"/>
              <a:ext cx="385155" cy="373803"/>
            </a:xfrm>
            <a:prstGeom prst="rect">
              <a:avLst/>
            </a:prstGeom>
          </p:spPr>
        </p:pic>
        <p:sp>
          <p:nvSpPr>
            <p:cNvPr id="1157" name="Google Shape;1152;p37">
              <a:extLst>
                <a:ext uri="{FF2B5EF4-FFF2-40B4-BE49-F238E27FC236}">
                  <a16:creationId xmlns:a16="http://schemas.microsoft.com/office/drawing/2014/main" id="{63AAAA0F-DEB9-2388-0FDE-14C6CAA5D272}"/>
                </a:ext>
              </a:extLst>
            </p:cNvPr>
            <p:cNvSpPr/>
            <p:nvPr/>
          </p:nvSpPr>
          <p:spPr>
            <a:xfrm>
              <a:off x="5460633" y="1101677"/>
              <a:ext cx="1201961" cy="344649"/>
            </a:xfrm>
            <a:prstGeom prst="rect">
              <a:avLst/>
            </a:prstGeom>
            <a:solidFill>
              <a:srgbClr val="350F5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9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7" name="Google Shape;1152;p37">
              <a:extLst>
                <a:ext uri="{FF2B5EF4-FFF2-40B4-BE49-F238E27FC236}">
                  <a16:creationId xmlns:a16="http://schemas.microsoft.com/office/drawing/2014/main" id="{23826AA1-4623-0D26-A6D7-F262027F50F5}"/>
                </a:ext>
              </a:extLst>
            </p:cNvPr>
            <p:cNvSpPr/>
            <p:nvPr/>
          </p:nvSpPr>
          <p:spPr>
            <a:xfrm>
              <a:off x="5445786" y="3147833"/>
              <a:ext cx="610182" cy="344649"/>
            </a:xfrm>
            <a:prstGeom prst="rect">
              <a:avLst/>
            </a:prstGeom>
            <a:solidFill>
              <a:schemeClr val="tx1">
                <a:lumMod val="95000"/>
                <a:lumOff val="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Pre-IND</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41" name="ZoneTexte 1140">
              <a:extLst>
                <a:ext uri="{FF2B5EF4-FFF2-40B4-BE49-F238E27FC236}">
                  <a16:creationId xmlns:a16="http://schemas.microsoft.com/office/drawing/2014/main" id="{9F17AA2E-3F2B-EA88-B1AA-34402B0DCDE2}"/>
                </a:ext>
              </a:extLst>
            </p:cNvPr>
            <p:cNvSpPr txBox="1"/>
            <p:nvPr/>
          </p:nvSpPr>
          <p:spPr>
            <a:xfrm>
              <a:off x="2918035" y="5049803"/>
              <a:ext cx="1503314" cy="455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a:solidFill>
                    <a:prstClr val="white"/>
                  </a:solidFill>
                  <a:latin typeface="Inter" panose="02000503000000020004" pitchFamily="2" charset="0"/>
                  <a:ea typeface="Inter" panose="02000503000000020004" pitchFamily="2" charset="0"/>
                </a:rPr>
                <a:t>Technological transfer</a:t>
              </a:r>
              <a:endPar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endParaRPr>
            </a:p>
          </p:txBody>
        </p:sp>
        <p:sp>
          <p:nvSpPr>
            <p:cNvPr id="1182" name="ZoneTexte 1181">
              <a:extLst>
                <a:ext uri="{FF2B5EF4-FFF2-40B4-BE49-F238E27FC236}">
                  <a16:creationId xmlns:a16="http://schemas.microsoft.com/office/drawing/2014/main" id="{DD591093-5E30-D5F9-0D6D-011C1A22E083}"/>
                </a:ext>
              </a:extLst>
            </p:cNvPr>
            <p:cNvSpPr txBox="1"/>
            <p:nvPr/>
          </p:nvSpPr>
          <p:spPr>
            <a:xfrm>
              <a:off x="4084313" y="5453410"/>
              <a:ext cx="1503314" cy="27852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rPr>
                <a:t>GMP production</a:t>
              </a:r>
              <a:endParaRPr kumimoji="0" lang="en-AU" sz="1050" b="0" i="0" u="none" strike="noStrike" kern="1200" cap="none" spc="0" normalizeH="0" baseline="0">
                <a:ln>
                  <a:noFill/>
                </a:ln>
                <a:solidFill>
                  <a:prstClr val="white"/>
                </a:solidFill>
                <a:effectLst/>
                <a:uLnTx/>
                <a:uFillTx/>
                <a:latin typeface="Inter" panose="02000503000000020004" pitchFamily="2" charset="0"/>
                <a:ea typeface="Inter" panose="02000503000000020004" pitchFamily="2" charset="0"/>
              </a:endParaRPr>
            </a:p>
          </p:txBody>
        </p:sp>
        <p:sp>
          <p:nvSpPr>
            <p:cNvPr id="1183" name="ZoneTexte 1182">
              <a:extLst>
                <a:ext uri="{FF2B5EF4-FFF2-40B4-BE49-F238E27FC236}">
                  <a16:creationId xmlns:a16="http://schemas.microsoft.com/office/drawing/2014/main" id="{ECFE0691-B22C-5302-A21D-3722B147F838}"/>
                </a:ext>
              </a:extLst>
            </p:cNvPr>
            <p:cNvSpPr txBox="1"/>
            <p:nvPr/>
          </p:nvSpPr>
          <p:spPr>
            <a:xfrm>
              <a:off x="4085972" y="5097845"/>
              <a:ext cx="1503314" cy="455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rPr>
                <a:t>IB, </a:t>
              </a:r>
              <a:r>
                <a:rPr lang="fr-FR" sz="1050">
                  <a:solidFill>
                    <a:prstClr val="white"/>
                  </a:solidFill>
                  <a:latin typeface="Inter" panose="02000503000000020004" pitchFamily="2" charset="0"/>
                  <a:ea typeface="Inter" panose="02000503000000020004" pitchFamily="2" charset="0"/>
                </a:rPr>
                <a:t>CIP, medical writing</a:t>
              </a:r>
              <a:endPar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endParaRPr>
            </a:p>
          </p:txBody>
        </p:sp>
        <p:sp>
          <p:nvSpPr>
            <p:cNvPr id="46" name="Google Shape;1152;p37">
              <a:extLst>
                <a:ext uri="{FF2B5EF4-FFF2-40B4-BE49-F238E27FC236}">
                  <a16:creationId xmlns:a16="http://schemas.microsoft.com/office/drawing/2014/main" id="{F6CCEDF6-714E-D031-E5BC-90AF8A55AAEC}"/>
                </a:ext>
              </a:extLst>
            </p:cNvPr>
            <p:cNvSpPr/>
            <p:nvPr/>
          </p:nvSpPr>
          <p:spPr>
            <a:xfrm>
              <a:off x="6050625" y="3150645"/>
              <a:ext cx="610182" cy="344649"/>
            </a:xfrm>
            <a:prstGeom prst="rect">
              <a:avLst/>
            </a:prstGeom>
            <a:solidFill>
              <a:schemeClr val="tx1">
                <a:lumMod val="95000"/>
                <a:lumOff val="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
          <p:nvSpPr>
            <p:cNvPr id="1130" name="ZoneTexte 1129">
              <a:extLst>
                <a:ext uri="{FF2B5EF4-FFF2-40B4-BE49-F238E27FC236}">
                  <a16:creationId xmlns:a16="http://schemas.microsoft.com/office/drawing/2014/main" id="{3BD089D5-47EE-9771-4A79-ED10BB98153D}"/>
                </a:ext>
              </a:extLst>
            </p:cNvPr>
            <p:cNvSpPr txBox="1"/>
            <p:nvPr/>
          </p:nvSpPr>
          <p:spPr>
            <a:xfrm>
              <a:off x="5867526" y="3100005"/>
              <a:ext cx="989725" cy="458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rPr>
                <a:t>FDA Meeting</a:t>
              </a:r>
              <a:endParaRPr kumimoji="0" lang="fr-FR" sz="1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endParaRPr>
            </a:p>
          </p:txBody>
        </p:sp>
        <p:sp>
          <p:nvSpPr>
            <p:cNvPr id="47" name="ZoneTexte 46">
              <a:extLst>
                <a:ext uri="{FF2B5EF4-FFF2-40B4-BE49-F238E27FC236}">
                  <a16:creationId xmlns:a16="http://schemas.microsoft.com/office/drawing/2014/main" id="{3A8AFADC-2222-7818-5FE1-F93D21511ADB}"/>
                </a:ext>
              </a:extLst>
            </p:cNvPr>
            <p:cNvSpPr txBox="1"/>
            <p:nvPr/>
          </p:nvSpPr>
          <p:spPr>
            <a:xfrm>
              <a:off x="5417076" y="1060249"/>
              <a:ext cx="1333593" cy="455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err="1">
                  <a:ln>
                    <a:noFill/>
                  </a:ln>
                  <a:solidFill>
                    <a:prstClr val="white"/>
                  </a:solidFill>
                  <a:effectLst/>
                  <a:uLnTx/>
                  <a:uFillTx/>
                  <a:latin typeface="Inter" panose="02000503000000020004" pitchFamily="2" charset="0"/>
                  <a:ea typeface="Inter" panose="02000503000000020004" pitchFamily="2" charset="0"/>
                </a:rPr>
                <a:t>Technical</a:t>
              </a:r>
              <a:r>
                <a:rPr kumimoji="0" lang="fr-FR" sz="10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rPr>
                <a:t> Documentation</a:t>
              </a:r>
            </a:p>
          </p:txBody>
        </p:sp>
      </p:grpSp>
      <p:grpSp>
        <p:nvGrpSpPr>
          <p:cNvPr id="13" name="Group 12">
            <a:extLst>
              <a:ext uri="{FF2B5EF4-FFF2-40B4-BE49-F238E27FC236}">
                <a16:creationId xmlns:a16="http://schemas.microsoft.com/office/drawing/2014/main" id="{11009AE0-7561-6998-5081-E24F5D7DA939}"/>
              </a:ext>
            </a:extLst>
          </p:cNvPr>
          <p:cNvGrpSpPr/>
          <p:nvPr/>
        </p:nvGrpSpPr>
        <p:grpSpPr>
          <a:xfrm>
            <a:off x="133564" y="5827590"/>
            <a:ext cx="1607791" cy="494579"/>
            <a:chOff x="133564" y="5551140"/>
            <a:chExt cx="1607791" cy="494579"/>
          </a:xfrm>
        </p:grpSpPr>
        <p:cxnSp>
          <p:nvCxnSpPr>
            <p:cNvPr id="14" name="Connecteur droit 13">
              <a:extLst>
                <a:ext uri="{FF2B5EF4-FFF2-40B4-BE49-F238E27FC236}">
                  <a16:creationId xmlns:a16="http://schemas.microsoft.com/office/drawing/2014/main" id="{0C43CCD1-4EE6-2EDE-B126-CA97FF156D77}"/>
                </a:ext>
              </a:extLst>
            </p:cNvPr>
            <p:cNvCxnSpPr/>
            <p:nvPr/>
          </p:nvCxnSpPr>
          <p:spPr>
            <a:xfrm>
              <a:off x="133564" y="5647705"/>
              <a:ext cx="287676" cy="0"/>
            </a:xfrm>
            <a:prstGeom prst="line">
              <a:avLst/>
            </a:prstGeom>
            <a:ln>
              <a:solidFill>
                <a:srgbClr val="4D1585"/>
              </a:solidFill>
            </a:ln>
          </p:spPr>
          <p:style>
            <a:lnRef idx="3">
              <a:schemeClr val="accent4"/>
            </a:lnRef>
            <a:fillRef idx="0">
              <a:schemeClr val="accent4"/>
            </a:fillRef>
            <a:effectRef idx="2">
              <a:schemeClr val="accent4"/>
            </a:effectRef>
            <a:fontRef idx="minor">
              <a:schemeClr val="tx1"/>
            </a:fontRef>
          </p:style>
        </p:cxnSp>
        <p:cxnSp>
          <p:nvCxnSpPr>
            <p:cNvPr id="15" name="Connecteur droit 14">
              <a:extLst>
                <a:ext uri="{FF2B5EF4-FFF2-40B4-BE49-F238E27FC236}">
                  <a16:creationId xmlns:a16="http://schemas.microsoft.com/office/drawing/2014/main" id="{326178A0-69C6-0A42-68CD-C61619FA783F}"/>
                </a:ext>
              </a:extLst>
            </p:cNvPr>
            <p:cNvCxnSpPr/>
            <p:nvPr/>
          </p:nvCxnSpPr>
          <p:spPr>
            <a:xfrm>
              <a:off x="133564" y="5787957"/>
              <a:ext cx="287676" cy="0"/>
            </a:xfrm>
            <a:prstGeom prst="line">
              <a:avLst/>
            </a:prstGeom>
            <a:ln>
              <a:solidFill>
                <a:srgbClr val="26A65B"/>
              </a:solidFill>
            </a:ln>
          </p:spPr>
          <p:style>
            <a:lnRef idx="3">
              <a:schemeClr val="accent4"/>
            </a:lnRef>
            <a:fillRef idx="0">
              <a:schemeClr val="accent4"/>
            </a:fillRef>
            <a:effectRef idx="2">
              <a:schemeClr val="accent4"/>
            </a:effectRef>
            <a:fontRef idx="minor">
              <a:schemeClr val="tx1"/>
            </a:fontRef>
          </p:style>
        </p:cxnSp>
        <p:cxnSp>
          <p:nvCxnSpPr>
            <p:cNvPr id="20" name="Connecteur droit 19">
              <a:extLst>
                <a:ext uri="{FF2B5EF4-FFF2-40B4-BE49-F238E27FC236}">
                  <a16:creationId xmlns:a16="http://schemas.microsoft.com/office/drawing/2014/main" id="{803A562F-4F63-4CD1-2D59-C89CE1DBDF10}"/>
                </a:ext>
              </a:extLst>
            </p:cNvPr>
            <p:cNvCxnSpPr/>
            <p:nvPr/>
          </p:nvCxnSpPr>
          <p:spPr>
            <a:xfrm>
              <a:off x="133564" y="5928209"/>
              <a:ext cx="287676" cy="0"/>
            </a:xfrm>
            <a:prstGeom prst="line">
              <a:avLst/>
            </a:prstGeom>
            <a:ln>
              <a:solidFill>
                <a:srgbClr val="0D0D0D"/>
              </a:solidFill>
            </a:ln>
          </p:spPr>
          <p:style>
            <a:lnRef idx="3">
              <a:schemeClr val="accent4"/>
            </a:lnRef>
            <a:fillRef idx="0">
              <a:schemeClr val="accent4"/>
            </a:fillRef>
            <a:effectRef idx="2">
              <a:schemeClr val="accent4"/>
            </a:effectRef>
            <a:fontRef idx="minor">
              <a:schemeClr val="tx1"/>
            </a:fontRef>
          </p:style>
        </p:cxnSp>
        <p:sp>
          <p:nvSpPr>
            <p:cNvPr id="21" name="ZoneTexte 20">
              <a:extLst>
                <a:ext uri="{FF2B5EF4-FFF2-40B4-BE49-F238E27FC236}">
                  <a16:creationId xmlns:a16="http://schemas.microsoft.com/office/drawing/2014/main" id="{28886195-CD0B-DF27-86CB-E52BFDEEEAD8}"/>
                </a:ext>
              </a:extLst>
            </p:cNvPr>
            <p:cNvSpPr txBox="1"/>
            <p:nvPr/>
          </p:nvSpPr>
          <p:spPr>
            <a:xfrm>
              <a:off x="457486" y="5551140"/>
              <a:ext cx="1283869" cy="215444"/>
            </a:xfrm>
            <a:prstGeom prst="rect">
              <a:avLst/>
            </a:prstGeom>
            <a:noFill/>
          </p:spPr>
          <p:txBody>
            <a:bodyPr wrap="square" rtlCol="0">
              <a:spAutoFit/>
            </a:bodyPr>
            <a:lstStyle/>
            <a:p>
              <a:r>
                <a:rPr lang="en-US" sz="800">
                  <a:latin typeface="Inter" panose="02000503000000020004" pitchFamily="2" charset="0"/>
                  <a:ea typeface="Inter" panose="02000503000000020004" pitchFamily="2" charset="0"/>
                </a:rPr>
                <a:t>Product development</a:t>
              </a:r>
            </a:p>
          </p:txBody>
        </p:sp>
        <p:sp>
          <p:nvSpPr>
            <p:cNvPr id="22" name="ZoneTexte 21">
              <a:extLst>
                <a:ext uri="{FF2B5EF4-FFF2-40B4-BE49-F238E27FC236}">
                  <a16:creationId xmlns:a16="http://schemas.microsoft.com/office/drawing/2014/main" id="{8133A2AF-D002-FE6D-F3CC-3439CE1F8ABD}"/>
                </a:ext>
              </a:extLst>
            </p:cNvPr>
            <p:cNvSpPr txBox="1"/>
            <p:nvPr/>
          </p:nvSpPr>
          <p:spPr>
            <a:xfrm>
              <a:off x="459472" y="5687213"/>
              <a:ext cx="1024022" cy="215444"/>
            </a:xfrm>
            <a:prstGeom prst="rect">
              <a:avLst/>
            </a:prstGeom>
            <a:noFill/>
          </p:spPr>
          <p:txBody>
            <a:bodyPr wrap="square" rtlCol="0">
              <a:spAutoFit/>
            </a:bodyPr>
            <a:lstStyle/>
            <a:p>
              <a:r>
                <a:rPr lang="fr-FR" sz="800">
                  <a:latin typeface="Inter" panose="02000503000000020004" pitchFamily="2" charset="0"/>
                  <a:ea typeface="Inter" panose="02000503000000020004" pitchFamily="2" charset="0"/>
                </a:rPr>
                <a:t>Launch</a:t>
              </a:r>
            </a:p>
          </p:txBody>
        </p:sp>
        <p:sp>
          <p:nvSpPr>
            <p:cNvPr id="23" name="ZoneTexte 22">
              <a:extLst>
                <a:ext uri="{FF2B5EF4-FFF2-40B4-BE49-F238E27FC236}">
                  <a16:creationId xmlns:a16="http://schemas.microsoft.com/office/drawing/2014/main" id="{19207572-1804-F968-2C7F-0EBE3CD65FBA}"/>
                </a:ext>
              </a:extLst>
            </p:cNvPr>
            <p:cNvSpPr txBox="1"/>
            <p:nvPr/>
          </p:nvSpPr>
          <p:spPr>
            <a:xfrm>
              <a:off x="454836" y="5830275"/>
              <a:ext cx="1024022" cy="215444"/>
            </a:xfrm>
            <a:prstGeom prst="rect">
              <a:avLst/>
            </a:prstGeom>
            <a:noFill/>
          </p:spPr>
          <p:txBody>
            <a:bodyPr wrap="square" rtlCol="0">
              <a:spAutoFit/>
            </a:bodyPr>
            <a:lstStyle/>
            <a:p>
              <a:r>
                <a:rPr lang="en" sz="800">
                  <a:latin typeface="Inter" panose="02000503000000020004" pitchFamily="2" charset="0"/>
                  <a:ea typeface="Inter" panose="02000503000000020004" pitchFamily="2" charset="0"/>
                </a:rPr>
                <a:t>Regulatory steps</a:t>
              </a:r>
            </a:p>
          </p:txBody>
        </p:sp>
      </p:grpSp>
      <p:sp>
        <p:nvSpPr>
          <p:cNvPr id="5" name="Titre 2">
            <a:extLst>
              <a:ext uri="{FF2B5EF4-FFF2-40B4-BE49-F238E27FC236}">
                <a16:creationId xmlns:a16="http://schemas.microsoft.com/office/drawing/2014/main" id="{30BB68FF-EC0C-73FA-C7B0-65D4A741507C}"/>
              </a:ext>
            </a:extLst>
          </p:cNvPr>
          <p:cNvSpPr txBox="1">
            <a:spLocks/>
          </p:cNvSpPr>
          <p:nvPr/>
        </p:nvSpPr>
        <p:spPr>
          <a:xfrm>
            <a:off x="717550" y="396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02878"/>
                </a:solidFill>
                <a:effectLst/>
                <a:uLnTx/>
                <a:uFillTx/>
                <a:latin typeface="Inter" panose="02000503000000020004" pitchFamily="2" charset="0"/>
                <a:ea typeface="Inter" panose="02000503000000020004" pitchFamily="2" charset="0"/>
                <a:cs typeface="+mn-cs"/>
              </a:rPr>
              <a:t>NT1 Development : What’s next ?</a:t>
            </a:r>
            <a:endParaRPr kumimoji="0" lang="fr-FR" sz="1800" b="0" i="0" u="none" strike="noStrike" kern="1200" cap="none" spc="0" normalizeH="0" baseline="0" noProof="0">
              <a:ln>
                <a:noFill/>
              </a:ln>
              <a:solidFill>
                <a:prstClr val="black"/>
              </a:solidFill>
              <a:effectLst/>
              <a:uLnTx/>
              <a:uFillTx/>
              <a:latin typeface="Inter" panose="02000503000000020004" pitchFamily="2" charset="0"/>
              <a:ea typeface="Inter" panose="02000503000000020004" pitchFamily="2" charset="0"/>
              <a:cs typeface="+mn-cs"/>
            </a:endParaRPr>
          </a:p>
        </p:txBody>
      </p:sp>
      <p:sp>
        <p:nvSpPr>
          <p:cNvPr id="31" name="Google Shape;1152;p37">
            <a:extLst>
              <a:ext uri="{FF2B5EF4-FFF2-40B4-BE49-F238E27FC236}">
                <a16:creationId xmlns:a16="http://schemas.microsoft.com/office/drawing/2014/main" id="{A3F38786-7476-57AE-3C56-5D0FCF941CCD}"/>
              </a:ext>
            </a:extLst>
          </p:cNvPr>
          <p:cNvSpPr/>
          <p:nvPr/>
        </p:nvSpPr>
        <p:spPr>
          <a:xfrm>
            <a:off x="6658401" y="3327839"/>
            <a:ext cx="3451404" cy="302717"/>
          </a:xfrm>
          <a:prstGeom prst="rect">
            <a:avLst/>
          </a:prstGeom>
          <a:solidFill>
            <a:schemeClr val="tx1">
              <a:lumMod val="95000"/>
              <a:lumOff val="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rPr>
              <a:t>FDA Filling</a:t>
            </a:r>
            <a:endParaRPr kumimoji="0" sz="105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Roboto"/>
              <a:sym typeface="Roboto"/>
            </a:endParaRPr>
          </a:p>
        </p:txBody>
      </p:sp>
    </p:spTree>
    <p:extLst>
      <p:ext uri="{BB962C8B-B14F-4D97-AF65-F5344CB8AC3E}">
        <p14:creationId xmlns:p14="http://schemas.microsoft.com/office/powerpoint/2010/main" val="358744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FE43A6C9-FA98-F416-98D0-5B0345B2075D}"/>
              </a:ext>
            </a:extLst>
          </p:cNvPr>
          <p:cNvSpPr txBox="1">
            <a:spLocks/>
          </p:cNvSpPr>
          <p:nvPr/>
        </p:nvSpPr>
        <p:spPr>
          <a:xfrm>
            <a:off x="603695" y="1600177"/>
            <a:ext cx="3420000" cy="4032000"/>
          </a:xfrm>
          <a:prstGeom prst="roundRect">
            <a:avLst>
              <a:gd name="adj" fmla="val 3471"/>
            </a:avLst>
          </a:prstGeom>
          <a:solidFill>
            <a:srgbClr val="FFFFFF"/>
          </a:solidFill>
          <a:effectLst>
            <a:outerShdw blurRad="635000" sx="102000" sy="102000" algn="ctr" rotWithShape="0">
              <a:srgbClr val="4956C4">
                <a:alpha val="20000"/>
              </a:srgbClr>
            </a:outerShdw>
          </a:effectLst>
        </p:spPr>
        <p:txBody>
          <a:bodyPr lIns="180000" tIns="2232000" rIns="180000" bIns="180000" anchor="t"/>
          <a:lstStyle>
            <a:lvl1pPr marL="0" indent="0" algn="l" defTabSz="685783" rtl="0" eaLnBrk="1" latinLnBrk="0" hangingPunct="1">
              <a:lnSpc>
                <a:spcPct val="120000"/>
              </a:lnSpc>
              <a:spcBef>
                <a:spcPts val="750"/>
              </a:spcBef>
              <a:buFont typeface="Arial" panose="020B0604020202020204" pitchFamily="34" charset="0"/>
              <a:buNone/>
              <a:defRPr sz="1100" kern="1200">
                <a:solidFill>
                  <a:schemeClr val="tx2"/>
                </a:solidFill>
                <a:latin typeface="+mn-lt"/>
                <a:ea typeface="+mn-ea"/>
                <a:cs typeface="+mn-cs"/>
              </a:defRPr>
            </a:lvl1pPr>
            <a:lvl2pPr marL="342892"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2pPr>
            <a:lvl3pPr marL="685783"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3pPr>
            <a:lvl4pPr marL="1028675"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4pPr>
            <a:lvl5pPr marL="1371566"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sz="1000">
              <a:solidFill>
                <a:srgbClr val="364754"/>
              </a:solidFill>
              <a:latin typeface="Inter" panose="02000503000000020004" pitchFamily="2" charset="0"/>
              <a:ea typeface="Inter" panose="02000503000000020004" pitchFamily="2" charset="0"/>
            </a:endParaRPr>
          </a:p>
        </p:txBody>
      </p:sp>
      <p:sp>
        <p:nvSpPr>
          <p:cNvPr id="9" name="Text Placeholder 10">
            <a:extLst>
              <a:ext uri="{FF2B5EF4-FFF2-40B4-BE49-F238E27FC236}">
                <a16:creationId xmlns:a16="http://schemas.microsoft.com/office/drawing/2014/main" id="{133A0CC0-16BE-B609-52A4-6F3FA90CBAB5}"/>
              </a:ext>
            </a:extLst>
          </p:cNvPr>
          <p:cNvSpPr txBox="1">
            <a:spLocks/>
          </p:cNvSpPr>
          <p:nvPr/>
        </p:nvSpPr>
        <p:spPr>
          <a:xfrm>
            <a:off x="4386000" y="1568865"/>
            <a:ext cx="3420000" cy="4032000"/>
          </a:xfrm>
          <a:prstGeom prst="roundRect">
            <a:avLst>
              <a:gd name="adj" fmla="val 3471"/>
            </a:avLst>
          </a:prstGeom>
          <a:solidFill>
            <a:srgbClr val="FFFFFF"/>
          </a:solidFill>
          <a:effectLst>
            <a:outerShdw blurRad="635000" sx="102000" sy="102000" algn="ctr" rotWithShape="0">
              <a:srgbClr val="4956C4">
                <a:alpha val="20000"/>
              </a:srgbClr>
            </a:outerShdw>
          </a:effectLst>
        </p:spPr>
        <p:txBody>
          <a:bodyPr lIns="180000" tIns="2232000" rIns="180000" bIns="180000" anchor="t"/>
          <a:lstStyle>
            <a:lvl1pPr marL="0" indent="0" algn="l" defTabSz="685783" rtl="0" eaLnBrk="1" latinLnBrk="0" hangingPunct="1">
              <a:lnSpc>
                <a:spcPct val="120000"/>
              </a:lnSpc>
              <a:spcBef>
                <a:spcPts val="750"/>
              </a:spcBef>
              <a:buFont typeface="Arial" panose="020B0604020202020204" pitchFamily="34" charset="0"/>
              <a:buNone/>
              <a:defRPr sz="1100" kern="1200">
                <a:solidFill>
                  <a:schemeClr val="tx2"/>
                </a:solidFill>
                <a:latin typeface="+mn-lt"/>
                <a:ea typeface="+mn-ea"/>
                <a:cs typeface="+mn-cs"/>
              </a:defRPr>
            </a:lvl1pPr>
            <a:lvl2pPr marL="342892"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2pPr>
            <a:lvl3pPr marL="685783"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3pPr>
            <a:lvl4pPr marL="1028675"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4pPr>
            <a:lvl5pPr marL="1371566"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sz="1000">
              <a:solidFill>
                <a:srgbClr val="364754"/>
              </a:solidFill>
              <a:latin typeface="Inter" panose="02000503000000020004" pitchFamily="2" charset="0"/>
              <a:ea typeface="Inter" panose="02000503000000020004" pitchFamily="2" charset="0"/>
            </a:endParaRPr>
          </a:p>
        </p:txBody>
      </p:sp>
      <p:sp>
        <p:nvSpPr>
          <p:cNvPr id="10" name="Text Placeholder 10">
            <a:extLst>
              <a:ext uri="{FF2B5EF4-FFF2-40B4-BE49-F238E27FC236}">
                <a16:creationId xmlns:a16="http://schemas.microsoft.com/office/drawing/2014/main" id="{03B74B7A-9DA0-B73A-C941-2BED7DCA2ED8}"/>
              </a:ext>
            </a:extLst>
          </p:cNvPr>
          <p:cNvSpPr txBox="1">
            <a:spLocks/>
          </p:cNvSpPr>
          <p:nvPr/>
        </p:nvSpPr>
        <p:spPr>
          <a:xfrm>
            <a:off x="8168305" y="1586615"/>
            <a:ext cx="3420000" cy="4032000"/>
          </a:xfrm>
          <a:prstGeom prst="roundRect">
            <a:avLst>
              <a:gd name="adj" fmla="val 3471"/>
            </a:avLst>
          </a:prstGeom>
          <a:solidFill>
            <a:srgbClr val="FFFFFF"/>
          </a:solidFill>
          <a:effectLst>
            <a:outerShdw blurRad="635000" sx="102000" sy="102000" algn="ctr" rotWithShape="0">
              <a:srgbClr val="4956C4">
                <a:alpha val="20000"/>
              </a:srgbClr>
            </a:outerShdw>
          </a:effectLst>
        </p:spPr>
        <p:txBody>
          <a:bodyPr lIns="180000" tIns="2232000" rIns="180000" bIns="180000" anchor="t"/>
          <a:lstStyle>
            <a:lvl1pPr marL="0" indent="0" algn="l" defTabSz="685783" rtl="0" eaLnBrk="1" latinLnBrk="0" hangingPunct="1">
              <a:lnSpc>
                <a:spcPct val="120000"/>
              </a:lnSpc>
              <a:spcBef>
                <a:spcPts val="750"/>
              </a:spcBef>
              <a:buFont typeface="Arial" panose="020B0604020202020204" pitchFamily="34" charset="0"/>
              <a:buNone/>
              <a:defRPr sz="1100" kern="1200">
                <a:solidFill>
                  <a:schemeClr val="tx2"/>
                </a:solidFill>
                <a:latin typeface="+mn-lt"/>
                <a:ea typeface="+mn-ea"/>
                <a:cs typeface="+mn-cs"/>
              </a:defRPr>
            </a:lvl1pPr>
            <a:lvl2pPr marL="342892"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2pPr>
            <a:lvl3pPr marL="685783"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3pPr>
            <a:lvl4pPr marL="1028675"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4pPr>
            <a:lvl5pPr marL="1371566" indent="0" algn="l" defTabSz="685783" rtl="0" eaLnBrk="1" latinLnBrk="0" hangingPunct="1">
              <a:lnSpc>
                <a:spcPct val="120000"/>
              </a:lnSpc>
              <a:spcBef>
                <a:spcPts val="375"/>
              </a:spcBef>
              <a:buFont typeface="Arial" panose="020B0604020202020204" pitchFamily="34" charset="0"/>
              <a:buNone/>
              <a:defRPr sz="110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a:solidFill>
                <a:srgbClr val="364754"/>
              </a:solidFill>
              <a:latin typeface="Inter" panose="02000503000000020004" pitchFamily="2" charset="0"/>
              <a:ea typeface="Inter" panose="02000503000000020004" pitchFamily="2" charset="0"/>
            </a:endParaRPr>
          </a:p>
        </p:txBody>
      </p:sp>
      <p:sp>
        <p:nvSpPr>
          <p:cNvPr id="22" name="ZoneTexte 80">
            <a:extLst>
              <a:ext uri="{FF2B5EF4-FFF2-40B4-BE49-F238E27FC236}">
                <a16:creationId xmlns:a16="http://schemas.microsoft.com/office/drawing/2014/main" id="{4520EC7D-BD96-51B4-3EE3-51ECF59D6896}"/>
              </a:ext>
            </a:extLst>
          </p:cNvPr>
          <p:cNvSpPr txBox="1"/>
          <p:nvPr/>
        </p:nvSpPr>
        <p:spPr>
          <a:xfrm>
            <a:off x="1667343" y="1269777"/>
            <a:ext cx="1292705" cy="369332"/>
          </a:xfrm>
          <a:prstGeom prst="rect">
            <a:avLst/>
          </a:prstGeom>
          <a:noFill/>
        </p:spPr>
        <p:txBody>
          <a:bodyPr wrap="square" rtlCol="0">
            <a:spAutoFit/>
          </a:bodyPr>
          <a:lstStyle/>
          <a:p>
            <a:pPr algn="ctr"/>
            <a:r>
              <a:rPr lang="en-US" b="1">
                <a:solidFill>
                  <a:schemeClr val="tx1">
                    <a:lumMod val="65000"/>
                    <a:lumOff val="35000"/>
                  </a:schemeClr>
                </a:solidFill>
                <a:latin typeface="Inter" panose="02000503000000020004" pitchFamily="2" charset="0"/>
                <a:ea typeface="Inter" panose="02000503000000020004" pitchFamily="2" charset="0"/>
              </a:rPr>
              <a:t>NT1</a:t>
            </a:r>
          </a:p>
        </p:txBody>
      </p:sp>
      <p:pic>
        <p:nvPicPr>
          <p:cNvPr id="23" name="Picture 4" descr="Image result for cancer cell logo">
            <a:extLst>
              <a:ext uri="{FF2B5EF4-FFF2-40B4-BE49-F238E27FC236}">
                <a16:creationId xmlns:a16="http://schemas.microsoft.com/office/drawing/2014/main" id="{2B364352-AD2B-0897-7668-01CC7B8C2295}"/>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20357" b="76786" l="54334" r="88795">
                        <a14:foregroundMark x1="61522" y1="35000" x2="61522" y2="35000"/>
                        <a14:foregroundMark x1="56448" y1="53214" x2="56448" y2="53214"/>
                        <a14:foregroundMark x1="67019" y1="66786" x2="67019" y2="66786"/>
                        <a14:foregroundMark x1="75264" y1="75000" x2="75264" y2="75000"/>
                        <a14:foregroundMark x1="85412" y1="63214" x2="85412" y2="63214"/>
                        <a14:foregroundMark x1="88795" y1="43214" x2="88795" y2="43214"/>
                        <a14:foregroundMark x1="79070" y1="26786" x2="79070" y2="26786"/>
                        <a14:foregroundMark x1="71247" y1="20357" x2="71247" y2="20357"/>
                      </a14:backgroundRemoval>
                    </a14:imgEffect>
                  </a14:imgLayer>
                </a14:imgProps>
              </a:ext>
              <a:ext uri="{28A0092B-C50C-407E-A947-70E740481C1C}">
                <a14:useLocalDpi xmlns:a14="http://schemas.microsoft.com/office/drawing/2010/main" val="0"/>
              </a:ext>
            </a:extLst>
          </a:blip>
          <a:srcRect l="50558" t="14653" r="8052" b="16282"/>
          <a:stretch/>
        </p:blipFill>
        <p:spPr bwMode="auto">
          <a:xfrm>
            <a:off x="5878669" y="2006769"/>
            <a:ext cx="514539" cy="508257"/>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83">
            <a:extLst>
              <a:ext uri="{FF2B5EF4-FFF2-40B4-BE49-F238E27FC236}">
                <a16:creationId xmlns:a16="http://schemas.microsoft.com/office/drawing/2014/main" id="{F93C31EB-8FAA-DBD0-FFE5-814FCAAC0D91}"/>
              </a:ext>
            </a:extLst>
          </p:cNvPr>
          <p:cNvSpPr txBox="1"/>
          <p:nvPr/>
        </p:nvSpPr>
        <p:spPr>
          <a:xfrm>
            <a:off x="5749914" y="2495393"/>
            <a:ext cx="772047" cy="338554"/>
          </a:xfrm>
          <a:prstGeom prst="rect">
            <a:avLst/>
          </a:prstGeom>
          <a:noFill/>
        </p:spPr>
        <p:txBody>
          <a:bodyPr wrap="square" rtlCol="0">
            <a:spAutoFit/>
          </a:bodyPr>
          <a:lstStyle/>
          <a:p>
            <a:pPr algn="ctr"/>
            <a:r>
              <a:rPr lang="en-US" sz="800" b="1" i="1">
                <a:solidFill>
                  <a:schemeClr val="tx1">
                    <a:lumMod val="65000"/>
                    <a:lumOff val="35000"/>
                  </a:schemeClr>
                </a:solidFill>
                <a:latin typeface="Inter" panose="02000503000000020004" pitchFamily="2" charset="0"/>
                <a:ea typeface="Inter" panose="02000503000000020004" pitchFamily="2" charset="0"/>
              </a:rPr>
              <a:t>Deep organ</a:t>
            </a:r>
            <a:br>
              <a:rPr lang="en-US" sz="800" b="1" i="1">
                <a:solidFill>
                  <a:schemeClr val="tx1">
                    <a:lumMod val="65000"/>
                    <a:lumOff val="35000"/>
                  </a:schemeClr>
                </a:solidFill>
                <a:latin typeface="Inter" panose="02000503000000020004" pitchFamily="2" charset="0"/>
                <a:ea typeface="Inter" panose="02000503000000020004" pitchFamily="2" charset="0"/>
              </a:rPr>
            </a:br>
            <a:r>
              <a:rPr lang="en-US" sz="800" b="1" i="1">
                <a:solidFill>
                  <a:schemeClr val="tx1">
                    <a:lumMod val="65000"/>
                    <a:lumOff val="35000"/>
                  </a:schemeClr>
                </a:solidFill>
                <a:latin typeface="Inter" panose="02000503000000020004" pitchFamily="2" charset="0"/>
                <a:ea typeface="Inter" panose="02000503000000020004" pitchFamily="2" charset="0"/>
              </a:rPr>
              <a:t>cancers</a:t>
            </a:r>
          </a:p>
        </p:txBody>
      </p:sp>
      <p:sp>
        <p:nvSpPr>
          <p:cNvPr id="28" name="ZoneTexte 86">
            <a:extLst>
              <a:ext uri="{FF2B5EF4-FFF2-40B4-BE49-F238E27FC236}">
                <a16:creationId xmlns:a16="http://schemas.microsoft.com/office/drawing/2014/main" id="{C94F6821-2416-59E8-49A8-E8F49D6C12CC}"/>
              </a:ext>
            </a:extLst>
          </p:cNvPr>
          <p:cNvSpPr txBox="1"/>
          <p:nvPr/>
        </p:nvSpPr>
        <p:spPr>
          <a:xfrm>
            <a:off x="9382909" y="2488700"/>
            <a:ext cx="981865" cy="461665"/>
          </a:xfrm>
          <a:prstGeom prst="rect">
            <a:avLst/>
          </a:prstGeom>
          <a:noFill/>
        </p:spPr>
        <p:txBody>
          <a:bodyPr wrap="square" rtlCol="0">
            <a:spAutoFit/>
          </a:bodyPr>
          <a:lstStyle/>
          <a:p>
            <a:pPr algn="ctr"/>
            <a:r>
              <a:rPr lang="en-US" sz="800" b="1" i="1">
                <a:solidFill>
                  <a:schemeClr val="tx1">
                    <a:lumMod val="65000"/>
                    <a:lumOff val="35000"/>
                  </a:schemeClr>
                </a:solidFill>
                <a:latin typeface="Inter" panose="02000503000000020004" pitchFamily="2" charset="0"/>
                <a:ea typeface="Inter" panose="02000503000000020004" pitchFamily="2" charset="0"/>
              </a:rPr>
              <a:t>Deep organ</a:t>
            </a:r>
            <a:br>
              <a:rPr lang="en-US" sz="800" b="1" i="1">
                <a:solidFill>
                  <a:schemeClr val="tx1">
                    <a:lumMod val="65000"/>
                    <a:lumOff val="35000"/>
                  </a:schemeClr>
                </a:solidFill>
                <a:latin typeface="Inter" panose="02000503000000020004" pitchFamily="2" charset="0"/>
                <a:ea typeface="Inter" panose="02000503000000020004" pitchFamily="2" charset="0"/>
              </a:rPr>
            </a:br>
            <a:r>
              <a:rPr lang="en-US" sz="800" b="1" i="1">
                <a:solidFill>
                  <a:schemeClr val="tx1">
                    <a:lumMod val="65000"/>
                    <a:lumOff val="35000"/>
                  </a:schemeClr>
                </a:solidFill>
                <a:latin typeface="Inter" panose="02000503000000020004" pitchFamily="2" charset="0"/>
                <a:ea typeface="Inter" panose="02000503000000020004" pitchFamily="2" charset="0"/>
              </a:rPr>
              <a:t>cancers</a:t>
            </a:r>
            <a:br>
              <a:rPr lang="en-US" sz="800" b="1" i="1">
                <a:solidFill>
                  <a:schemeClr val="tx1">
                    <a:lumMod val="65000"/>
                    <a:lumOff val="35000"/>
                  </a:schemeClr>
                </a:solidFill>
                <a:latin typeface="Inter" panose="02000503000000020004" pitchFamily="2" charset="0"/>
                <a:ea typeface="Inter" panose="02000503000000020004" pitchFamily="2" charset="0"/>
              </a:rPr>
            </a:br>
            <a:r>
              <a:rPr lang="en-US" sz="800" i="1">
                <a:solidFill>
                  <a:schemeClr val="tx1">
                    <a:lumMod val="65000"/>
                    <a:lumOff val="35000"/>
                  </a:schemeClr>
                </a:solidFill>
                <a:latin typeface="Inter" panose="02000503000000020004" pitchFamily="2" charset="0"/>
                <a:ea typeface="Inter" panose="02000503000000020004" pitchFamily="2" charset="0"/>
              </a:rPr>
              <a:t>PTT</a:t>
            </a:r>
          </a:p>
        </p:txBody>
      </p:sp>
      <p:grpSp>
        <p:nvGrpSpPr>
          <p:cNvPr id="75" name="Group 74">
            <a:extLst>
              <a:ext uri="{FF2B5EF4-FFF2-40B4-BE49-F238E27FC236}">
                <a16:creationId xmlns:a16="http://schemas.microsoft.com/office/drawing/2014/main" id="{6E575018-EDB1-DD41-18FC-BC6A9A57E0D7}"/>
              </a:ext>
            </a:extLst>
          </p:cNvPr>
          <p:cNvGrpSpPr/>
          <p:nvPr/>
        </p:nvGrpSpPr>
        <p:grpSpPr>
          <a:xfrm>
            <a:off x="1927672" y="2028036"/>
            <a:ext cx="772047" cy="861597"/>
            <a:chOff x="1901321" y="1938122"/>
            <a:chExt cx="772047" cy="861597"/>
          </a:xfrm>
        </p:grpSpPr>
        <p:pic>
          <p:nvPicPr>
            <p:cNvPr id="21" name="Picture 2" descr="Related image">
              <a:extLst>
                <a:ext uri="{FF2B5EF4-FFF2-40B4-BE49-F238E27FC236}">
                  <a16:creationId xmlns:a16="http://schemas.microsoft.com/office/drawing/2014/main" id="{5E88CFC7-B717-4655-E472-C0A0163D2C09}"/>
                </a:ext>
              </a:extLst>
            </p:cNvPr>
            <p:cNvPicPr>
              <a:picLocks noChangeAspect="1" noChangeArrowheads="1"/>
            </p:cNvPicPr>
            <p:nvPr/>
          </p:nvPicPr>
          <p:blipFill>
            <a:blip r:embed="rId4" cstate="print">
              <a:alphaModFix amt="8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6513" y="1938122"/>
              <a:ext cx="461665" cy="461665"/>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90">
              <a:extLst>
                <a:ext uri="{FF2B5EF4-FFF2-40B4-BE49-F238E27FC236}">
                  <a16:creationId xmlns:a16="http://schemas.microsoft.com/office/drawing/2014/main" id="{BD915AB7-09A0-2F4B-3B7C-3A7A0F69B1AC}"/>
                </a:ext>
              </a:extLst>
            </p:cNvPr>
            <p:cNvSpPr txBox="1"/>
            <p:nvPr/>
          </p:nvSpPr>
          <p:spPr>
            <a:xfrm>
              <a:off x="1901321" y="2338054"/>
              <a:ext cx="772047" cy="461665"/>
            </a:xfrm>
            <a:prstGeom prst="rect">
              <a:avLst/>
            </a:prstGeom>
            <a:noFill/>
          </p:spPr>
          <p:txBody>
            <a:bodyPr wrap="square" rtlCol="0">
              <a:spAutoFit/>
            </a:bodyPr>
            <a:lstStyle/>
            <a:p>
              <a:pPr algn="ctr"/>
              <a:r>
                <a:rPr lang="en-US" sz="800" b="1" i="1">
                  <a:solidFill>
                    <a:schemeClr val="tx1">
                      <a:lumMod val="65000"/>
                      <a:lumOff val="35000"/>
                    </a:schemeClr>
                  </a:solidFill>
                  <a:latin typeface="Inter" panose="02000503000000020004" pitchFamily="2" charset="0"/>
                  <a:ea typeface="Inter" panose="02000503000000020004" pitchFamily="2" charset="0"/>
                </a:rPr>
                <a:t>Surface</a:t>
              </a:r>
              <a:br>
                <a:rPr lang="en-US" sz="800" b="1" i="1">
                  <a:solidFill>
                    <a:schemeClr val="tx1">
                      <a:lumMod val="65000"/>
                      <a:lumOff val="35000"/>
                    </a:schemeClr>
                  </a:solidFill>
                  <a:latin typeface="Inter" panose="02000503000000020004" pitchFamily="2" charset="0"/>
                  <a:ea typeface="Inter" panose="02000503000000020004" pitchFamily="2" charset="0"/>
                </a:rPr>
              </a:br>
              <a:r>
                <a:rPr lang="en-US" sz="800" b="1" i="1">
                  <a:solidFill>
                    <a:schemeClr val="tx1">
                      <a:lumMod val="65000"/>
                      <a:lumOff val="35000"/>
                    </a:schemeClr>
                  </a:solidFill>
                  <a:latin typeface="Inter" panose="02000503000000020004" pitchFamily="2" charset="0"/>
                  <a:ea typeface="Inter" panose="02000503000000020004" pitchFamily="2" charset="0"/>
                </a:rPr>
                <a:t>cancers</a:t>
              </a:r>
            </a:p>
            <a:p>
              <a:pPr algn="ctr"/>
              <a:r>
                <a:rPr lang="en-US" sz="800" i="1">
                  <a:solidFill>
                    <a:schemeClr val="tx1">
                      <a:lumMod val="65000"/>
                      <a:lumOff val="35000"/>
                    </a:schemeClr>
                  </a:solidFill>
                  <a:latin typeface="Inter" panose="02000503000000020004" pitchFamily="2" charset="0"/>
                  <a:ea typeface="Inter" panose="02000503000000020004" pitchFamily="2" charset="0"/>
                </a:rPr>
                <a:t>PTT</a:t>
              </a:r>
            </a:p>
          </p:txBody>
        </p:sp>
      </p:grpSp>
      <p:sp>
        <p:nvSpPr>
          <p:cNvPr id="40" name="ZoneTexte 52">
            <a:extLst>
              <a:ext uri="{FF2B5EF4-FFF2-40B4-BE49-F238E27FC236}">
                <a16:creationId xmlns:a16="http://schemas.microsoft.com/office/drawing/2014/main" id="{A489E035-E481-E0AA-5D70-B091BC39002B}"/>
              </a:ext>
            </a:extLst>
          </p:cNvPr>
          <p:cNvSpPr txBox="1"/>
          <p:nvPr/>
        </p:nvSpPr>
        <p:spPr>
          <a:xfrm>
            <a:off x="794672" y="4735458"/>
            <a:ext cx="3240475" cy="677420"/>
          </a:xfrm>
          <a:prstGeom prst="rect">
            <a:avLst/>
          </a:prstGeom>
          <a:noFill/>
        </p:spPr>
        <p:txBody>
          <a:bodyPr wrap="square" lIns="36000" tIns="36000" rIns="36000" bIns="36000" rtlCol="0">
            <a:spAutoFit/>
          </a:bodyPr>
          <a:lstStyle/>
          <a:p>
            <a:pPr>
              <a:lnSpc>
                <a:spcPts val="1200"/>
              </a:lnSpc>
            </a:pPr>
            <a:r>
              <a:rPr lang="en-US" sz="1000" i="1">
                <a:solidFill>
                  <a:schemeClr val="tx1">
                    <a:lumMod val="65000"/>
                    <a:lumOff val="35000"/>
                  </a:schemeClr>
                </a:solidFill>
                <a:latin typeface="Inter" panose="02000503000000020004" pitchFamily="2" charset="0"/>
                <a:ea typeface="Inter" panose="02000503000000020004" pitchFamily="2" charset="0"/>
              </a:rPr>
              <a:t>For :</a:t>
            </a:r>
          </a:p>
          <a:p>
            <a:pPr marL="171450" indent="-171450">
              <a:lnSpc>
                <a:spcPts val="1200"/>
              </a:lnSpc>
              <a:buFont typeface="Courier New" panose="02070309020205020404" pitchFamily="49" charset="0"/>
              <a:buChar char="o"/>
            </a:pPr>
            <a:r>
              <a:rPr lang="en-US" sz="900">
                <a:solidFill>
                  <a:schemeClr val="tx1">
                    <a:lumMod val="65000"/>
                    <a:lumOff val="35000"/>
                  </a:schemeClr>
                </a:solidFill>
                <a:latin typeface="Inter" panose="02000503000000020004" pitchFamily="2" charset="0"/>
                <a:ea typeface="Inter" panose="02000503000000020004" pitchFamily="2" charset="0"/>
              </a:rPr>
              <a:t>TTT of </a:t>
            </a:r>
            <a:r>
              <a:rPr lang="en-US" sz="900" err="1">
                <a:solidFill>
                  <a:schemeClr val="tx1">
                    <a:lumMod val="65000"/>
                    <a:lumOff val="35000"/>
                  </a:schemeClr>
                </a:solidFill>
                <a:latin typeface="Inter" panose="02000503000000020004" pitchFamily="2" charset="0"/>
                <a:ea typeface="Inter" panose="02000503000000020004" pitchFamily="2" charset="0"/>
              </a:rPr>
              <a:t>resecable</a:t>
            </a:r>
            <a:r>
              <a:rPr lang="en-US" sz="900">
                <a:solidFill>
                  <a:schemeClr val="tx1">
                    <a:lumMod val="65000"/>
                    <a:lumOff val="35000"/>
                  </a:schemeClr>
                </a:solidFill>
                <a:latin typeface="Inter" panose="02000503000000020004" pitchFamily="2" charset="0"/>
                <a:ea typeface="Inter" panose="02000503000000020004" pitchFamily="2" charset="0"/>
              </a:rPr>
              <a:t> surface cancers (BCC)</a:t>
            </a:r>
          </a:p>
          <a:p>
            <a:pPr marL="171450" indent="-171450">
              <a:lnSpc>
                <a:spcPts val="1200"/>
              </a:lnSpc>
              <a:buFont typeface="Courier New" panose="02070309020205020404" pitchFamily="49" charset="0"/>
              <a:buChar char="o"/>
            </a:pPr>
            <a:r>
              <a:rPr lang="en-US" sz="900">
                <a:solidFill>
                  <a:schemeClr val="tx1">
                    <a:lumMod val="65000"/>
                    <a:lumOff val="35000"/>
                  </a:schemeClr>
                </a:solidFill>
                <a:latin typeface="Inter" panose="02000503000000020004" pitchFamily="2" charset="0"/>
                <a:ea typeface="Inter" panose="02000503000000020004" pitchFamily="2" charset="0"/>
              </a:rPr>
              <a:t>TTT of melanoma in combination with immunotherapy</a:t>
            </a:r>
            <a:br>
              <a:rPr lang="en-US" sz="900">
                <a:solidFill>
                  <a:schemeClr val="tx1">
                    <a:lumMod val="65000"/>
                    <a:lumOff val="35000"/>
                  </a:schemeClr>
                </a:solidFill>
                <a:latin typeface="Inter" panose="02000503000000020004" pitchFamily="2" charset="0"/>
                <a:ea typeface="Inter" panose="02000503000000020004" pitchFamily="2" charset="0"/>
              </a:rPr>
            </a:br>
            <a:r>
              <a:rPr lang="en-US" sz="900">
                <a:solidFill>
                  <a:schemeClr val="tx1">
                    <a:lumMod val="65000"/>
                    <a:lumOff val="35000"/>
                  </a:schemeClr>
                </a:solidFill>
                <a:latin typeface="Inter" panose="02000503000000020004" pitchFamily="2" charset="0"/>
                <a:ea typeface="Inter" panose="02000503000000020004" pitchFamily="2" charset="0"/>
              </a:rPr>
              <a:t>via Plasmonic Photothermal Therapy (PTT)</a:t>
            </a:r>
          </a:p>
        </p:txBody>
      </p:sp>
      <p:sp>
        <p:nvSpPr>
          <p:cNvPr id="46" name="ZoneTexte 53">
            <a:extLst>
              <a:ext uri="{FF2B5EF4-FFF2-40B4-BE49-F238E27FC236}">
                <a16:creationId xmlns:a16="http://schemas.microsoft.com/office/drawing/2014/main" id="{9E59457E-692B-4630-0805-6E7040361704}"/>
              </a:ext>
            </a:extLst>
          </p:cNvPr>
          <p:cNvSpPr txBox="1"/>
          <p:nvPr/>
        </p:nvSpPr>
        <p:spPr>
          <a:xfrm>
            <a:off x="4574764" y="4741763"/>
            <a:ext cx="3002170" cy="677420"/>
          </a:xfrm>
          <a:prstGeom prst="rect">
            <a:avLst/>
          </a:prstGeom>
          <a:noFill/>
        </p:spPr>
        <p:txBody>
          <a:bodyPr wrap="square" lIns="36000" tIns="36000" rIns="36000" bIns="36000" rtlCol="0">
            <a:spAutoFit/>
          </a:bodyPr>
          <a:lstStyle/>
          <a:p>
            <a:pPr>
              <a:lnSpc>
                <a:spcPts val="1200"/>
              </a:lnSpc>
            </a:pPr>
            <a:r>
              <a:rPr lang="en-US" sz="1000" i="1">
                <a:solidFill>
                  <a:schemeClr val="tx1">
                    <a:lumMod val="65000"/>
                    <a:lumOff val="35000"/>
                  </a:schemeClr>
                </a:solidFill>
                <a:latin typeface="Inter" panose="02000503000000020004" pitchFamily="2" charset="0"/>
                <a:ea typeface="Inter" panose="02000503000000020004" pitchFamily="2" charset="0"/>
              </a:rPr>
              <a:t>For :</a:t>
            </a:r>
            <a:endParaRPr lang="en-US" sz="1000">
              <a:solidFill>
                <a:schemeClr val="tx1">
                  <a:lumMod val="65000"/>
                  <a:lumOff val="35000"/>
                </a:schemeClr>
              </a:solidFill>
              <a:latin typeface="Inter" panose="02000503000000020004" pitchFamily="2" charset="0"/>
              <a:ea typeface="Inter" panose="02000503000000020004" pitchFamily="2" charset="0"/>
            </a:endParaRPr>
          </a:p>
          <a:p>
            <a:pPr marL="179388" indent="-179388">
              <a:lnSpc>
                <a:spcPts val="1200"/>
              </a:lnSpc>
              <a:buFont typeface="Courier New" panose="02070309020205020404" pitchFamily="49" charset="0"/>
              <a:buChar char="o"/>
            </a:pPr>
            <a:r>
              <a:rPr lang="en-US" sz="900">
                <a:solidFill>
                  <a:schemeClr val="tx1">
                    <a:lumMod val="65000"/>
                    <a:lumOff val="35000"/>
                  </a:schemeClr>
                </a:solidFill>
                <a:latin typeface="Inter" panose="02000503000000020004" pitchFamily="2" charset="0"/>
                <a:ea typeface="Inter" panose="02000503000000020004" pitchFamily="2" charset="0"/>
              </a:rPr>
              <a:t>TTT of deep organ cancers via targeted </a:t>
            </a:r>
            <a:r>
              <a:rPr lang="en-US" sz="900" err="1">
                <a:solidFill>
                  <a:schemeClr val="tx1">
                    <a:lumMod val="65000"/>
                    <a:lumOff val="35000"/>
                  </a:schemeClr>
                </a:solidFill>
                <a:latin typeface="Inter" panose="02000503000000020004" pitchFamily="2" charset="0"/>
                <a:ea typeface="Inter" panose="02000503000000020004" pitchFamily="2" charset="0"/>
              </a:rPr>
              <a:t>moities</a:t>
            </a:r>
            <a:endParaRPr lang="en-US" sz="900">
              <a:solidFill>
                <a:schemeClr val="tx1">
                  <a:lumMod val="65000"/>
                  <a:lumOff val="35000"/>
                </a:schemeClr>
              </a:solidFill>
              <a:latin typeface="Inter" panose="02000503000000020004" pitchFamily="2" charset="0"/>
              <a:ea typeface="Inter" panose="02000503000000020004" pitchFamily="2" charset="0"/>
            </a:endParaRPr>
          </a:p>
          <a:p>
            <a:pPr marL="179388" indent="-179388">
              <a:lnSpc>
                <a:spcPts val="1200"/>
              </a:lnSpc>
              <a:buFont typeface="Courier New" panose="02070309020205020404" pitchFamily="49" charset="0"/>
              <a:buChar char="o"/>
            </a:pPr>
            <a:r>
              <a:rPr lang="en-US" sz="900">
                <a:solidFill>
                  <a:schemeClr val="tx1">
                    <a:lumMod val="65000"/>
                    <a:lumOff val="35000"/>
                  </a:schemeClr>
                </a:solidFill>
                <a:latin typeface="Inter" panose="02000503000000020004" pitchFamily="2" charset="0"/>
                <a:ea typeface="Inter" panose="02000503000000020004" pitchFamily="2" charset="0"/>
              </a:rPr>
              <a:t>Tumor progression monitoring with routine medical imaging</a:t>
            </a:r>
            <a:endParaRPr lang="en-US" sz="1200">
              <a:solidFill>
                <a:schemeClr val="tx1">
                  <a:lumMod val="65000"/>
                  <a:lumOff val="35000"/>
                </a:schemeClr>
              </a:solidFill>
              <a:latin typeface="Inter" panose="02000503000000020004" pitchFamily="2" charset="0"/>
              <a:ea typeface="Inter" panose="02000503000000020004" pitchFamily="2" charset="0"/>
            </a:endParaRPr>
          </a:p>
        </p:txBody>
      </p:sp>
      <p:grpSp>
        <p:nvGrpSpPr>
          <p:cNvPr id="47" name="Groupe 63">
            <a:extLst>
              <a:ext uri="{FF2B5EF4-FFF2-40B4-BE49-F238E27FC236}">
                <a16:creationId xmlns:a16="http://schemas.microsoft.com/office/drawing/2014/main" id="{7FFBAEB6-372A-AB6C-B8C0-A2E7181B23E2}"/>
              </a:ext>
            </a:extLst>
          </p:cNvPr>
          <p:cNvGrpSpPr/>
          <p:nvPr/>
        </p:nvGrpSpPr>
        <p:grpSpPr>
          <a:xfrm>
            <a:off x="6860513" y="3947665"/>
            <a:ext cx="427155" cy="418305"/>
            <a:chOff x="8035034" y="3278149"/>
            <a:chExt cx="477282" cy="431572"/>
          </a:xfrm>
        </p:grpSpPr>
        <p:sp>
          <p:nvSpPr>
            <p:cNvPr id="48" name="Ellipse 64">
              <a:extLst>
                <a:ext uri="{FF2B5EF4-FFF2-40B4-BE49-F238E27FC236}">
                  <a16:creationId xmlns:a16="http://schemas.microsoft.com/office/drawing/2014/main" id="{DCE616FF-F1C2-258A-BDB6-7A2F0EEBA187}"/>
                </a:ext>
              </a:extLst>
            </p:cNvPr>
            <p:cNvSpPr/>
            <p:nvPr/>
          </p:nvSpPr>
          <p:spPr>
            <a:xfrm>
              <a:off x="8035034" y="3376745"/>
              <a:ext cx="317448" cy="252111"/>
            </a:xfrm>
            <a:prstGeom prst="ellipse">
              <a:avLst/>
            </a:prstGeom>
            <a:solidFill>
              <a:srgbClr val="FFB64C"/>
            </a:solidFill>
            <a:ln>
              <a:solidFill>
                <a:srgbClr val="FFB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Inter" panose="02000503000000020004" pitchFamily="2" charset="0"/>
                <a:ea typeface="Inter" panose="02000503000000020004" pitchFamily="2" charset="0"/>
              </a:endParaRPr>
            </a:p>
          </p:txBody>
        </p:sp>
        <p:sp>
          <p:nvSpPr>
            <p:cNvPr id="49" name="ZoneTexte 65">
              <a:extLst>
                <a:ext uri="{FF2B5EF4-FFF2-40B4-BE49-F238E27FC236}">
                  <a16:creationId xmlns:a16="http://schemas.microsoft.com/office/drawing/2014/main" id="{BC925F67-860B-F1D3-3A67-13EE1340BE67}"/>
                </a:ext>
              </a:extLst>
            </p:cNvPr>
            <p:cNvSpPr txBox="1"/>
            <p:nvPr/>
          </p:nvSpPr>
          <p:spPr>
            <a:xfrm rot="3842067">
              <a:off x="8245848" y="3256480"/>
              <a:ext cx="231775" cy="275114"/>
            </a:xfrm>
            <a:prstGeom prst="rect">
              <a:avLst/>
            </a:prstGeom>
            <a:noFill/>
          </p:spPr>
          <p:txBody>
            <a:bodyPr wrap="square" rtlCol="0">
              <a:spAutoFit/>
            </a:bodyPr>
            <a:lstStyle/>
            <a:p>
              <a:r>
                <a:rPr lang="en-US" sz="1000">
                  <a:solidFill>
                    <a:srgbClr val="00B050"/>
                  </a:solidFill>
                  <a:latin typeface="Inter" panose="02000503000000020004" pitchFamily="2" charset="0"/>
                  <a:ea typeface="Inter" panose="02000503000000020004" pitchFamily="2" charset="0"/>
                </a:rPr>
                <a:t>Y</a:t>
              </a:r>
            </a:p>
          </p:txBody>
        </p:sp>
        <p:sp>
          <p:nvSpPr>
            <p:cNvPr id="50" name="ZoneTexte 66">
              <a:extLst>
                <a:ext uri="{FF2B5EF4-FFF2-40B4-BE49-F238E27FC236}">
                  <a16:creationId xmlns:a16="http://schemas.microsoft.com/office/drawing/2014/main" id="{3EEE9555-BF63-8E63-FC6F-E31EF1C6ACB4}"/>
                </a:ext>
              </a:extLst>
            </p:cNvPr>
            <p:cNvSpPr txBox="1"/>
            <p:nvPr/>
          </p:nvSpPr>
          <p:spPr>
            <a:xfrm rot="7425293">
              <a:off x="8258482" y="3455888"/>
              <a:ext cx="232553" cy="275114"/>
            </a:xfrm>
            <a:prstGeom prst="rect">
              <a:avLst/>
            </a:prstGeom>
            <a:noFill/>
          </p:spPr>
          <p:txBody>
            <a:bodyPr wrap="square" rtlCol="0">
              <a:spAutoFit/>
            </a:bodyPr>
            <a:lstStyle/>
            <a:p>
              <a:r>
                <a:rPr lang="en-US" sz="1000">
                  <a:solidFill>
                    <a:srgbClr val="00B050"/>
                  </a:solidFill>
                  <a:latin typeface="Inter" panose="02000503000000020004" pitchFamily="2" charset="0"/>
                  <a:ea typeface="Inter" panose="02000503000000020004" pitchFamily="2" charset="0"/>
                </a:rPr>
                <a:t>Y</a:t>
              </a:r>
            </a:p>
          </p:txBody>
        </p:sp>
        <p:sp>
          <p:nvSpPr>
            <p:cNvPr id="51" name="Ellipse 67">
              <a:extLst>
                <a:ext uri="{FF2B5EF4-FFF2-40B4-BE49-F238E27FC236}">
                  <a16:creationId xmlns:a16="http://schemas.microsoft.com/office/drawing/2014/main" id="{3FE4286C-3C93-9396-F04D-367F4209FE2C}"/>
                </a:ext>
              </a:extLst>
            </p:cNvPr>
            <p:cNvSpPr/>
            <p:nvPr/>
          </p:nvSpPr>
          <p:spPr>
            <a:xfrm>
              <a:off x="8081977" y="3402173"/>
              <a:ext cx="223561" cy="197119"/>
            </a:xfrm>
            <a:prstGeom prst="ellipse">
              <a:avLst/>
            </a:prstGeom>
            <a:solidFill>
              <a:srgbClr val="A8A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Inter" panose="02000503000000020004" pitchFamily="2" charset="0"/>
                <a:ea typeface="Inter" panose="02000503000000020004" pitchFamily="2" charset="0"/>
              </a:endParaRPr>
            </a:p>
          </p:txBody>
        </p:sp>
      </p:grpSp>
      <p:pic>
        <p:nvPicPr>
          <p:cNvPr id="52" name="Picture 4" descr="Image result for infrared logo&quot;">
            <a:extLst>
              <a:ext uri="{FF2B5EF4-FFF2-40B4-BE49-F238E27FC236}">
                <a16:creationId xmlns:a16="http://schemas.microsoft.com/office/drawing/2014/main" id="{E486038F-E5EE-2E6B-334E-1BF4E0CD19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0193" y="4358781"/>
            <a:ext cx="254669" cy="215593"/>
          </a:xfrm>
          <a:prstGeom prst="rect">
            <a:avLst/>
          </a:prstGeom>
          <a:noFill/>
          <a:extLst>
            <a:ext uri="{909E8E84-426E-40DD-AFC4-6F175D3DCCD1}">
              <a14:hiddenFill xmlns:a14="http://schemas.microsoft.com/office/drawing/2010/main">
                <a:solidFill>
                  <a:srgbClr val="FFFFFF"/>
                </a:solidFill>
              </a14:hiddenFill>
            </a:ext>
          </a:extLst>
        </p:spPr>
      </p:pic>
      <p:grpSp>
        <p:nvGrpSpPr>
          <p:cNvPr id="158" name="Group 157">
            <a:extLst>
              <a:ext uri="{FF2B5EF4-FFF2-40B4-BE49-F238E27FC236}">
                <a16:creationId xmlns:a16="http://schemas.microsoft.com/office/drawing/2014/main" id="{DEB555C4-BE4A-F674-2260-B65817280151}"/>
              </a:ext>
            </a:extLst>
          </p:cNvPr>
          <p:cNvGrpSpPr/>
          <p:nvPr/>
        </p:nvGrpSpPr>
        <p:grpSpPr>
          <a:xfrm>
            <a:off x="6737047" y="3614372"/>
            <a:ext cx="503323" cy="380996"/>
            <a:chOff x="6763714" y="3609145"/>
            <a:chExt cx="503323" cy="380996"/>
          </a:xfrm>
        </p:grpSpPr>
        <p:sp>
          <p:nvSpPr>
            <p:cNvPr id="54" name="ZoneTexte 73">
              <a:extLst>
                <a:ext uri="{FF2B5EF4-FFF2-40B4-BE49-F238E27FC236}">
                  <a16:creationId xmlns:a16="http://schemas.microsoft.com/office/drawing/2014/main" id="{296F94CE-933F-8376-A0D8-991C4AB0E2E7}"/>
                </a:ext>
              </a:extLst>
            </p:cNvPr>
            <p:cNvSpPr txBox="1"/>
            <p:nvPr/>
          </p:nvSpPr>
          <p:spPr>
            <a:xfrm>
              <a:off x="6763714" y="3609145"/>
              <a:ext cx="503323" cy="184666"/>
            </a:xfrm>
            <a:prstGeom prst="rect">
              <a:avLst/>
            </a:prstGeom>
            <a:noFill/>
          </p:spPr>
          <p:txBody>
            <a:bodyPr wrap="square" rtlCol="0">
              <a:spAutoFit/>
            </a:bodyPr>
            <a:lstStyle/>
            <a:p>
              <a:pPr algn="ctr"/>
              <a:r>
                <a:rPr lang="en-US" sz="600" b="1" i="1">
                  <a:solidFill>
                    <a:srgbClr val="424242"/>
                  </a:solidFill>
                  <a:latin typeface="Inter" panose="02000503000000020004" pitchFamily="2" charset="0"/>
                  <a:ea typeface="Inter" panose="02000503000000020004" pitchFamily="2" charset="0"/>
                </a:rPr>
                <a:t>X Rays</a:t>
              </a:r>
            </a:p>
          </p:txBody>
        </p:sp>
        <p:pic>
          <p:nvPicPr>
            <p:cNvPr id="55" name="Picture 4" descr="Image result for x rays logo&quot;">
              <a:extLst>
                <a:ext uri="{FF2B5EF4-FFF2-40B4-BE49-F238E27FC236}">
                  <a16:creationId xmlns:a16="http://schemas.microsoft.com/office/drawing/2014/main" id="{8D6E9602-CD99-DF90-6E44-E9EEF391BD3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337" y1="32143" x2="30337" y2="32143"/>
                          <a14:foregroundMark x1="40449" y1="32143" x2="40449" y2="32143"/>
                          <a14:foregroundMark x1="46067" y1="53571" x2="46067" y2="53571"/>
                          <a14:foregroundMark x1="58427" y1="59524" x2="58427" y2="59524"/>
                          <a14:foregroundMark x1="35955" y1="53571" x2="35955" y2="53571"/>
                        </a14:backgroundRemoval>
                      </a14:imgEffect>
                    </a14:imgLayer>
                  </a14:imgProps>
                </a:ext>
                <a:ext uri="{28A0092B-C50C-407E-A947-70E740481C1C}">
                  <a14:useLocalDpi xmlns:a14="http://schemas.microsoft.com/office/drawing/2010/main" val="0"/>
                </a:ext>
              </a:extLst>
            </a:blip>
            <a:srcRect/>
            <a:stretch>
              <a:fillRect/>
            </a:stretch>
          </p:blipFill>
          <p:spPr bwMode="auto">
            <a:xfrm>
              <a:off x="6899823" y="3751500"/>
              <a:ext cx="251512" cy="2386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7" name="Group 156">
            <a:extLst>
              <a:ext uri="{FF2B5EF4-FFF2-40B4-BE49-F238E27FC236}">
                <a16:creationId xmlns:a16="http://schemas.microsoft.com/office/drawing/2014/main" id="{0415F1A3-3B77-7ACA-6859-FB88D62D0662}"/>
              </a:ext>
            </a:extLst>
          </p:cNvPr>
          <p:cNvGrpSpPr/>
          <p:nvPr/>
        </p:nvGrpSpPr>
        <p:grpSpPr>
          <a:xfrm>
            <a:off x="7232845" y="3618424"/>
            <a:ext cx="503323" cy="382347"/>
            <a:chOff x="7277731" y="3656563"/>
            <a:chExt cx="503323" cy="382347"/>
          </a:xfrm>
        </p:grpSpPr>
        <p:sp>
          <p:nvSpPr>
            <p:cNvPr id="58" name="ZoneTexte 103">
              <a:extLst>
                <a:ext uri="{FF2B5EF4-FFF2-40B4-BE49-F238E27FC236}">
                  <a16:creationId xmlns:a16="http://schemas.microsoft.com/office/drawing/2014/main" id="{FB0BC450-058D-0A03-0C32-BFB7FE0E4E75}"/>
                </a:ext>
              </a:extLst>
            </p:cNvPr>
            <p:cNvSpPr txBox="1"/>
            <p:nvPr/>
          </p:nvSpPr>
          <p:spPr>
            <a:xfrm>
              <a:off x="7277731" y="3656563"/>
              <a:ext cx="503323" cy="184666"/>
            </a:xfrm>
            <a:prstGeom prst="rect">
              <a:avLst/>
            </a:prstGeom>
            <a:noFill/>
          </p:spPr>
          <p:txBody>
            <a:bodyPr wrap="square" rtlCol="0">
              <a:spAutoFit/>
            </a:bodyPr>
            <a:lstStyle/>
            <a:p>
              <a:pPr algn="ctr"/>
              <a:r>
                <a:rPr lang="en-US" sz="600" b="1" i="1">
                  <a:solidFill>
                    <a:srgbClr val="424242"/>
                  </a:solidFill>
                  <a:latin typeface="Inter" panose="02000503000000020004" pitchFamily="2" charset="0"/>
                  <a:ea typeface="Inter" panose="02000503000000020004" pitchFamily="2" charset="0"/>
                </a:rPr>
                <a:t>X Rays</a:t>
              </a:r>
            </a:p>
          </p:txBody>
        </p:sp>
        <p:pic>
          <p:nvPicPr>
            <p:cNvPr id="59" name="Picture 4" descr="Image result for x rays logo&quot;">
              <a:extLst>
                <a:ext uri="{FF2B5EF4-FFF2-40B4-BE49-F238E27FC236}">
                  <a16:creationId xmlns:a16="http://schemas.microsoft.com/office/drawing/2014/main" id="{EFD6DA5E-6F2A-8C95-AA58-4234FF02355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337" y1="32143" x2="30337" y2="32143"/>
                          <a14:foregroundMark x1="40449" y1="32143" x2="40449" y2="32143"/>
                          <a14:foregroundMark x1="46067" y1="53571" x2="46067" y2="53571"/>
                          <a14:foregroundMark x1="58427" y1="59524" x2="58427" y2="59524"/>
                          <a14:foregroundMark x1="35955" y1="53571" x2="35955" y2="53571"/>
                        </a14:backgroundRemoval>
                      </a14:imgEffect>
                    </a14:imgLayer>
                  </a14:imgProps>
                </a:ext>
                <a:ext uri="{28A0092B-C50C-407E-A947-70E740481C1C}">
                  <a14:useLocalDpi xmlns:a14="http://schemas.microsoft.com/office/drawing/2010/main" val="0"/>
                </a:ext>
              </a:extLst>
            </a:blip>
            <a:srcRect/>
            <a:stretch>
              <a:fillRect/>
            </a:stretch>
          </p:blipFill>
          <p:spPr bwMode="auto">
            <a:xfrm>
              <a:off x="7411391" y="3800269"/>
              <a:ext cx="251512" cy="238641"/>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4" descr="Image result for infrared logo&quot;">
            <a:extLst>
              <a:ext uri="{FF2B5EF4-FFF2-40B4-BE49-F238E27FC236}">
                <a16:creationId xmlns:a16="http://schemas.microsoft.com/office/drawing/2014/main" id="{2D143369-A6F4-A159-2194-03E49EFE39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303" y="4364440"/>
            <a:ext cx="255149"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159" name="Group 158">
            <a:extLst>
              <a:ext uri="{FF2B5EF4-FFF2-40B4-BE49-F238E27FC236}">
                <a16:creationId xmlns:a16="http://schemas.microsoft.com/office/drawing/2014/main" id="{4DDFF056-CF84-967D-F85D-AA2411A4B034}"/>
              </a:ext>
            </a:extLst>
          </p:cNvPr>
          <p:cNvGrpSpPr/>
          <p:nvPr/>
        </p:nvGrpSpPr>
        <p:grpSpPr>
          <a:xfrm>
            <a:off x="7389463" y="3968184"/>
            <a:ext cx="320766" cy="431572"/>
            <a:chOff x="7425233" y="3982129"/>
            <a:chExt cx="320766" cy="431572"/>
          </a:xfrm>
        </p:grpSpPr>
        <p:grpSp>
          <p:nvGrpSpPr>
            <p:cNvPr id="156" name="Group 155">
              <a:extLst>
                <a:ext uri="{FF2B5EF4-FFF2-40B4-BE49-F238E27FC236}">
                  <a16:creationId xmlns:a16="http://schemas.microsoft.com/office/drawing/2014/main" id="{4C990458-AA5D-D253-37EC-A1C49F62D7E2}"/>
                </a:ext>
              </a:extLst>
            </p:cNvPr>
            <p:cNvGrpSpPr/>
            <p:nvPr/>
          </p:nvGrpSpPr>
          <p:grpSpPr>
            <a:xfrm>
              <a:off x="7425233" y="3982129"/>
              <a:ext cx="307743" cy="315296"/>
              <a:chOff x="7425233" y="3982129"/>
              <a:chExt cx="307743" cy="315296"/>
            </a:xfrm>
          </p:grpSpPr>
          <p:pic>
            <p:nvPicPr>
              <p:cNvPr id="56" name="Image 97">
                <a:extLst>
                  <a:ext uri="{FF2B5EF4-FFF2-40B4-BE49-F238E27FC236}">
                    <a16:creationId xmlns:a16="http://schemas.microsoft.com/office/drawing/2014/main" id="{CB1D7385-2FA9-6FA6-1942-89DEBB3655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95" t="51002" r="26743" b="1"/>
              <a:stretch/>
            </p:blipFill>
            <p:spPr>
              <a:xfrm>
                <a:off x="7425233" y="4094023"/>
                <a:ext cx="198688" cy="203402"/>
              </a:xfrm>
              <a:prstGeom prst="ellipse">
                <a:avLst/>
              </a:prstGeom>
            </p:spPr>
          </p:pic>
          <p:sp>
            <p:nvSpPr>
              <p:cNvPr id="57" name="Ellipse 98">
                <a:extLst>
                  <a:ext uri="{FF2B5EF4-FFF2-40B4-BE49-F238E27FC236}">
                    <a16:creationId xmlns:a16="http://schemas.microsoft.com/office/drawing/2014/main" id="{C0CD1577-84C8-7F26-B8A5-A1C65EF07062}"/>
                  </a:ext>
                </a:extLst>
              </p:cNvPr>
              <p:cNvSpPr/>
              <p:nvPr/>
            </p:nvSpPr>
            <p:spPr>
              <a:xfrm>
                <a:off x="7447739" y="4130571"/>
                <a:ext cx="147098" cy="130307"/>
              </a:xfrm>
              <a:prstGeom prst="ellipse">
                <a:avLst/>
              </a:prstGeom>
              <a:solidFill>
                <a:srgbClr val="FFB64C"/>
              </a:solidFill>
              <a:ln>
                <a:solidFill>
                  <a:srgbClr val="FFB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Inter" panose="02000503000000020004" pitchFamily="2" charset="0"/>
                  <a:ea typeface="Inter" panose="02000503000000020004" pitchFamily="2" charset="0"/>
                </a:endParaRPr>
              </a:p>
            </p:txBody>
          </p:sp>
          <p:sp>
            <p:nvSpPr>
              <p:cNvPr id="62" name="ZoneTexte 113">
                <a:extLst>
                  <a:ext uri="{FF2B5EF4-FFF2-40B4-BE49-F238E27FC236}">
                    <a16:creationId xmlns:a16="http://schemas.microsoft.com/office/drawing/2014/main" id="{7A9E8365-BC7B-276F-E05F-8FF21049DFD2}"/>
                  </a:ext>
                </a:extLst>
              </p:cNvPr>
              <p:cNvSpPr txBox="1"/>
              <p:nvPr/>
            </p:nvSpPr>
            <p:spPr>
              <a:xfrm rot="3842067">
                <a:off x="7493978" y="3974906"/>
                <a:ext cx="231775" cy="246221"/>
              </a:xfrm>
              <a:prstGeom prst="rect">
                <a:avLst/>
              </a:prstGeom>
              <a:noFill/>
            </p:spPr>
            <p:txBody>
              <a:bodyPr wrap="square" rtlCol="0">
                <a:spAutoFit/>
              </a:bodyPr>
              <a:lstStyle/>
              <a:p>
                <a:r>
                  <a:rPr lang="en-US" sz="1000">
                    <a:solidFill>
                      <a:srgbClr val="00B050"/>
                    </a:solidFill>
                    <a:latin typeface="Inter" panose="02000503000000020004" pitchFamily="2" charset="0"/>
                    <a:ea typeface="Inter" panose="02000503000000020004" pitchFamily="2" charset="0"/>
                  </a:rPr>
                  <a:t>Y</a:t>
                </a:r>
              </a:p>
            </p:txBody>
          </p:sp>
        </p:grpSp>
        <p:sp>
          <p:nvSpPr>
            <p:cNvPr id="63" name="ZoneTexte 114">
              <a:extLst>
                <a:ext uri="{FF2B5EF4-FFF2-40B4-BE49-F238E27FC236}">
                  <a16:creationId xmlns:a16="http://schemas.microsoft.com/office/drawing/2014/main" id="{A5B9A1A3-5BF9-B14C-B34B-6CE924CA830C}"/>
                </a:ext>
              </a:extLst>
            </p:cNvPr>
            <p:cNvSpPr txBox="1"/>
            <p:nvPr/>
          </p:nvSpPr>
          <p:spPr>
            <a:xfrm rot="7425293">
              <a:off x="7506612" y="4174314"/>
              <a:ext cx="232553" cy="246221"/>
            </a:xfrm>
            <a:prstGeom prst="rect">
              <a:avLst/>
            </a:prstGeom>
            <a:noFill/>
          </p:spPr>
          <p:txBody>
            <a:bodyPr wrap="square" rtlCol="0">
              <a:spAutoFit/>
            </a:bodyPr>
            <a:lstStyle/>
            <a:p>
              <a:r>
                <a:rPr lang="en-US" sz="1000">
                  <a:solidFill>
                    <a:srgbClr val="00B050"/>
                  </a:solidFill>
                  <a:latin typeface="Inter" panose="02000503000000020004" pitchFamily="2" charset="0"/>
                  <a:ea typeface="Inter" panose="02000503000000020004" pitchFamily="2" charset="0"/>
                </a:rPr>
                <a:t>Y</a:t>
              </a:r>
            </a:p>
          </p:txBody>
        </p:sp>
      </p:grpSp>
      <p:sp>
        <p:nvSpPr>
          <p:cNvPr id="69" name="ZoneTexte 90">
            <a:extLst>
              <a:ext uri="{FF2B5EF4-FFF2-40B4-BE49-F238E27FC236}">
                <a16:creationId xmlns:a16="http://schemas.microsoft.com/office/drawing/2014/main" id="{9579FB3E-3A93-A638-3274-8A14176CD77C}"/>
              </a:ext>
            </a:extLst>
          </p:cNvPr>
          <p:cNvSpPr txBox="1"/>
          <p:nvPr/>
        </p:nvSpPr>
        <p:spPr>
          <a:xfrm>
            <a:off x="1057068" y="1696374"/>
            <a:ext cx="2559691" cy="246221"/>
          </a:xfrm>
          <a:prstGeom prst="rect">
            <a:avLst/>
          </a:prstGeom>
          <a:noFill/>
        </p:spPr>
        <p:txBody>
          <a:bodyPr wrap="square" rtlCol="0">
            <a:spAutoFit/>
          </a:bodyPr>
          <a:lstStyle/>
          <a:p>
            <a:pPr>
              <a:lnSpc>
                <a:spcPts val="1200"/>
              </a:lnSpc>
            </a:pPr>
            <a:r>
              <a:rPr lang="en-US" sz="1000" b="1">
                <a:solidFill>
                  <a:schemeClr val="tx1">
                    <a:lumMod val="65000"/>
                    <a:lumOff val="35000"/>
                  </a:schemeClr>
                </a:solidFill>
                <a:latin typeface="Inter" panose="02000503000000020004" pitchFamily="2" charset="0"/>
                <a:ea typeface="Inter" panose="02000503000000020004" pitchFamily="2" charset="0"/>
              </a:rPr>
              <a:t>Medical Device (MD) status, class III</a:t>
            </a:r>
          </a:p>
        </p:txBody>
      </p:sp>
      <p:sp>
        <p:nvSpPr>
          <p:cNvPr id="70" name="ZoneTexte 78">
            <a:extLst>
              <a:ext uri="{FF2B5EF4-FFF2-40B4-BE49-F238E27FC236}">
                <a16:creationId xmlns:a16="http://schemas.microsoft.com/office/drawing/2014/main" id="{10F39BB4-899E-9202-07E6-A885D58C4E4C}"/>
              </a:ext>
            </a:extLst>
          </p:cNvPr>
          <p:cNvSpPr txBox="1"/>
          <p:nvPr/>
        </p:nvSpPr>
        <p:spPr>
          <a:xfrm>
            <a:off x="726050" y="2854093"/>
            <a:ext cx="1241535" cy="230832"/>
          </a:xfrm>
          <a:prstGeom prst="rect">
            <a:avLst/>
          </a:prstGeom>
          <a:noFill/>
        </p:spPr>
        <p:txBody>
          <a:bodyPr wrap="square" rtlCol="0">
            <a:spAutoFit/>
          </a:bodyPr>
          <a:lstStyle/>
          <a:p>
            <a:pPr algn="ctr"/>
            <a:r>
              <a:rPr lang="en-US" sz="900" i="1">
                <a:solidFill>
                  <a:schemeClr val="tx1">
                    <a:lumMod val="65000"/>
                    <a:lumOff val="35000"/>
                  </a:schemeClr>
                </a:solidFill>
                <a:latin typeface="Inter" panose="02000503000000020004" pitchFamily="2" charset="0"/>
                <a:ea typeface="Inter" panose="02000503000000020004" pitchFamily="2" charset="0"/>
              </a:rPr>
              <a:t>Drug candidates</a:t>
            </a:r>
          </a:p>
        </p:txBody>
      </p:sp>
      <p:grpSp>
        <p:nvGrpSpPr>
          <p:cNvPr id="76" name="Group 75">
            <a:extLst>
              <a:ext uri="{FF2B5EF4-FFF2-40B4-BE49-F238E27FC236}">
                <a16:creationId xmlns:a16="http://schemas.microsoft.com/office/drawing/2014/main" id="{D93ADFC8-67EF-7913-BD37-48FBF19AF059}"/>
              </a:ext>
            </a:extLst>
          </p:cNvPr>
          <p:cNvGrpSpPr/>
          <p:nvPr/>
        </p:nvGrpSpPr>
        <p:grpSpPr>
          <a:xfrm>
            <a:off x="1176193" y="3088479"/>
            <a:ext cx="2403262" cy="515405"/>
            <a:chOff x="1176193" y="3093455"/>
            <a:chExt cx="2403262" cy="515405"/>
          </a:xfrm>
        </p:grpSpPr>
        <p:sp>
          <p:nvSpPr>
            <p:cNvPr id="18" name="Flèche : pentagone 92">
              <a:extLst>
                <a:ext uri="{FF2B5EF4-FFF2-40B4-BE49-F238E27FC236}">
                  <a16:creationId xmlns:a16="http://schemas.microsoft.com/office/drawing/2014/main" id="{5C88AD4C-C43A-035C-8518-99D3A4749455}"/>
                </a:ext>
              </a:extLst>
            </p:cNvPr>
            <p:cNvSpPr/>
            <p:nvPr/>
          </p:nvSpPr>
          <p:spPr>
            <a:xfrm>
              <a:off x="1176193" y="3093455"/>
              <a:ext cx="1121167" cy="321287"/>
            </a:xfrm>
            <a:prstGeom prst="roundRect">
              <a:avLst/>
            </a:prstGeom>
            <a:solidFill>
              <a:srgbClr val="533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NT1a :</a:t>
              </a:r>
            </a:p>
            <a:p>
              <a:pPr algn="ctr"/>
              <a:r>
                <a:rPr lang="en-US" sz="900">
                  <a:latin typeface="Inter" panose="02000503000000020004" pitchFamily="2" charset="0"/>
                  <a:ea typeface="Inter" panose="02000503000000020004" pitchFamily="2" charset="0"/>
                </a:rPr>
                <a:t>BCC</a:t>
              </a:r>
              <a:endParaRPr lang="en-US" sz="900" baseline="30000">
                <a:latin typeface="Inter" panose="02000503000000020004" pitchFamily="2" charset="0"/>
                <a:ea typeface="Inter" panose="02000503000000020004" pitchFamily="2" charset="0"/>
              </a:endParaRPr>
            </a:p>
          </p:txBody>
        </p:sp>
        <p:sp>
          <p:nvSpPr>
            <p:cNvPr id="36" name="Flèche : pentagone 92">
              <a:extLst>
                <a:ext uri="{FF2B5EF4-FFF2-40B4-BE49-F238E27FC236}">
                  <a16:creationId xmlns:a16="http://schemas.microsoft.com/office/drawing/2014/main" id="{FED07CEA-6EAF-233F-496C-245B58D2C0F3}"/>
                </a:ext>
              </a:extLst>
            </p:cNvPr>
            <p:cNvSpPr/>
            <p:nvPr/>
          </p:nvSpPr>
          <p:spPr>
            <a:xfrm>
              <a:off x="2458287" y="3093455"/>
              <a:ext cx="1121168" cy="321287"/>
            </a:xfrm>
            <a:prstGeom prst="roundRect">
              <a:avLst/>
            </a:prstGeom>
            <a:solidFill>
              <a:srgbClr val="533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NT1b :</a:t>
              </a:r>
            </a:p>
            <a:p>
              <a:pPr algn="ctr"/>
              <a:r>
                <a:rPr lang="en-US" sz="900">
                  <a:latin typeface="Inter" panose="02000503000000020004" pitchFamily="2" charset="0"/>
                  <a:ea typeface="Inter" panose="02000503000000020004" pitchFamily="2" charset="0"/>
                </a:rPr>
                <a:t>Melanoma</a:t>
              </a:r>
              <a:endParaRPr lang="en-US" sz="900" baseline="30000">
                <a:latin typeface="Inter" panose="02000503000000020004" pitchFamily="2" charset="0"/>
                <a:ea typeface="Inter" panose="02000503000000020004" pitchFamily="2" charset="0"/>
              </a:endParaRPr>
            </a:p>
          </p:txBody>
        </p:sp>
        <p:sp>
          <p:nvSpPr>
            <p:cNvPr id="71" name="ZoneTexte 78">
              <a:extLst>
                <a:ext uri="{FF2B5EF4-FFF2-40B4-BE49-F238E27FC236}">
                  <a16:creationId xmlns:a16="http://schemas.microsoft.com/office/drawing/2014/main" id="{11CDC540-AD12-7AF5-82FA-42678533B8E0}"/>
                </a:ext>
              </a:extLst>
            </p:cNvPr>
            <p:cNvSpPr txBox="1"/>
            <p:nvPr/>
          </p:nvSpPr>
          <p:spPr>
            <a:xfrm>
              <a:off x="1252832" y="3408805"/>
              <a:ext cx="917115" cy="200055"/>
            </a:xfrm>
            <a:prstGeom prst="rect">
              <a:avLst/>
            </a:prstGeom>
            <a:noFill/>
          </p:spPr>
          <p:txBody>
            <a:bodyPr wrap="square" rtlCol="0">
              <a:spAutoFit/>
            </a:bodyPr>
            <a:lstStyle/>
            <a:p>
              <a:pPr algn="ctr"/>
              <a:r>
                <a:rPr lang="en-US" sz="700" i="1">
                  <a:solidFill>
                    <a:schemeClr val="tx1">
                      <a:lumMod val="65000"/>
                      <a:lumOff val="35000"/>
                    </a:schemeClr>
                  </a:solidFill>
                  <a:latin typeface="Inter" panose="02000503000000020004" pitchFamily="2" charset="0"/>
                  <a:ea typeface="Inter" panose="02000503000000020004" pitchFamily="2" charset="0"/>
                </a:rPr>
                <a:t>Priority indication</a:t>
              </a:r>
            </a:p>
          </p:txBody>
        </p:sp>
        <p:sp>
          <p:nvSpPr>
            <p:cNvPr id="72" name="ZoneTexte 78">
              <a:extLst>
                <a:ext uri="{FF2B5EF4-FFF2-40B4-BE49-F238E27FC236}">
                  <a16:creationId xmlns:a16="http://schemas.microsoft.com/office/drawing/2014/main" id="{D19F6537-C2A7-D594-E92A-02A2F8371585}"/>
                </a:ext>
              </a:extLst>
            </p:cNvPr>
            <p:cNvSpPr txBox="1"/>
            <p:nvPr/>
          </p:nvSpPr>
          <p:spPr>
            <a:xfrm>
              <a:off x="2500388" y="3404561"/>
              <a:ext cx="1004340" cy="200055"/>
            </a:xfrm>
            <a:prstGeom prst="rect">
              <a:avLst/>
            </a:prstGeom>
            <a:noFill/>
          </p:spPr>
          <p:txBody>
            <a:bodyPr wrap="square" rtlCol="0">
              <a:spAutoFit/>
            </a:bodyPr>
            <a:lstStyle/>
            <a:p>
              <a:pPr algn="ctr"/>
              <a:r>
                <a:rPr lang="en-US" sz="700" i="1">
                  <a:solidFill>
                    <a:schemeClr val="tx1">
                      <a:lumMod val="65000"/>
                      <a:lumOff val="35000"/>
                    </a:schemeClr>
                  </a:solidFill>
                  <a:latin typeface="Inter" panose="02000503000000020004" pitchFamily="2" charset="0"/>
                  <a:ea typeface="Inter" panose="02000503000000020004" pitchFamily="2" charset="0"/>
                </a:rPr>
                <a:t>Second indication</a:t>
              </a:r>
            </a:p>
          </p:txBody>
        </p:sp>
      </p:grpSp>
      <p:grpSp>
        <p:nvGrpSpPr>
          <p:cNvPr id="80" name="Group 79">
            <a:extLst>
              <a:ext uri="{FF2B5EF4-FFF2-40B4-BE49-F238E27FC236}">
                <a16:creationId xmlns:a16="http://schemas.microsoft.com/office/drawing/2014/main" id="{95FABF59-0B12-D31E-FF7B-9D281B20BA36}"/>
              </a:ext>
            </a:extLst>
          </p:cNvPr>
          <p:cNvGrpSpPr/>
          <p:nvPr/>
        </p:nvGrpSpPr>
        <p:grpSpPr>
          <a:xfrm>
            <a:off x="779911" y="3877586"/>
            <a:ext cx="3089414" cy="697568"/>
            <a:chOff x="755860" y="3847681"/>
            <a:chExt cx="3089414" cy="697568"/>
          </a:xfrm>
        </p:grpSpPr>
        <p:grpSp>
          <p:nvGrpSpPr>
            <p:cNvPr id="41" name="Groupe 68">
              <a:extLst>
                <a:ext uri="{FF2B5EF4-FFF2-40B4-BE49-F238E27FC236}">
                  <a16:creationId xmlns:a16="http://schemas.microsoft.com/office/drawing/2014/main" id="{97E37D02-320B-00AD-5FF2-D3FE1E342299}"/>
                </a:ext>
              </a:extLst>
            </p:cNvPr>
            <p:cNvGrpSpPr/>
            <p:nvPr/>
          </p:nvGrpSpPr>
          <p:grpSpPr>
            <a:xfrm>
              <a:off x="3371519" y="3906099"/>
              <a:ext cx="198688" cy="203402"/>
              <a:chOff x="8635914" y="1891369"/>
              <a:chExt cx="198688" cy="203402"/>
            </a:xfrm>
          </p:grpSpPr>
          <p:pic>
            <p:nvPicPr>
              <p:cNvPr id="42" name="Image 69">
                <a:extLst>
                  <a:ext uri="{FF2B5EF4-FFF2-40B4-BE49-F238E27FC236}">
                    <a16:creationId xmlns:a16="http://schemas.microsoft.com/office/drawing/2014/main" id="{249AC17A-EBBD-AA9E-43DC-66E90E55CA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95" t="51002" r="26743" b="1"/>
              <a:stretch/>
            </p:blipFill>
            <p:spPr>
              <a:xfrm>
                <a:off x="8635914" y="1891369"/>
                <a:ext cx="198688" cy="203402"/>
              </a:xfrm>
              <a:prstGeom prst="ellipse">
                <a:avLst/>
              </a:prstGeom>
            </p:spPr>
          </p:pic>
          <p:sp>
            <p:nvSpPr>
              <p:cNvPr id="43" name="Ellipse 70">
                <a:extLst>
                  <a:ext uri="{FF2B5EF4-FFF2-40B4-BE49-F238E27FC236}">
                    <a16:creationId xmlns:a16="http://schemas.microsoft.com/office/drawing/2014/main" id="{244D502D-BFBA-AF06-76F6-475D63B4AFEB}"/>
                  </a:ext>
                </a:extLst>
              </p:cNvPr>
              <p:cNvSpPr/>
              <p:nvPr/>
            </p:nvSpPr>
            <p:spPr>
              <a:xfrm>
                <a:off x="8657327" y="1936206"/>
                <a:ext cx="147098" cy="130307"/>
              </a:xfrm>
              <a:prstGeom prst="ellipse">
                <a:avLst/>
              </a:prstGeom>
              <a:solidFill>
                <a:srgbClr val="FFB64C"/>
              </a:solidFill>
              <a:ln>
                <a:solidFill>
                  <a:srgbClr val="FFB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grpSp>
        <p:grpSp>
          <p:nvGrpSpPr>
            <p:cNvPr id="79" name="Group 78">
              <a:extLst>
                <a:ext uri="{FF2B5EF4-FFF2-40B4-BE49-F238E27FC236}">
                  <a16:creationId xmlns:a16="http://schemas.microsoft.com/office/drawing/2014/main" id="{AC85313F-7143-AEF6-0F74-0D9FD6E076E7}"/>
                </a:ext>
              </a:extLst>
            </p:cNvPr>
            <p:cNvGrpSpPr/>
            <p:nvPr/>
          </p:nvGrpSpPr>
          <p:grpSpPr>
            <a:xfrm>
              <a:off x="3074141" y="4173649"/>
              <a:ext cx="771133" cy="371600"/>
              <a:chOff x="3552571" y="4112426"/>
              <a:chExt cx="771133" cy="371600"/>
            </a:xfrm>
          </p:grpSpPr>
          <p:pic>
            <p:nvPicPr>
              <p:cNvPr id="44" name="Picture 4" descr="Image result for infrared logo&quot;">
                <a:extLst>
                  <a:ext uri="{FF2B5EF4-FFF2-40B4-BE49-F238E27FC236}">
                    <a16:creationId xmlns:a16="http://schemas.microsoft.com/office/drawing/2014/main" id="{CBEC586B-D1F7-B031-0F92-B267AE7882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7425" y="4112426"/>
                <a:ext cx="242236" cy="205068"/>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75">
                <a:extLst>
                  <a:ext uri="{FF2B5EF4-FFF2-40B4-BE49-F238E27FC236}">
                    <a16:creationId xmlns:a16="http://schemas.microsoft.com/office/drawing/2014/main" id="{9DE07454-ABFC-8BEA-F306-9255BF065AA2}"/>
                  </a:ext>
                </a:extLst>
              </p:cNvPr>
              <p:cNvSpPr txBox="1"/>
              <p:nvPr/>
            </p:nvSpPr>
            <p:spPr>
              <a:xfrm>
                <a:off x="3552571" y="4299360"/>
                <a:ext cx="771133" cy="184666"/>
              </a:xfrm>
              <a:prstGeom prst="rect">
                <a:avLst/>
              </a:prstGeom>
              <a:noFill/>
            </p:spPr>
            <p:txBody>
              <a:bodyPr wrap="square" rtlCol="0">
                <a:spAutoFit/>
              </a:bodyPr>
              <a:lstStyle/>
              <a:p>
                <a:pPr algn="ctr"/>
                <a:r>
                  <a:rPr lang="en-US" sz="600" b="1" i="1">
                    <a:solidFill>
                      <a:srgbClr val="FF0000"/>
                    </a:solidFill>
                    <a:latin typeface="Inter" panose="02000503000000020004" pitchFamily="2" charset="0"/>
                    <a:ea typeface="Inter" panose="02000503000000020004" pitchFamily="2" charset="0"/>
                  </a:rPr>
                  <a:t>Near infrared</a:t>
                </a:r>
              </a:p>
            </p:txBody>
          </p:sp>
        </p:grpSp>
        <p:sp>
          <p:nvSpPr>
            <p:cNvPr id="77" name="Flèche : pentagone 91">
              <a:extLst>
                <a:ext uri="{FF2B5EF4-FFF2-40B4-BE49-F238E27FC236}">
                  <a16:creationId xmlns:a16="http://schemas.microsoft.com/office/drawing/2014/main" id="{6B1108F4-2800-AC7F-0D22-281E48B32FF8}"/>
                </a:ext>
              </a:extLst>
            </p:cNvPr>
            <p:cNvSpPr/>
            <p:nvPr/>
          </p:nvSpPr>
          <p:spPr>
            <a:xfrm>
              <a:off x="968176" y="4045744"/>
              <a:ext cx="2129232" cy="376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en-US" sz="900" b="1">
                  <a:solidFill>
                    <a:sysClr val="windowText" lastClr="000000"/>
                  </a:solidFill>
                  <a:latin typeface="Inter" panose="02000503000000020004" pitchFamily="2" charset="0"/>
                  <a:ea typeface="Inter" panose="02000503000000020004" pitchFamily="2" charset="0"/>
                </a:rPr>
                <a:t>Injection of Gold Nanoparticles combined with Near Infrared laser</a:t>
              </a:r>
            </a:p>
          </p:txBody>
        </p:sp>
        <p:sp>
          <p:nvSpPr>
            <p:cNvPr id="78" name="ZoneTexte 78">
              <a:extLst>
                <a:ext uri="{FF2B5EF4-FFF2-40B4-BE49-F238E27FC236}">
                  <a16:creationId xmlns:a16="http://schemas.microsoft.com/office/drawing/2014/main" id="{4D8D29C1-C7F7-97DF-0DB1-5A89D5F5F0F9}"/>
                </a:ext>
              </a:extLst>
            </p:cNvPr>
            <p:cNvSpPr txBox="1"/>
            <p:nvPr/>
          </p:nvSpPr>
          <p:spPr>
            <a:xfrm>
              <a:off x="755860" y="3847681"/>
              <a:ext cx="1350243" cy="230832"/>
            </a:xfrm>
            <a:prstGeom prst="rect">
              <a:avLst/>
            </a:prstGeom>
            <a:noFill/>
          </p:spPr>
          <p:txBody>
            <a:bodyPr wrap="square" rtlCol="0">
              <a:spAutoFit/>
            </a:bodyPr>
            <a:lstStyle/>
            <a:p>
              <a:pPr algn="ctr"/>
              <a:r>
                <a:rPr lang="en-US" sz="900" i="1">
                  <a:solidFill>
                    <a:schemeClr val="tx1">
                      <a:lumMod val="65000"/>
                      <a:lumOff val="35000"/>
                    </a:schemeClr>
                  </a:solidFill>
                  <a:latin typeface="Inter" panose="02000503000000020004" pitchFamily="2" charset="0"/>
                  <a:ea typeface="Inter" panose="02000503000000020004" pitchFamily="2" charset="0"/>
                </a:rPr>
                <a:t>Therapeutic strategy</a:t>
              </a:r>
            </a:p>
          </p:txBody>
        </p:sp>
      </p:grpSp>
      <p:sp>
        <p:nvSpPr>
          <p:cNvPr id="102" name="ZoneTexte 80">
            <a:extLst>
              <a:ext uri="{FF2B5EF4-FFF2-40B4-BE49-F238E27FC236}">
                <a16:creationId xmlns:a16="http://schemas.microsoft.com/office/drawing/2014/main" id="{C6CAE48D-7D24-A3E0-98AA-3A7B54FDE2AD}"/>
              </a:ext>
            </a:extLst>
          </p:cNvPr>
          <p:cNvSpPr txBox="1"/>
          <p:nvPr/>
        </p:nvSpPr>
        <p:spPr>
          <a:xfrm>
            <a:off x="5490283" y="1269424"/>
            <a:ext cx="1292705" cy="369332"/>
          </a:xfrm>
          <a:prstGeom prst="rect">
            <a:avLst/>
          </a:prstGeom>
          <a:noFill/>
        </p:spPr>
        <p:txBody>
          <a:bodyPr wrap="square" rtlCol="0">
            <a:spAutoFit/>
          </a:bodyPr>
          <a:lstStyle/>
          <a:p>
            <a:pPr algn="ctr"/>
            <a:r>
              <a:rPr lang="en-US" b="1">
                <a:solidFill>
                  <a:schemeClr val="tx1">
                    <a:lumMod val="65000"/>
                    <a:lumOff val="35000"/>
                  </a:schemeClr>
                </a:solidFill>
                <a:latin typeface="Inter" panose="02000503000000020004" pitchFamily="2" charset="0"/>
                <a:ea typeface="Inter" panose="02000503000000020004" pitchFamily="2" charset="0"/>
              </a:rPr>
              <a:t>NT2</a:t>
            </a:r>
          </a:p>
        </p:txBody>
      </p:sp>
      <p:sp>
        <p:nvSpPr>
          <p:cNvPr id="103" name="ZoneTexte 80">
            <a:extLst>
              <a:ext uri="{FF2B5EF4-FFF2-40B4-BE49-F238E27FC236}">
                <a16:creationId xmlns:a16="http://schemas.microsoft.com/office/drawing/2014/main" id="{D1191A8D-1C64-0D9F-86FE-156E10D36CAE}"/>
              </a:ext>
            </a:extLst>
          </p:cNvPr>
          <p:cNvSpPr txBox="1"/>
          <p:nvPr/>
        </p:nvSpPr>
        <p:spPr>
          <a:xfrm>
            <a:off x="9313223" y="1269424"/>
            <a:ext cx="1292705" cy="369332"/>
          </a:xfrm>
          <a:prstGeom prst="rect">
            <a:avLst/>
          </a:prstGeom>
          <a:noFill/>
        </p:spPr>
        <p:txBody>
          <a:bodyPr wrap="square" rtlCol="0">
            <a:spAutoFit/>
          </a:bodyPr>
          <a:lstStyle/>
          <a:p>
            <a:pPr algn="ctr"/>
            <a:r>
              <a:rPr lang="en-US" b="1">
                <a:solidFill>
                  <a:schemeClr val="tx1">
                    <a:lumMod val="65000"/>
                    <a:lumOff val="35000"/>
                  </a:schemeClr>
                </a:solidFill>
                <a:latin typeface="Inter" panose="02000503000000020004" pitchFamily="2" charset="0"/>
                <a:ea typeface="Inter" panose="02000503000000020004" pitchFamily="2" charset="0"/>
              </a:rPr>
              <a:t>NT3</a:t>
            </a:r>
          </a:p>
        </p:txBody>
      </p:sp>
      <p:sp>
        <p:nvSpPr>
          <p:cNvPr id="110" name="ZoneTexte 78">
            <a:extLst>
              <a:ext uri="{FF2B5EF4-FFF2-40B4-BE49-F238E27FC236}">
                <a16:creationId xmlns:a16="http://schemas.microsoft.com/office/drawing/2014/main" id="{95E9910D-89CA-96A5-3BAE-B5A279252D21}"/>
              </a:ext>
            </a:extLst>
          </p:cNvPr>
          <p:cNvSpPr txBox="1"/>
          <p:nvPr/>
        </p:nvSpPr>
        <p:spPr>
          <a:xfrm>
            <a:off x="4415758" y="2854552"/>
            <a:ext cx="1241535" cy="230832"/>
          </a:xfrm>
          <a:prstGeom prst="rect">
            <a:avLst/>
          </a:prstGeom>
          <a:noFill/>
        </p:spPr>
        <p:txBody>
          <a:bodyPr wrap="square" rtlCol="0">
            <a:spAutoFit/>
          </a:bodyPr>
          <a:lstStyle/>
          <a:p>
            <a:pPr algn="ctr"/>
            <a:r>
              <a:rPr lang="en-US" sz="900" i="1">
                <a:solidFill>
                  <a:schemeClr val="tx1">
                    <a:lumMod val="65000"/>
                    <a:lumOff val="35000"/>
                  </a:schemeClr>
                </a:solidFill>
                <a:latin typeface="Inter" panose="02000503000000020004" pitchFamily="2" charset="0"/>
                <a:ea typeface="Inter" panose="02000503000000020004" pitchFamily="2" charset="0"/>
              </a:rPr>
              <a:t>Drug candidates</a:t>
            </a:r>
          </a:p>
        </p:txBody>
      </p:sp>
      <p:grpSp>
        <p:nvGrpSpPr>
          <p:cNvPr id="111" name="Group 110">
            <a:extLst>
              <a:ext uri="{FF2B5EF4-FFF2-40B4-BE49-F238E27FC236}">
                <a16:creationId xmlns:a16="http://schemas.microsoft.com/office/drawing/2014/main" id="{468E74D5-C64E-EE70-EE8A-AEEDC16B5792}"/>
              </a:ext>
            </a:extLst>
          </p:cNvPr>
          <p:cNvGrpSpPr/>
          <p:nvPr/>
        </p:nvGrpSpPr>
        <p:grpSpPr>
          <a:xfrm>
            <a:off x="4894369" y="3089143"/>
            <a:ext cx="2403262" cy="321287"/>
            <a:chOff x="1176193" y="3093455"/>
            <a:chExt cx="2403262" cy="321287"/>
          </a:xfrm>
        </p:grpSpPr>
        <p:sp>
          <p:nvSpPr>
            <p:cNvPr id="112" name="Flèche : pentagone 92">
              <a:extLst>
                <a:ext uri="{FF2B5EF4-FFF2-40B4-BE49-F238E27FC236}">
                  <a16:creationId xmlns:a16="http://schemas.microsoft.com/office/drawing/2014/main" id="{5051039C-AC18-806F-3F5C-584788E59E84}"/>
                </a:ext>
              </a:extLst>
            </p:cNvPr>
            <p:cNvSpPr/>
            <p:nvPr/>
          </p:nvSpPr>
          <p:spPr>
            <a:xfrm>
              <a:off x="1176193" y="3093455"/>
              <a:ext cx="1121167" cy="321287"/>
            </a:xfrm>
            <a:prstGeom prst="roundRect">
              <a:avLst/>
            </a:prstGeom>
            <a:solidFill>
              <a:srgbClr val="D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NT2a :</a:t>
              </a:r>
            </a:p>
            <a:p>
              <a:pPr algn="ctr"/>
              <a:r>
                <a:rPr lang="en-US" sz="900">
                  <a:latin typeface="Inter" panose="02000503000000020004" pitchFamily="2" charset="0"/>
                  <a:ea typeface="Inter" panose="02000503000000020004" pitchFamily="2" charset="0"/>
                </a:rPr>
                <a:t>Pancreas</a:t>
              </a:r>
              <a:endParaRPr lang="en-US" sz="900" baseline="30000">
                <a:latin typeface="Inter" panose="02000503000000020004" pitchFamily="2" charset="0"/>
                <a:ea typeface="Inter" panose="02000503000000020004" pitchFamily="2" charset="0"/>
              </a:endParaRPr>
            </a:p>
          </p:txBody>
        </p:sp>
        <p:sp>
          <p:nvSpPr>
            <p:cNvPr id="113" name="Flèche : pentagone 92">
              <a:extLst>
                <a:ext uri="{FF2B5EF4-FFF2-40B4-BE49-F238E27FC236}">
                  <a16:creationId xmlns:a16="http://schemas.microsoft.com/office/drawing/2014/main" id="{439CD9C7-0AC8-B5B2-F259-1263C1429F89}"/>
                </a:ext>
              </a:extLst>
            </p:cNvPr>
            <p:cNvSpPr/>
            <p:nvPr/>
          </p:nvSpPr>
          <p:spPr>
            <a:xfrm>
              <a:off x="2458287" y="3093455"/>
              <a:ext cx="1121168" cy="321287"/>
            </a:xfrm>
            <a:prstGeom prst="roundRect">
              <a:avLst/>
            </a:prstGeom>
            <a:solidFill>
              <a:srgbClr val="D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NT2b :</a:t>
              </a:r>
            </a:p>
            <a:p>
              <a:pPr algn="ctr"/>
              <a:r>
                <a:rPr lang="en-US" sz="900">
                  <a:latin typeface="Inter" panose="02000503000000020004" pitchFamily="2" charset="0"/>
                  <a:ea typeface="Inter" panose="02000503000000020004" pitchFamily="2" charset="0"/>
                </a:rPr>
                <a:t>Lung</a:t>
              </a:r>
              <a:endParaRPr lang="en-US" sz="900" baseline="30000">
                <a:latin typeface="Inter" panose="02000503000000020004" pitchFamily="2" charset="0"/>
                <a:ea typeface="Inter" panose="02000503000000020004" pitchFamily="2" charset="0"/>
              </a:endParaRPr>
            </a:p>
          </p:txBody>
        </p:sp>
      </p:grpSp>
      <p:sp>
        <p:nvSpPr>
          <p:cNvPr id="125" name="ZoneTexte 90">
            <a:extLst>
              <a:ext uri="{FF2B5EF4-FFF2-40B4-BE49-F238E27FC236}">
                <a16:creationId xmlns:a16="http://schemas.microsoft.com/office/drawing/2014/main" id="{398453D7-5723-0F52-940D-8D4C11BE5FDB}"/>
              </a:ext>
            </a:extLst>
          </p:cNvPr>
          <p:cNvSpPr txBox="1"/>
          <p:nvPr/>
        </p:nvSpPr>
        <p:spPr>
          <a:xfrm>
            <a:off x="4816155" y="1695566"/>
            <a:ext cx="2559691" cy="246221"/>
          </a:xfrm>
          <a:prstGeom prst="rect">
            <a:avLst/>
          </a:prstGeom>
          <a:noFill/>
        </p:spPr>
        <p:txBody>
          <a:bodyPr wrap="square" rtlCol="0">
            <a:spAutoFit/>
          </a:bodyPr>
          <a:lstStyle/>
          <a:p>
            <a:pPr algn="ctr">
              <a:lnSpc>
                <a:spcPts val="1200"/>
              </a:lnSpc>
            </a:pPr>
            <a:r>
              <a:rPr lang="en-US" sz="1000" b="1">
                <a:solidFill>
                  <a:schemeClr val="tx1">
                    <a:lumMod val="65000"/>
                    <a:lumOff val="35000"/>
                  </a:schemeClr>
                </a:solidFill>
                <a:latin typeface="Inter" panose="02000503000000020004" pitchFamily="2" charset="0"/>
                <a:ea typeface="Inter" panose="02000503000000020004" pitchFamily="2" charset="0"/>
              </a:rPr>
              <a:t>Probably Chemical Drug status</a:t>
            </a:r>
          </a:p>
        </p:txBody>
      </p:sp>
      <p:sp>
        <p:nvSpPr>
          <p:cNvPr id="126" name="ZoneTexte 78">
            <a:extLst>
              <a:ext uri="{FF2B5EF4-FFF2-40B4-BE49-F238E27FC236}">
                <a16:creationId xmlns:a16="http://schemas.microsoft.com/office/drawing/2014/main" id="{19650092-0C56-1665-979A-4F9F2C14C5C1}"/>
              </a:ext>
            </a:extLst>
          </p:cNvPr>
          <p:cNvSpPr txBox="1"/>
          <p:nvPr/>
        </p:nvSpPr>
        <p:spPr>
          <a:xfrm>
            <a:off x="8204760" y="2853376"/>
            <a:ext cx="1241535" cy="230832"/>
          </a:xfrm>
          <a:prstGeom prst="rect">
            <a:avLst/>
          </a:prstGeom>
          <a:noFill/>
        </p:spPr>
        <p:txBody>
          <a:bodyPr wrap="square" rtlCol="0">
            <a:spAutoFit/>
          </a:bodyPr>
          <a:lstStyle/>
          <a:p>
            <a:pPr algn="ctr"/>
            <a:r>
              <a:rPr lang="en-US" sz="900" i="1">
                <a:solidFill>
                  <a:schemeClr val="tx1">
                    <a:lumMod val="65000"/>
                    <a:lumOff val="35000"/>
                  </a:schemeClr>
                </a:solidFill>
                <a:latin typeface="Inter" panose="02000503000000020004" pitchFamily="2" charset="0"/>
                <a:ea typeface="Inter" panose="02000503000000020004" pitchFamily="2" charset="0"/>
              </a:rPr>
              <a:t>Drug candidates</a:t>
            </a:r>
          </a:p>
        </p:txBody>
      </p:sp>
      <p:grpSp>
        <p:nvGrpSpPr>
          <p:cNvPr id="127" name="Group 126">
            <a:extLst>
              <a:ext uri="{FF2B5EF4-FFF2-40B4-BE49-F238E27FC236}">
                <a16:creationId xmlns:a16="http://schemas.microsoft.com/office/drawing/2014/main" id="{84C722AC-2284-31CA-4277-3C66F233D162}"/>
              </a:ext>
            </a:extLst>
          </p:cNvPr>
          <p:cNvGrpSpPr/>
          <p:nvPr/>
        </p:nvGrpSpPr>
        <p:grpSpPr>
          <a:xfrm>
            <a:off x="8676674" y="3078877"/>
            <a:ext cx="2403262" cy="321287"/>
            <a:chOff x="1176193" y="3093455"/>
            <a:chExt cx="2403262" cy="321287"/>
          </a:xfrm>
        </p:grpSpPr>
        <p:sp>
          <p:nvSpPr>
            <p:cNvPr id="128" name="Flèche : pentagone 92">
              <a:extLst>
                <a:ext uri="{FF2B5EF4-FFF2-40B4-BE49-F238E27FC236}">
                  <a16:creationId xmlns:a16="http://schemas.microsoft.com/office/drawing/2014/main" id="{803E64B5-F53E-F5B4-421E-260D6BE1994F}"/>
                </a:ext>
              </a:extLst>
            </p:cNvPr>
            <p:cNvSpPr/>
            <p:nvPr/>
          </p:nvSpPr>
          <p:spPr>
            <a:xfrm>
              <a:off x="1176193" y="3093455"/>
              <a:ext cx="1121167" cy="321287"/>
            </a:xfrm>
            <a:prstGeom prst="roundRect">
              <a:avLst/>
            </a:prstGeom>
            <a:solidFill>
              <a:srgbClr val="A38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NT3a :</a:t>
              </a:r>
            </a:p>
            <a:p>
              <a:pPr algn="ctr"/>
              <a:r>
                <a:rPr lang="en-US" sz="900">
                  <a:latin typeface="Inter" panose="02000503000000020004" pitchFamily="2" charset="0"/>
                  <a:ea typeface="Inter" panose="02000503000000020004" pitchFamily="2" charset="0"/>
                </a:rPr>
                <a:t>Bladder (UBC)</a:t>
              </a:r>
              <a:endParaRPr lang="en-US" sz="900" baseline="30000">
                <a:latin typeface="Inter" panose="02000503000000020004" pitchFamily="2" charset="0"/>
                <a:ea typeface="Inter" panose="02000503000000020004" pitchFamily="2" charset="0"/>
              </a:endParaRPr>
            </a:p>
          </p:txBody>
        </p:sp>
        <p:sp>
          <p:nvSpPr>
            <p:cNvPr id="129" name="Flèche : pentagone 92">
              <a:extLst>
                <a:ext uri="{FF2B5EF4-FFF2-40B4-BE49-F238E27FC236}">
                  <a16:creationId xmlns:a16="http://schemas.microsoft.com/office/drawing/2014/main" id="{E3972D58-6B58-D38D-006E-E8B01DB410DD}"/>
                </a:ext>
              </a:extLst>
            </p:cNvPr>
            <p:cNvSpPr/>
            <p:nvPr/>
          </p:nvSpPr>
          <p:spPr>
            <a:xfrm>
              <a:off x="2458287" y="3093455"/>
              <a:ext cx="1121168" cy="321287"/>
            </a:xfrm>
            <a:prstGeom prst="roundRect">
              <a:avLst/>
            </a:prstGeom>
            <a:solidFill>
              <a:srgbClr val="A38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NT3b :</a:t>
              </a:r>
            </a:p>
            <a:p>
              <a:pPr algn="ctr"/>
              <a:r>
                <a:rPr lang="en-US" sz="900">
                  <a:latin typeface="Inter" panose="02000503000000020004" pitchFamily="2" charset="0"/>
                  <a:ea typeface="Inter" panose="02000503000000020004" pitchFamily="2" charset="0"/>
                </a:rPr>
                <a:t>Prostate</a:t>
              </a:r>
              <a:endParaRPr lang="en-US" sz="900" baseline="30000">
                <a:latin typeface="Inter" panose="02000503000000020004" pitchFamily="2" charset="0"/>
                <a:ea typeface="Inter" panose="02000503000000020004" pitchFamily="2" charset="0"/>
              </a:endParaRPr>
            </a:p>
          </p:txBody>
        </p:sp>
      </p:grpSp>
      <p:pic>
        <p:nvPicPr>
          <p:cNvPr id="130" name="Picture 4" descr="Image result for cancer cell logo">
            <a:extLst>
              <a:ext uri="{FF2B5EF4-FFF2-40B4-BE49-F238E27FC236}">
                <a16:creationId xmlns:a16="http://schemas.microsoft.com/office/drawing/2014/main" id="{0EA7595E-816F-7E67-CFCB-C7E7850A02BE}"/>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20357" b="76786" l="54334" r="88795">
                        <a14:foregroundMark x1="61522" y1="35000" x2="61522" y2="35000"/>
                        <a14:foregroundMark x1="56448" y1="53214" x2="56448" y2="53214"/>
                        <a14:foregroundMark x1="67019" y1="66786" x2="67019" y2="66786"/>
                        <a14:foregroundMark x1="75264" y1="75000" x2="75264" y2="75000"/>
                        <a14:foregroundMark x1="85412" y1="63214" x2="85412" y2="63214"/>
                        <a14:foregroundMark x1="88795" y1="43214" x2="88795" y2="43214"/>
                        <a14:foregroundMark x1="79070" y1="26786" x2="79070" y2="26786"/>
                        <a14:foregroundMark x1="71247" y1="20357" x2="71247" y2="20357"/>
                      </a14:backgroundRemoval>
                    </a14:imgEffect>
                  </a14:imgLayer>
                </a14:imgProps>
              </a:ext>
              <a:ext uri="{28A0092B-C50C-407E-A947-70E740481C1C}">
                <a14:useLocalDpi xmlns:a14="http://schemas.microsoft.com/office/drawing/2010/main" val="0"/>
              </a:ext>
            </a:extLst>
          </a:blip>
          <a:srcRect l="50558" t="14653" r="8052" b="16282"/>
          <a:stretch/>
        </p:blipFill>
        <p:spPr bwMode="auto">
          <a:xfrm>
            <a:off x="9616573" y="1998525"/>
            <a:ext cx="514539" cy="508257"/>
          </a:xfrm>
          <a:prstGeom prst="rect">
            <a:avLst/>
          </a:prstGeom>
          <a:noFill/>
          <a:extLst>
            <a:ext uri="{909E8E84-426E-40DD-AFC4-6F175D3DCCD1}">
              <a14:hiddenFill xmlns:a14="http://schemas.microsoft.com/office/drawing/2010/main">
                <a:solidFill>
                  <a:srgbClr val="FFFFFF"/>
                </a:solidFill>
              </a14:hiddenFill>
            </a:ext>
          </a:extLst>
        </p:spPr>
      </p:pic>
      <p:sp>
        <p:nvSpPr>
          <p:cNvPr id="131" name="ZoneTexte 90">
            <a:extLst>
              <a:ext uri="{FF2B5EF4-FFF2-40B4-BE49-F238E27FC236}">
                <a16:creationId xmlns:a16="http://schemas.microsoft.com/office/drawing/2014/main" id="{CE1D13D3-E57D-2807-B8B6-358099FFCA09}"/>
              </a:ext>
            </a:extLst>
          </p:cNvPr>
          <p:cNvSpPr txBox="1"/>
          <p:nvPr/>
        </p:nvSpPr>
        <p:spPr>
          <a:xfrm>
            <a:off x="8575241" y="1703148"/>
            <a:ext cx="2559691" cy="246221"/>
          </a:xfrm>
          <a:prstGeom prst="rect">
            <a:avLst/>
          </a:prstGeom>
          <a:noFill/>
        </p:spPr>
        <p:txBody>
          <a:bodyPr wrap="square" rtlCol="0">
            <a:spAutoFit/>
          </a:bodyPr>
          <a:lstStyle/>
          <a:p>
            <a:pPr algn="ctr">
              <a:lnSpc>
                <a:spcPts val="1200"/>
              </a:lnSpc>
            </a:pPr>
            <a:r>
              <a:rPr lang="en-US" sz="1000" b="1">
                <a:solidFill>
                  <a:schemeClr val="tx1">
                    <a:lumMod val="65000"/>
                    <a:lumOff val="35000"/>
                  </a:schemeClr>
                </a:solidFill>
                <a:latin typeface="Inter" panose="02000503000000020004" pitchFamily="2" charset="0"/>
                <a:ea typeface="Inter" panose="02000503000000020004" pitchFamily="2" charset="0"/>
              </a:rPr>
              <a:t>Probably MD status, class III</a:t>
            </a:r>
          </a:p>
        </p:txBody>
      </p:sp>
      <p:sp>
        <p:nvSpPr>
          <p:cNvPr id="132" name="ZoneTexte 78">
            <a:extLst>
              <a:ext uri="{FF2B5EF4-FFF2-40B4-BE49-F238E27FC236}">
                <a16:creationId xmlns:a16="http://schemas.microsoft.com/office/drawing/2014/main" id="{43022EEC-51CA-84F0-2AE2-357785AAA9FB}"/>
              </a:ext>
            </a:extLst>
          </p:cNvPr>
          <p:cNvSpPr txBox="1"/>
          <p:nvPr/>
        </p:nvSpPr>
        <p:spPr>
          <a:xfrm>
            <a:off x="8825527" y="3403829"/>
            <a:ext cx="917115" cy="200055"/>
          </a:xfrm>
          <a:prstGeom prst="rect">
            <a:avLst/>
          </a:prstGeom>
          <a:noFill/>
        </p:spPr>
        <p:txBody>
          <a:bodyPr wrap="square" rtlCol="0">
            <a:spAutoFit/>
          </a:bodyPr>
          <a:lstStyle/>
          <a:p>
            <a:pPr algn="ctr"/>
            <a:r>
              <a:rPr lang="en-US" sz="700" i="1">
                <a:solidFill>
                  <a:schemeClr val="tx1">
                    <a:lumMod val="65000"/>
                    <a:lumOff val="35000"/>
                  </a:schemeClr>
                </a:solidFill>
                <a:latin typeface="Inter" panose="02000503000000020004" pitchFamily="2" charset="0"/>
                <a:ea typeface="Inter" panose="02000503000000020004" pitchFamily="2" charset="0"/>
              </a:rPr>
              <a:t>Priority indication</a:t>
            </a:r>
          </a:p>
        </p:txBody>
      </p:sp>
      <p:grpSp>
        <p:nvGrpSpPr>
          <p:cNvPr id="133" name="Group 132">
            <a:extLst>
              <a:ext uri="{FF2B5EF4-FFF2-40B4-BE49-F238E27FC236}">
                <a16:creationId xmlns:a16="http://schemas.microsoft.com/office/drawing/2014/main" id="{29E937B4-0356-322A-0AEB-A8A3803B5F28}"/>
              </a:ext>
            </a:extLst>
          </p:cNvPr>
          <p:cNvGrpSpPr/>
          <p:nvPr/>
        </p:nvGrpSpPr>
        <p:grpSpPr>
          <a:xfrm>
            <a:off x="8345328" y="3877586"/>
            <a:ext cx="3089414" cy="697568"/>
            <a:chOff x="755860" y="3847681"/>
            <a:chExt cx="3089414" cy="697568"/>
          </a:xfrm>
        </p:grpSpPr>
        <p:grpSp>
          <p:nvGrpSpPr>
            <p:cNvPr id="134" name="Groupe 68">
              <a:extLst>
                <a:ext uri="{FF2B5EF4-FFF2-40B4-BE49-F238E27FC236}">
                  <a16:creationId xmlns:a16="http://schemas.microsoft.com/office/drawing/2014/main" id="{B5174506-0D4E-541F-47C7-5AAF6CB85D7C}"/>
                </a:ext>
              </a:extLst>
            </p:cNvPr>
            <p:cNvGrpSpPr/>
            <p:nvPr/>
          </p:nvGrpSpPr>
          <p:grpSpPr>
            <a:xfrm>
              <a:off x="3371519" y="3906099"/>
              <a:ext cx="198688" cy="203402"/>
              <a:chOff x="8635914" y="1891369"/>
              <a:chExt cx="198688" cy="203402"/>
            </a:xfrm>
          </p:grpSpPr>
          <p:pic>
            <p:nvPicPr>
              <p:cNvPr id="140" name="Image 69">
                <a:extLst>
                  <a:ext uri="{FF2B5EF4-FFF2-40B4-BE49-F238E27FC236}">
                    <a16:creationId xmlns:a16="http://schemas.microsoft.com/office/drawing/2014/main" id="{2CBD9779-2041-B96F-E25A-E7AA51F056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95" t="51002" r="26743" b="1"/>
              <a:stretch/>
            </p:blipFill>
            <p:spPr>
              <a:xfrm>
                <a:off x="8635914" y="1891369"/>
                <a:ext cx="198688" cy="203402"/>
              </a:xfrm>
              <a:prstGeom prst="ellipse">
                <a:avLst/>
              </a:prstGeom>
            </p:spPr>
          </p:pic>
          <p:sp>
            <p:nvSpPr>
              <p:cNvPr id="141" name="Ellipse 70">
                <a:extLst>
                  <a:ext uri="{FF2B5EF4-FFF2-40B4-BE49-F238E27FC236}">
                    <a16:creationId xmlns:a16="http://schemas.microsoft.com/office/drawing/2014/main" id="{F5384F7E-DF79-E251-800F-2EB17C095042}"/>
                  </a:ext>
                </a:extLst>
              </p:cNvPr>
              <p:cNvSpPr/>
              <p:nvPr/>
            </p:nvSpPr>
            <p:spPr>
              <a:xfrm>
                <a:off x="8657327" y="1936206"/>
                <a:ext cx="147098" cy="130307"/>
              </a:xfrm>
              <a:prstGeom prst="ellipse">
                <a:avLst/>
              </a:prstGeom>
              <a:solidFill>
                <a:srgbClr val="FFB64C"/>
              </a:solidFill>
              <a:ln>
                <a:solidFill>
                  <a:srgbClr val="FFB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grpSp>
        <p:grpSp>
          <p:nvGrpSpPr>
            <p:cNvPr id="135" name="Group 134">
              <a:extLst>
                <a:ext uri="{FF2B5EF4-FFF2-40B4-BE49-F238E27FC236}">
                  <a16:creationId xmlns:a16="http://schemas.microsoft.com/office/drawing/2014/main" id="{2DBB420D-7461-BEA4-1E28-97E653878896}"/>
                </a:ext>
              </a:extLst>
            </p:cNvPr>
            <p:cNvGrpSpPr/>
            <p:nvPr/>
          </p:nvGrpSpPr>
          <p:grpSpPr>
            <a:xfrm>
              <a:off x="3074141" y="4173649"/>
              <a:ext cx="771133" cy="371600"/>
              <a:chOff x="3552571" y="4112426"/>
              <a:chExt cx="771133" cy="371600"/>
            </a:xfrm>
          </p:grpSpPr>
          <p:pic>
            <p:nvPicPr>
              <p:cNvPr id="138" name="Picture 4" descr="Image result for infrared logo&quot;">
                <a:extLst>
                  <a:ext uri="{FF2B5EF4-FFF2-40B4-BE49-F238E27FC236}">
                    <a16:creationId xmlns:a16="http://schemas.microsoft.com/office/drawing/2014/main" id="{37B254D2-0898-66A3-7F89-9299C6FBD4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7425" y="4112426"/>
                <a:ext cx="242236" cy="205068"/>
              </a:xfrm>
              <a:prstGeom prst="rect">
                <a:avLst/>
              </a:prstGeom>
              <a:noFill/>
              <a:extLst>
                <a:ext uri="{909E8E84-426E-40DD-AFC4-6F175D3DCCD1}">
                  <a14:hiddenFill xmlns:a14="http://schemas.microsoft.com/office/drawing/2010/main">
                    <a:solidFill>
                      <a:srgbClr val="FFFFFF"/>
                    </a:solidFill>
                  </a14:hiddenFill>
                </a:ext>
              </a:extLst>
            </p:spPr>
          </p:pic>
          <p:sp>
            <p:nvSpPr>
              <p:cNvPr id="139" name="ZoneTexte 75">
                <a:extLst>
                  <a:ext uri="{FF2B5EF4-FFF2-40B4-BE49-F238E27FC236}">
                    <a16:creationId xmlns:a16="http://schemas.microsoft.com/office/drawing/2014/main" id="{E38399FD-EA46-6125-AA26-B0FAF336E67F}"/>
                  </a:ext>
                </a:extLst>
              </p:cNvPr>
              <p:cNvSpPr txBox="1"/>
              <p:nvPr/>
            </p:nvSpPr>
            <p:spPr>
              <a:xfrm>
                <a:off x="3552571" y="4299360"/>
                <a:ext cx="771133" cy="184666"/>
              </a:xfrm>
              <a:prstGeom prst="rect">
                <a:avLst/>
              </a:prstGeom>
              <a:noFill/>
            </p:spPr>
            <p:txBody>
              <a:bodyPr wrap="square" rtlCol="0">
                <a:spAutoFit/>
              </a:bodyPr>
              <a:lstStyle/>
              <a:p>
                <a:pPr algn="ctr"/>
                <a:r>
                  <a:rPr lang="en-US" sz="600" b="1" i="1">
                    <a:solidFill>
                      <a:srgbClr val="FF0000"/>
                    </a:solidFill>
                    <a:latin typeface="Inter" panose="02000503000000020004" pitchFamily="2" charset="0"/>
                    <a:ea typeface="Inter" panose="02000503000000020004" pitchFamily="2" charset="0"/>
                  </a:rPr>
                  <a:t>Near infrared</a:t>
                </a:r>
              </a:p>
            </p:txBody>
          </p:sp>
        </p:grpSp>
        <p:sp>
          <p:nvSpPr>
            <p:cNvPr id="136" name="Flèche : pentagone 91">
              <a:extLst>
                <a:ext uri="{FF2B5EF4-FFF2-40B4-BE49-F238E27FC236}">
                  <a16:creationId xmlns:a16="http://schemas.microsoft.com/office/drawing/2014/main" id="{27E86F34-27DD-F879-6EF6-2FB2677AF4FF}"/>
                </a:ext>
              </a:extLst>
            </p:cNvPr>
            <p:cNvSpPr/>
            <p:nvPr/>
          </p:nvSpPr>
          <p:spPr>
            <a:xfrm>
              <a:off x="968176" y="4045744"/>
              <a:ext cx="2129232" cy="376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en-US" sz="900" b="1">
                  <a:solidFill>
                    <a:sysClr val="windowText" lastClr="000000"/>
                  </a:solidFill>
                  <a:latin typeface="Inter" panose="02000503000000020004" pitchFamily="2" charset="0"/>
                  <a:ea typeface="Inter" panose="02000503000000020004" pitchFamily="2" charset="0"/>
                </a:rPr>
                <a:t>Injection of Gold NPs combined with Near Infrared laser</a:t>
              </a:r>
            </a:p>
          </p:txBody>
        </p:sp>
        <p:sp>
          <p:nvSpPr>
            <p:cNvPr id="137" name="ZoneTexte 78">
              <a:extLst>
                <a:ext uri="{FF2B5EF4-FFF2-40B4-BE49-F238E27FC236}">
                  <a16:creationId xmlns:a16="http://schemas.microsoft.com/office/drawing/2014/main" id="{26CC0DB0-80F4-BC23-DC45-63505F4447FC}"/>
                </a:ext>
              </a:extLst>
            </p:cNvPr>
            <p:cNvSpPr txBox="1"/>
            <p:nvPr/>
          </p:nvSpPr>
          <p:spPr>
            <a:xfrm>
              <a:off x="755860" y="3847681"/>
              <a:ext cx="1350243" cy="230832"/>
            </a:xfrm>
            <a:prstGeom prst="rect">
              <a:avLst/>
            </a:prstGeom>
            <a:noFill/>
          </p:spPr>
          <p:txBody>
            <a:bodyPr wrap="square" rtlCol="0">
              <a:spAutoFit/>
            </a:bodyPr>
            <a:lstStyle/>
            <a:p>
              <a:pPr algn="ctr"/>
              <a:r>
                <a:rPr lang="en-US" sz="900" i="1">
                  <a:solidFill>
                    <a:schemeClr val="tx1">
                      <a:lumMod val="65000"/>
                      <a:lumOff val="35000"/>
                    </a:schemeClr>
                  </a:solidFill>
                  <a:latin typeface="Inter" panose="02000503000000020004" pitchFamily="2" charset="0"/>
                  <a:ea typeface="Inter" panose="02000503000000020004" pitchFamily="2" charset="0"/>
                </a:rPr>
                <a:t>Therapeutic strategy</a:t>
              </a:r>
            </a:p>
          </p:txBody>
        </p:sp>
      </p:grpSp>
      <p:grpSp>
        <p:nvGrpSpPr>
          <p:cNvPr id="143" name="Group 142">
            <a:extLst>
              <a:ext uri="{FF2B5EF4-FFF2-40B4-BE49-F238E27FC236}">
                <a16:creationId xmlns:a16="http://schemas.microsoft.com/office/drawing/2014/main" id="{CEF39396-D311-672B-6C3D-CE55C4CEEED7}"/>
              </a:ext>
            </a:extLst>
          </p:cNvPr>
          <p:cNvGrpSpPr/>
          <p:nvPr/>
        </p:nvGrpSpPr>
        <p:grpSpPr>
          <a:xfrm>
            <a:off x="4551293" y="3870547"/>
            <a:ext cx="2341548" cy="574256"/>
            <a:chOff x="755860" y="3847681"/>
            <a:chExt cx="2341548" cy="574256"/>
          </a:xfrm>
        </p:grpSpPr>
        <p:sp>
          <p:nvSpPr>
            <p:cNvPr id="146" name="Flèche : pentagone 91">
              <a:extLst>
                <a:ext uri="{FF2B5EF4-FFF2-40B4-BE49-F238E27FC236}">
                  <a16:creationId xmlns:a16="http://schemas.microsoft.com/office/drawing/2014/main" id="{9CC7A835-B130-C237-6809-CFEECBAC0167}"/>
                </a:ext>
              </a:extLst>
            </p:cNvPr>
            <p:cNvSpPr/>
            <p:nvPr/>
          </p:nvSpPr>
          <p:spPr>
            <a:xfrm>
              <a:off x="968176" y="4045744"/>
              <a:ext cx="2129232" cy="376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en-US" sz="900" b="1">
                  <a:solidFill>
                    <a:sysClr val="windowText" lastClr="000000"/>
                  </a:solidFill>
                  <a:latin typeface="Inter" panose="02000503000000020004" pitchFamily="2" charset="0"/>
                  <a:ea typeface="Inter" panose="02000503000000020004" pitchFamily="2" charset="0"/>
                </a:rPr>
                <a:t>Injection of NPs functionalized with ligand vector</a:t>
              </a:r>
            </a:p>
          </p:txBody>
        </p:sp>
        <p:sp>
          <p:nvSpPr>
            <p:cNvPr id="147" name="ZoneTexte 78">
              <a:extLst>
                <a:ext uri="{FF2B5EF4-FFF2-40B4-BE49-F238E27FC236}">
                  <a16:creationId xmlns:a16="http://schemas.microsoft.com/office/drawing/2014/main" id="{CE900B7A-CAEF-9F15-8B7D-4C42B62A3B86}"/>
                </a:ext>
              </a:extLst>
            </p:cNvPr>
            <p:cNvSpPr txBox="1"/>
            <p:nvPr/>
          </p:nvSpPr>
          <p:spPr>
            <a:xfrm>
              <a:off x="755860" y="3847681"/>
              <a:ext cx="1350243" cy="230832"/>
            </a:xfrm>
            <a:prstGeom prst="rect">
              <a:avLst/>
            </a:prstGeom>
            <a:noFill/>
          </p:spPr>
          <p:txBody>
            <a:bodyPr wrap="square" rtlCol="0">
              <a:spAutoFit/>
            </a:bodyPr>
            <a:lstStyle/>
            <a:p>
              <a:pPr algn="ctr"/>
              <a:r>
                <a:rPr lang="en-US" sz="900" i="1">
                  <a:solidFill>
                    <a:schemeClr val="tx1">
                      <a:lumMod val="65000"/>
                      <a:lumOff val="35000"/>
                    </a:schemeClr>
                  </a:solidFill>
                  <a:latin typeface="Inter" panose="02000503000000020004" pitchFamily="2" charset="0"/>
                  <a:ea typeface="Inter" panose="02000503000000020004" pitchFamily="2" charset="0"/>
                </a:rPr>
                <a:t>Therapeutic strategy</a:t>
              </a:r>
            </a:p>
          </p:txBody>
        </p:sp>
      </p:grpSp>
      <p:sp>
        <p:nvSpPr>
          <p:cNvPr id="153" name="ZoneTexte 53">
            <a:extLst>
              <a:ext uri="{FF2B5EF4-FFF2-40B4-BE49-F238E27FC236}">
                <a16:creationId xmlns:a16="http://schemas.microsoft.com/office/drawing/2014/main" id="{843AF291-0BDC-EBC2-8C5E-094F8E975A4D}"/>
              </a:ext>
            </a:extLst>
          </p:cNvPr>
          <p:cNvSpPr txBox="1"/>
          <p:nvPr/>
        </p:nvSpPr>
        <p:spPr>
          <a:xfrm>
            <a:off x="8377220" y="4736555"/>
            <a:ext cx="3002170" cy="677420"/>
          </a:xfrm>
          <a:prstGeom prst="rect">
            <a:avLst/>
          </a:prstGeom>
          <a:noFill/>
        </p:spPr>
        <p:txBody>
          <a:bodyPr wrap="square" lIns="36000" tIns="36000" rIns="36000" bIns="36000" rtlCol="0">
            <a:spAutoFit/>
          </a:bodyPr>
          <a:lstStyle/>
          <a:p>
            <a:pPr>
              <a:lnSpc>
                <a:spcPts val="1200"/>
              </a:lnSpc>
            </a:pPr>
            <a:r>
              <a:rPr lang="en-US" sz="1000" i="1">
                <a:solidFill>
                  <a:schemeClr val="tx1">
                    <a:lumMod val="65000"/>
                    <a:lumOff val="35000"/>
                  </a:schemeClr>
                </a:solidFill>
                <a:latin typeface="Inter" panose="02000503000000020004" pitchFamily="2" charset="0"/>
                <a:ea typeface="Inter" panose="02000503000000020004" pitchFamily="2" charset="0"/>
              </a:rPr>
              <a:t>For :</a:t>
            </a:r>
            <a:endParaRPr lang="en-US" sz="1000">
              <a:solidFill>
                <a:schemeClr val="tx1">
                  <a:lumMod val="65000"/>
                  <a:lumOff val="35000"/>
                </a:schemeClr>
              </a:solidFill>
              <a:latin typeface="Inter" panose="02000503000000020004" pitchFamily="2" charset="0"/>
              <a:ea typeface="Inter" panose="02000503000000020004" pitchFamily="2" charset="0"/>
            </a:endParaRPr>
          </a:p>
          <a:p>
            <a:pPr marL="179388" indent="-179388">
              <a:lnSpc>
                <a:spcPts val="1200"/>
              </a:lnSpc>
              <a:buFont typeface="Courier New" panose="02070309020205020404" pitchFamily="49" charset="0"/>
              <a:buChar char="o"/>
            </a:pPr>
            <a:r>
              <a:rPr lang="en-US" sz="900">
                <a:solidFill>
                  <a:schemeClr val="tx1">
                    <a:lumMod val="65000"/>
                    <a:lumOff val="35000"/>
                  </a:schemeClr>
                </a:solidFill>
                <a:latin typeface="Inter" panose="02000503000000020004" pitchFamily="2" charset="0"/>
                <a:ea typeface="Inter" panose="02000503000000020004" pitchFamily="2" charset="0"/>
              </a:rPr>
              <a:t>TTT of urogenital cancers (bladder cancers)</a:t>
            </a:r>
            <a:br>
              <a:rPr lang="en-US" sz="900">
                <a:solidFill>
                  <a:schemeClr val="tx1">
                    <a:lumMod val="65000"/>
                    <a:lumOff val="35000"/>
                  </a:schemeClr>
                </a:solidFill>
                <a:latin typeface="Inter" panose="02000503000000020004" pitchFamily="2" charset="0"/>
                <a:ea typeface="Inter" panose="02000503000000020004" pitchFamily="2" charset="0"/>
              </a:rPr>
            </a:br>
            <a:r>
              <a:rPr lang="en-US" sz="900">
                <a:solidFill>
                  <a:schemeClr val="tx1">
                    <a:lumMod val="65000"/>
                    <a:lumOff val="35000"/>
                  </a:schemeClr>
                </a:solidFill>
                <a:latin typeface="Inter" panose="02000503000000020004" pitchFamily="2" charset="0"/>
                <a:ea typeface="Inter" panose="02000503000000020004" pitchFamily="2" charset="0"/>
              </a:rPr>
              <a:t>Tumor progression monitoring with routine medical imaging</a:t>
            </a:r>
          </a:p>
        </p:txBody>
      </p:sp>
      <p:grpSp>
        <p:nvGrpSpPr>
          <p:cNvPr id="13" name="Group 12">
            <a:extLst>
              <a:ext uri="{FF2B5EF4-FFF2-40B4-BE49-F238E27FC236}">
                <a16:creationId xmlns:a16="http://schemas.microsoft.com/office/drawing/2014/main" id="{67D1B755-4CD5-37E4-05B3-0051D15CA06F}"/>
              </a:ext>
            </a:extLst>
          </p:cNvPr>
          <p:cNvGrpSpPr/>
          <p:nvPr/>
        </p:nvGrpSpPr>
        <p:grpSpPr>
          <a:xfrm>
            <a:off x="1236000" y="5731468"/>
            <a:ext cx="9720000" cy="1064443"/>
            <a:chOff x="1236000" y="5635351"/>
            <a:chExt cx="9720000" cy="1064443"/>
          </a:xfrm>
        </p:grpSpPr>
        <p:cxnSp>
          <p:nvCxnSpPr>
            <p:cNvPr id="81" name="Connecteur droit 12">
              <a:extLst>
                <a:ext uri="{FF2B5EF4-FFF2-40B4-BE49-F238E27FC236}">
                  <a16:creationId xmlns:a16="http://schemas.microsoft.com/office/drawing/2014/main" id="{D93EF8FC-5BCD-A6C1-E760-7C89467D0E2B}"/>
                </a:ext>
              </a:extLst>
            </p:cNvPr>
            <p:cNvCxnSpPr>
              <a:cxnSpLocks/>
            </p:cNvCxnSpPr>
            <p:nvPr/>
          </p:nvCxnSpPr>
          <p:spPr>
            <a:xfrm flipV="1">
              <a:off x="1236000" y="5978149"/>
              <a:ext cx="9720000" cy="2"/>
            </a:xfrm>
            <a:prstGeom prst="line">
              <a:avLst/>
            </a:prstGeom>
            <a:ln w="19050" cap="flat" cmpd="sng" algn="ctr">
              <a:solidFill>
                <a:srgbClr val="9580E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1" name="Group 10">
              <a:extLst>
                <a:ext uri="{FF2B5EF4-FFF2-40B4-BE49-F238E27FC236}">
                  <a16:creationId xmlns:a16="http://schemas.microsoft.com/office/drawing/2014/main" id="{F72B42A2-5C5D-C039-F502-F9BE6CEF7DF2}"/>
                </a:ext>
              </a:extLst>
            </p:cNvPr>
            <p:cNvGrpSpPr/>
            <p:nvPr/>
          </p:nvGrpSpPr>
          <p:grpSpPr>
            <a:xfrm>
              <a:off x="1677301" y="5635351"/>
              <a:ext cx="8837399" cy="1064443"/>
              <a:chOff x="1677301" y="5730601"/>
              <a:chExt cx="8837399" cy="1064443"/>
            </a:xfrm>
          </p:grpSpPr>
          <p:grpSp>
            <p:nvGrpSpPr>
              <p:cNvPr id="93" name="Groupe 17">
                <a:extLst>
                  <a:ext uri="{FF2B5EF4-FFF2-40B4-BE49-F238E27FC236}">
                    <a16:creationId xmlns:a16="http://schemas.microsoft.com/office/drawing/2014/main" id="{58614578-3B3A-7806-CA0F-3D948490C346}"/>
                  </a:ext>
                </a:extLst>
              </p:cNvPr>
              <p:cNvGrpSpPr/>
              <p:nvPr/>
            </p:nvGrpSpPr>
            <p:grpSpPr>
              <a:xfrm>
                <a:off x="6180847" y="5730601"/>
                <a:ext cx="1332000" cy="394173"/>
                <a:chOff x="10554197" y="4999276"/>
                <a:chExt cx="1332000" cy="394173"/>
              </a:xfrm>
            </p:grpSpPr>
            <p:sp>
              <p:nvSpPr>
                <p:cNvPr id="94" name="Ellipse 48">
                  <a:extLst>
                    <a:ext uri="{FF2B5EF4-FFF2-40B4-BE49-F238E27FC236}">
                      <a16:creationId xmlns:a16="http://schemas.microsoft.com/office/drawing/2014/main" id="{64865C50-DE9E-392C-1DE5-F9E32293BA9C}"/>
                    </a:ext>
                  </a:extLst>
                </p:cNvPr>
                <p:cNvSpPr/>
                <p:nvPr/>
              </p:nvSpPr>
              <p:spPr>
                <a:xfrm>
                  <a:off x="11152949" y="5260526"/>
                  <a:ext cx="132923" cy="132923"/>
                </a:xfrm>
                <a:prstGeom prst="ellipse">
                  <a:avLst/>
                </a:prstGeom>
                <a:solidFill>
                  <a:srgbClr val="958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rgbClr val="9580EA"/>
                    </a:solidFill>
                    <a:latin typeface="Inter" panose="02000503000000020004" pitchFamily="2" charset="0"/>
                    <a:ea typeface="Inter" panose="02000503000000020004" pitchFamily="2" charset="0"/>
                  </a:endParaRPr>
                </a:p>
              </p:txBody>
            </p:sp>
            <p:sp>
              <p:nvSpPr>
                <p:cNvPr id="95" name="ZoneTexte 55">
                  <a:extLst>
                    <a:ext uri="{FF2B5EF4-FFF2-40B4-BE49-F238E27FC236}">
                      <a16:creationId xmlns:a16="http://schemas.microsoft.com/office/drawing/2014/main" id="{F1286E9D-DD1C-F2DB-0F0E-CAB41AD8FA3B}"/>
                    </a:ext>
                  </a:extLst>
                </p:cNvPr>
                <p:cNvSpPr txBox="1"/>
                <p:nvPr/>
              </p:nvSpPr>
              <p:spPr>
                <a:xfrm>
                  <a:off x="10554197" y="4999276"/>
                  <a:ext cx="1332000" cy="281026"/>
                </a:xfrm>
                <a:prstGeom prst="rect">
                  <a:avLst/>
                </a:prstGeom>
              </p:spPr>
              <p:txBody>
                <a:bodyPr vert="horz" wrap="none" lIns="112542" tIns="56271" rIns="112542" bIns="56271" rtlCol="0" anchor="ctr">
                  <a:noAutofit/>
                </a:bodyPr>
                <a:lstStyle/>
                <a:p>
                  <a:pPr algn="ctr"/>
                  <a:r>
                    <a:rPr lang="en-US" sz="1100" b="1">
                      <a:solidFill>
                        <a:srgbClr val="9580EA"/>
                      </a:solidFill>
                      <a:latin typeface="Inter" panose="02000503000000020004" pitchFamily="2" charset="0"/>
                      <a:ea typeface="Inter" panose="02000503000000020004" pitchFamily="2" charset="0"/>
                    </a:rPr>
                    <a:t>2026</a:t>
                  </a:r>
                </a:p>
              </p:txBody>
            </p:sp>
          </p:grpSp>
          <p:grpSp>
            <p:nvGrpSpPr>
              <p:cNvPr id="96" name="Groupe 17">
                <a:extLst>
                  <a:ext uri="{FF2B5EF4-FFF2-40B4-BE49-F238E27FC236}">
                    <a16:creationId xmlns:a16="http://schemas.microsoft.com/office/drawing/2014/main" id="{391956CD-EC6B-2813-69A6-44BEFB640696}"/>
                  </a:ext>
                </a:extLst>
              </p:cNvPr>
              <p:cNvGrpSpPr/>
              <p:nvPr/>
            </p:nvGrpSpPr>
            <p:grpSpPr>
              <a:xfrm>
                <a:off x="7681519" y="5731525"/>
                <a:ext cx="1332000" cy="394173"/>
                <a:chOff x="10554196" y="4999276"/>
                <a:chExt cx="1332000" cy="394173"/>
              </a:xfrm>
            </p:grpSpPr>
            <p:sp>
              <p:nvSpPr>
                <p:cNvPr id="97" name="Ellipse 48">
                  <a:extLst>
                    <a:ext uri="{FF2B5EF4-FFF2-40B4-BE49-F238E27FC236}">
                      <a16:creationId xmlns:a16="http://schemas.microsoft.com/office/drawing/2014/main" id="{902D7AE2-BBAB-CC3F-B05D-A27417BAB4BE}"/>
                    </a:ext>
                  </a:extLst>
                </p:cNvPr>
                <p:cNvSpPr/>
                <p:nvPr/>
              </p:nvSpPr>
              <p:spPr>
                <a:xfrm>
                  <a:off x="11152949" y="5260526"/>
                  <a:ext cx="132923" cy="132923"/>
                </a:xfrm>
                <a:prstGeom prst="ellipse">
                  <a:avLst/>
                </a:prstGeom>
                <a:solidFill>
                  <a:srgbClr val="958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rgbClr val="9580EA"/>
                    </a:solidFill>
                    <a:latin typeface="Inter" panose="02000503000000020004" pitchFamily="2" charset="0"/>
                    <a:ea typeface="Inter" panose="02000503000000020004" pitchFamily="2" charset="0"/>
                  </a:endParaRPr>
                </a:p>
              </p:txBody>
            </p:sp>
            <p:sp>
              <p:nvSpPr>
                <p:cNvPr id="98" name="ZoneTexte 55">
                  <a:extLst>
                    <a:ext uri="{FF2B5EF4-FFF2-40B4-BE49-F238E27FC236}">
                      <a16:creationId xmlns:a16="http://schemas.microsoft.com/office/drawing/2014/main" id="{69CFC114-D3D3-54A6-7152-7E95FC469C20}"/>
                    </a:ext>
                  </a:extLst>
                </p:cNvPr>
                <p:cNvSpPr txBox="1"/>
                <p:nvPr/>
              </p:nvSpPr>
              <p:spPr>
                <a:xfrm>
                  <a:off x="10554196" y="4999276"/>
                  <a:ext cx="1332000" cy="281026"/>
                </a:xfrm>
                <a:prstGeom prst="rect">
                  <a:avLst/>
                </a:prstGeom>
              </p:spPr>
              <p:txBody>
                <a:bodyPr vert="horz" wrap="none" lIns="112542" tIns="56271" rIns="112542" bIns="56271" rtlCol="0" anchor="ctr">
                  <a:noAutofit/>
                </a:bodyPr>
                <a:lstStyle/>
                <a:p>
                  <a:pPr algn="ctr"/>
                  <a:r>
                    <a:rPr lang="en-US" sz="1100" b="1">
                      <a:solidFill>
                        <a:srgbClr val="9580EA"/>
                      </a:solidFill>
                      <a:latin typeface="Inter" panose="02000503000000020004" pitchFamily="2" charset="0"/>
                      <a:ea typeface="Inter" panose="02000503000000020004" pitchFamily="2" charset="0"/>
                    </a:rPr>
                    <a:t>2027</a:t>
                  </a:r>
                </a:p>
              </p:txBody>
            </p:sp>
          </p:grpSp>
          <p:grpSp>
            <p:nvGrpSpPr>
              <p:cNvPr id="5" name="Group 4">
                <a:extLst>
                  <a:ext uri="{FF2B5EF4-FFF2-40B4-BE49-F238E27FC236}">
                    <a16:creationId xmlns:a16="http://schemas.microsoft.com/office/drawing/2014/main" id="{D1379F79-904C-D098-88CC-7CA6B1B1AE87}"/>
                  </a:ext>
                </a:extLst>
              </p:cNvPr>
              <p:cNvGrpSpPr/>
              <p:nvPr/>
            </p:nvGrpSpPr>
            <p:grpSpPr>
              <a:xfrm>
                <a:off x="3178483" y="5742943"/>
                <a:ext cx="2843195" cy="776974"/>
                <a:chOff x="3442489" y="5742943"/>
                <a:chExt cx="2843195" cy="776974"/>
              </a:xfrm>
            </p:grpSpPr>
            <p:grpSp>
              <p:nvGrpSpPr>
                <p:cNvPr id="87" name="Groupe 17">
                  <a:extLst>
                    <a:ext uri="{FF2B5EF4-FFF2-40B4-BE49-F238E27FC236}">
                      <a16:creationId xmlns:a16="http://schemas.microsoft.com/office/drawing/2014/main" id="{3952D02B-E1ED-D03D-56AE-35B382DA9F56}"/>
                    </a:ext>
                  </a:extLst>
                </p:cNvPr>
                <p:cNvGrpSpPr/>
                <p:nvPr/>
              </p:nvGrpSpPr>
              <p:grpSpPr>
                <a:xfrm>
                  <a:off x="3616759" y="5742943"/>
                  <a:ext cx="990842" cy="394173"/>
                  <a:chOff x="10726722" y="4999276"/>
                  <a:chExt cx="990842" cy="394173"/>
                </a:xfrm>
              </p:grpSpPr>
              <p:sp>
                <p:nvSpPr>
                  <p:cNvPr id="88" name="Ellipse 48">
                    <a:extLst>
                      <a:ext uri="{FF2B5EF4-FFF2-40B4-BE49-F238E27FC236}">
                        <a16:creationId xmlns:a16="http://schemas.microsoft.com/office/drawing/2014/main" id="{C9979B4B-ABA6-80FE-5065-4EF34F12D09B}"/>
                      </a:ext>
                    </a:extLst>
                  </p:cNvPr>
                  <p:cNvSpPr/>
                  <p:nvPr/>
                </p:nvSpPr>
                <p:spPr>
                  <a:xfrm>
                    <a:off x="11152949" y="5260526"/>
                    <a:ext cx="132923" cy="132923"/>
                  </a:xfrm>
                  <a:prstGeom prst="ellipse">
                    <a:avLst/>
                  </a:prstGeom>
                  <a:solidFill>
                    <a:srgbClr val="958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rgbClr val="9580EA"/>
                      </a:solidFill>
                      <a:latin typeface="Inter" panose="02000503000000020004" pitchFamily="2" charset="0"/>
                      <a:ea typeface="Inter" panose="02000503000000020004" pitchFamily="2" charset="0"/>
                    </a:endParaRPr>
                  </a:p>
                </p:txBody>
              </p:sp>
              <p:sp>
                <p:nvSpPr>
                  <p:cNvPr id="89" name="ZoneTexte 55">
                    <a:extLst>
                      <a:ext uri="{FF2B5EF4-FFF2-40B4-BE49-F238E27FC236}">
                        <a16:creationId xmlns:a16="http://schemas.microsoft.com/office/drawing/2014/main" id="{8A15A41D-C5D9-4652-A1B4-D04A6C1D536E}"/>
                      </a:ext>
                    </a:extLst>
                  </p:cNvPr>
                  <p:cNvSpPr txBox="1"/>
                  <p:nvPr/>
                </p:nvSpPr>
                <p:spPr>
                  <a:xfrm>
                    <a:off x="10726722" y="4999276"/>
                    <a:ext cx="990842" cy="281026"/>
                  </a:xfrm>
                  <a:prstGeom prst="rect">
                    <a:avLst/>
                  </a:prstGeom>
                </p:spPr>
                <p:txBody>
                  <a:bodyPr vert="horz" wrap="none" lIns="112542" tIns="56271" rIns="112542" bIns="56271" rtlCol="0" anchor="ctr">
                    <a:noAutofit/>
                  </a:bodyPr>
                  <a:lstStyle/>
                  <a:p>
                    <a:pPr algn="ctr"/>
                    <a:r>
                      <a:rPr lang="en-US" sz="1100" b="1">
                        <a:solidFill>
                          <a:srgbClr val="9580EA"/>
                        </a:solidFill>
                        <a:latin typeface="Inter" panose="02000503000000020004" pitchFamily="2" charset="0"/>
                        <a:ea typeface="Inter" panose="02000503000000020004" pitchFamily="2" charset="0"/>
                      </a:rPr>
                      <a:t>2024</a:t>
                    </a:r>
                  </a:p>
                </p:txBody>
              </p:sp>
            </p:grpSp>
            <p:sp>
              <p:nvSpPr>
                <p:cNvPr id="160" name="Rectangle 159">
                  <a:extLst>
                    <a:ext uri="{FF2B5EF4-FFF2-40B4-BE49-F238E27FC236}">
                      <a16:creationId xmlns:a16="http://schemas.microsoft.com/office/drawing/2014/main" id="{8CB866C7-8122-0E8A-25BE-B0C303F3E68B}"/>
                    </a:ext>
                  </a:extLst>
                </p:cNvPr>
                <p:cNvSpPr/>
                <p:nvPr/>
              </p:nvSpPr>
              <p:spPr>
                <a:xfrm>
                  <a:off x="3442489" y="6136487"/>
                  <a:ext cx="1332510" cy="369332"/>
                </a:xfrm>
                <a:prstGeom prst="rect">
                  <a:avLst/>
                </a:prstGeom>
              </p:spPr>
              <p:txBody>
                <a:bodyPr wrap="square">
                  <a:spAutoFit/>
                </a:bodyPr>
                <a:lstStyle/>
                <a:p>
                  <a:pPr algn="ctr"/>
                  <a:r>
                    <a:rPr lang="en-US" sz="900">
                      <a:latin typeface="Inter" panose="02000503000000020004" pitchFamily="2" charset="0"/>
                      <a:ea typeface="Inter" panose="02000503000000020004" pitchFamily="2" charset="0"/>
                    </a:rPr>
                    <a:t>Clinical Development</a:t>
                  </a:r>
                </a:p>
                <a:p>
                  <a:pPr algn="ctr"/>
                  <a:r>
                    <a:rPr lang="en-US" sz="900" b="1">
                      <a:latin typeface="Inter" panose="02000503000000020004" pitchFamily="2" charset="0"/>
                      <a:ea typeface="Inter" panose="02000503000000020004" pitchFamily="2" charset="0"/>
                    </a:rPr>
                    <a:t>NT1</a:t>
                  </a:r>
                  <a:endParaRPr lang="en-US" b="1">
                    <a:latin typeface="Inter" panose="02000503000000020004" pitchFamily="2" charset="0"/>
                    <a:ea typeface="Inter" panose="02000503000000020004" pitchFamily="2" charset="0"/>
                  </a:endParaRPr>
                </a:p>
              </p:txBody>
            </p:sp>
            <p:sp>
              <p:nvSpPr>
                <p:cNvPr id="12" name="Rectangle 11">
                  <a:extLst>
                    <a:ext uri="{FF2B5EF4-FFF2-40B4-BE49-F238E27FC236}">
                      <a16:creationId xmlns:a16="http://schemas.microsoft.com/office/drawing/2014/main" id="{BA0844E9-584B-C987-9EC4-D35A1CD675FB}"/>
                    </a:ext>
                  </a:extLst>
                </p:cNvPr>
                <p:cNvSpPr/>
                <p:nvPr/>
              </p:nvSpPr>
              <p:spPr>
                <a:xfrm>
                  <a:off x="4953174" y="6150585"/>
                  <a:ext cx="1332510" cy="369332"/>
                </a:xfrm>
                <a:prstGeom prst="rect">
                  <a:avLst/>
                </a:prstGeom>
              </p:spPr>
              <p:txBody>
                <a:bodyPr wrap="square">
                  <a:spAutoFit/>
                </a:bodyPr>
                <a:lstStyle/>
                <a:p>
                  <a:pPr algn="ctr"/>
                  <a:r>
                    <a:rPr lang="en-US" sz="900">
                      <a:latin typeface="Inter" panose="02000503000000020004" pitchFamily="2" charset="0"/>
                      <a:ea typeface="Inter" panose="02000503000000020004" pitchFamily="2" charset="0"/>
                    </a:rPr>
                    <a:t>Clinical Development</a:t>
                  </a:r>
                </a:p>
                <a:p>
                  <a:pPr algn="ctr"/>
                  <a:r>
                    <a:rPr lang="en-US" sz="900" b="1">
                      <a:latin typeface="Inter" panose="02000503000000020004" pitchFamily="2" charset="0"/>
                      <a:ea typeface="Inter" panose="02000503000000020004" pitchFamily="2" charset="0"/>
                    </a:rPr>
                    <a:t>NT3</a:t>
                  </a:r>
                  <a:endParaRPr lang="en-US" b="1">
                    <a:latin typeface="Inter" panose="02000503000000020004" pitchFamily="2" charset="0"/>
                    <a:ea typeface="Inter" panose="02000503000000020004" pitchFamily="2" charset="0"/>
                  </a:endParaRPr>
                </a:p>
              </p:txBody>
            </p:sp>
          </p:grpSp>
          <p:grpSp>
            <p:nvGrpSpPr>
              <p:cNvPr id="4" name="Group 3">
                <a:extLst>
                  <a:ext uri="{FF2B5EF4-FFF2-40B4-BE49-F238E27FC236}">
                    <a16:creationId xmlns:a16="http://schemas.microsoft.com/office/drawing/2014/main" id="{050F7AF4-4265-028B-0F11-B5C6E5BF5A79}"/>
                  </a:ext>
                </a:extLst>
              </p:cNvPr>
              <p:cNvGrpSpPr/>
              <p:nvPr/>
            </p:nvGrpSpPr>
            <p:grpSpPr>
              <a:xfrm>
                <a:off x="4860977" y="5742943"/>
                <a:ext cx="4143038" cy="805192"/>
                <a:chOff x="5374511" y="5742943"/>
                <a:chExt cx="4143038" cy="805192"/>
              </a:xfrm>
            </p:grpSpPr>
            <p:grpSp>
              <p:nvGrpSpPr>
                <p:cNvPr id="90" name="Groupe 17">
                  <a:extLst>
                    <a:ext uri="{FF2B5EF4-FFF2-40B4-BE49-F238E27FC236}">
                      <a16:creationId xmlns:a16="http://schemas.microsoft.com/office/drawing/2014/main" id="{7A8D27FC-F39E-B67C-2453-9D7916424119}"/>
                    </a:ext>
                  </a:extLst>
                </p:cNvPr>
                <p:cNvGrpSpPr/>
                <p:nvPr/>
              </p:nvGrpSpPr>
              <p:grpSpPr>
                <a:xfrm>
                  <a:off x="5374511" y="5742943"/>
                  <a:ext cx="990842" cy="394173"/>
                  <a:chOff x="10726722" y="4999276"/>
                  <a:chExt cx="990842" cy="394173"/>
                </a:xfrm>
              </p:grpSpPr>
              <p:sp>
                <p:nvSpPr>
                  <p:cNvPr id="91" name="Ellipse 48">
                    <a:extLst>
                      <a:ext uri="{FF2B5EF4-FFF2-40B4-BE49-F238E27FC236}">
                        <a16:creationId xmlns:a16="http://schemas.microsoft.com/office/drawing/2014/main" id="{9FDC7B62-E2FD-7C9D-21BA-DA8300E53F95}"/>
                      </a:ext>
                    </a:extLst>
                  </p:cNvPr>
                  <p:cNvSpPr/>
                  <p:nvPr/>
                </p:nvSpPr>
                <p:spPr>
                  <a:xfrm>
                    <a:off x="11152949" y="5260526"/>
                    <a:ext cx="132923" cy="132923"/>
                  </a:xfrm>
                  <a:prstGeom prst="ellipse">
                    <a:avLst/>
                  </a:prstGeom>
                  <a:solidFill>
                    <a:srgbClr val="958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rgbClr val="9580EA"/>
                      </a:solidFill>
                      <a:latin typeface="Inter" panose="02000503000000020004" pitchFamily="2" charset="0"/>
                      <a:ea typeface="Inter" panose="02000503000000020004" pitchFamily="2" charset="0"/>
                    </a:endParaRPr>
                  </a:p>
                </p:txBody>
              </p:sp>
              <p:sp>
                <p:nvSpPr>
                  <p:cNvPr id="92" name="ZoneTexte 55">
                    <a:extLst>
                      <a:ext uri="{FF2B5EF4-FFF2-40B4-BE49-F238E27FC236}">
                        <a16:creationId xmlns:a16="http://schemas.microsoft.com/office/drawing/2014/main" id="{EAB4AEF7-0C3C-F2B3-2074-46D978A9D472}"/>
                      </a:ext>
                    </a:extLst>
                  </p:cNvPr>
                  <p:cNvSpPr txBox="1"/>
                  <p:nvPr/>
                </p:nvSpPr>
                <p:spPr>
                  <a:xfrm>
                    <a:off x="10726722" y="4999276"/>
                    <a:ext cx="990842" cy="281026"/>
                  </a:xfrm>
                  <a:prstGeom prst="rect">
                    <a:avLst/>
                  </a:prstGeom>
                </p:spPr>
                <p:txBody>
                  <a:bodyPr vert="horz" wrap="none" lIns="112542" tIns="56271" rIns="112542" bIns="56271" rtlCol="0" anchor="ctr">
                    <a:noAutofit/>
                  </a:bodyPr>
                  <a:lstStyle/>
                  <a:p>
                    <a:pPr algn="ctr"/>
                    <a:r>
                      <a:rPr lang="en-US" sz="1100" b="1">
                        <a:solidFill>
                          <a:srgbClr val="9580EA"/>
                        </a:solidFill>
                        <a:latin typeface="Inter" panose="02000503000000020004" pitchFamily="2" charset="0"/>
                        <a:ea typeface="Inter" panose="02000503000000020004" pitchFamily="2" charset="0"/>
                      </a:rPr>
                      <a:t>2025</a:t>
                    </a:r>
                  </a:p>
                </p:txBody>
              </p:sp>
            </p:grpSp>
            <p:sp>
              <p:nvSpPr>
                <p:cNvPr id="161" name="Rectangle 160">
                  <a:extLst>
                    <a:ext uri="{FF2B5EF4-FFF2-40B4-BE49-F238E27FC236}">
                      <a16:creationId xmlns:a16="http://schemas.microsoft.com/office/drawing/2014/main" id="{5C714998-E681-1C5E-11C4-96CE408DAC71}"/>
                    </a:ext>
                  </a:extLst>
                </p:cNvPr>
                <p:cNvSpPr/>
                <p:nvPr/>
              </p:nvSpPr>
              <p:spPr>
                <a:xfrm>
                  <a:off x="8185039" y="6178803"/>
                  <a:ext cx="1332510" cy="369332"/>
                </a:xfrm>
                <a:prstGeom prst="rect">
                  <a:avLst/>
                </a:prstGeom>
              </p:spPr>
              <p:txBody>
                <a:bodyPr wrap="square">
                  <a:spAutoFit/>
                </a:bodyPr>
                <a:lstStyle/>
                <a:p>
                  <a:pPr algn="ctr"/>
                  <a:r>
                    <a:rPr lang="en-US" sz="900">
                      <a:latin typeface="Inter" panose="02000503000000020004" pitchFamily="2" charset="0"/>
                      <a:ea typeface="Inter" panose="02000503000000020004" pitchFamily="2" charset="0"/>
                    </a:rPr>
                    <a:t>Launch</a:t>
                  </a:r>
                </a:p>
                <a:p>
                  <a:pPr algn="ctr"/>
                  <a:r>
                    <a:rPr lang="en-US" sz="900" b="1">
                      <a:latin typeface="Inter" panose="02000503000000020004" pitchFamily="2" charset="0"/>
                      <a:ea typeface="Inter" panose="02000503000000020004" pitchFamily="2" charset="0"/>
                    </a:rPr>
                    <a:t>NT1</a:t>
                  </a:r>
                  <a:endParaRPr lang="en-US" b="1">
                    <a:latin typeface="Inter" panose="02000503000000020004" pitchFamily="2" charset="0"/>
                    <a:ea typeface="Inter" panose="02000503000000020004" pitchFamily="2" charset="0"/>
                  </a:endParaRPr>
                </a:p>
              </p:txBody>
            </p:sp>
          </p:grpSp>
          <p:grpSp>
            <p:nvGrpSpPr>
              <p:cNvPr id="2" name="Group 1">
                <a:extLst>
                  <a:ext uri="{FF2B5EF4-FFF2-40B4-BE49-F238E27FC236}">
                    <a16:creationId xmlns:a16="http://schemas.microsoft.com/office/drawing/2014/main" id="{B5F010F8-E089-8F13-B62F-756F64B46139}"/>
                  </a:ext>
                </a:extLst>
              </p:cNvPr>
              <p:cNvGrpSpPr/>
              <p:nvPr/>
            </p:nvGrpSpPr>
            <p:grpSpPr>
              <a:xfrm>
                <a:off x="9182190" y="5742943"/>
                <a:ext cx="1332510" cy="768704"/>
                <a:chOff x="9495807" y="5742943"/>
                <a:chExt cx="1332510" cy="768704"/>
              </a:xfrm>
            </p:grpSpPr>
            <p:grpSp>
              <p:nvGrpSpPr>
                <p:cNvPr id="99" name="Groupe 17">
                  <a:extLst>
                    <a:ext uri="{FF2B5EF4-FFF2-40B4-BE49-F238E27FC236}">
                      <a16:creationId xmlns:a16="http://schemas.microsoft.com/office/drawing/2014/main" id="{4B44A08D-FCFB-09E3-9179-4307ED41A2E9}"/>
                    </a:ext>
                  </a:extLst>
                </p:cNvPr>
                <p:cNvGrpSpPr/>
                <p:nvPr/>
              </p:nvGrpSpPr>
              <p:grpSpPr>
                <a:xfrm>
                  <a:off x="9679001" y="5742943"/>
                  <a:ext cx="990842" cy="394173"/>
                  <a:chOff x="10726722" y="4999276"/>
                  <a:chExt cx="990842" cy="394173"/>
                </a:xfrm>
              </p:grpSpPr>
              <p:sp>
                <p:nvSpPr>
                  <p:cNvPr id="100" name="Ellipse 48">
                    <a:extLst>
                      <a:ext uri="{FF2B5EF4-FFF2-40B4-BE49-F238E27FC236}">
                        <a16:creationId xmlns:a16="http://schemas.microsoft.com/office/drawing/2014/main" id="{CE8958B6-0853-75AE-9C53-3BC95DC923FB}"/>
                      </a:ext>
                    </a:extLst>
                  </p:cNvPr>
                  <p:cNvSpPr/>
                  <p:nvPr/>
                </p:nvSpPr>
                <p:spPr>
                  <a:xfrm>
                    <a:off x="11152949" y="5260526"/>
                    <a:ext cx="132923" cy="132923"/>
                  </a:xfrm>
                  <a:prstGeom prst="ellipse">
                    <a:avLst/>
                  </a:prstGeom>
                  <a:solidFill>
                    <a:srgbClr val="958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rgbClr val="9580EA"/>
                      </a:solidFill>
                      <a:latin typeface="Inter" panose="02000503000000020004" pitchFamily="2" charset="0"/>
                      <a:ea typeface="Inter" panose="02000503000000020004" pitchFamily="2" charset="0"/>
                    </a:endParaRPr>
                  </a:p>
                </p:txBody>
              </p:sp>
              <p:sp>
                <p:nvSpPr>
                  <p:cNvPr id="101" name="ZoneTexte 55">
                    <a:extLst>
                      <a:ext uri="{FF2B5EF4-FFF2-40B4-BE49-F238E27FC236}">
                        <a16:creationId xmlns:a16="http://schemas.microsoft.com/office/drawing/2014/main" id="{613088CB-CEC1-EFC5-2D50-258A6B0E5ACC}"/>
                      </a:ext>
                    </a:extLst>
                  </p:cNvPr>
                  <p:cNvSpPr txBox="1"/>
                  <p:nvPr/>
                </p:nvSpPr>
                <p:spPr>
                  <a:xfrm>
                    <a:off x="10726722" y="4999276"/>
                    <a:ext cx="990842" cy="281026"/>
                  </a:xfrm>
                  <a:prstGeom prst="rect">
                    <a:avLst/>
                  </a:prstGeom>
                </p:spPr>
                <p:txBody>
                  <a:bodyPr vert="horz" wrap="none" lIns="112542" tIns="56271" rIns="112542" bIns="56271" rtlCol="0" anchor="ctr">
                    <a:noAutofit/>
                  </a:bodyPr>
                  <a:lstStyle/>
                  <a:p>
                    <a:pPr algn="ctr"/>
                    <a:r>
                      <a:rPr lang="en-US" sz="1100" b="1">
                        <a:solidFill>
                          <a:srgbClr val="9580EA"/>
                        </a:solidFill>
                        <a:latin typeface="Inter" panose="02000503000000020004" pitchFamily="2" charset="0"/>
                        <a:ea typeface="Inter" panose="02000503000000020004" pitchFamily="2" charset="0"/>
                      </a:rPr>
                      <a:t>2028</a:t>
                    </a:r>
                  </a:p>
                </p:txBody>
              </p:sp>
            </p:grpSp>
            <p:sp>
              <p:nvSpPr>
                <p:cNvPr id="162" name="Rectangle 161">
                  <a:extLst>
                    <a:ext uri="{FF2B5EF4-FFF2-40B4-BE49-F238E27FC236}">
                      <a16:creationId xmlns:a16="http://schemas.microsoft.com/office/drawing/2014/main" id="{2CFE1B17-E5CC-D278-7802-4F9B77FA2A13}"/>
                    </a:ext>
                  </a:extLst>
                </p:cNvPr>
                <p:cNvSpPr/>
                <p:nvPr/>
              </p:nvSpPr>
              <p:spPr>
                <a:xfrm>
                  <a:off x="9495807" y="6142315"/>
                  <a:ext cx="1332510" cy="369332"/>
                </a:xfrm>
                <a:prstGeom prst="rect">
                  <a:avLst/>
                </a:prstGeom>
              </p:spPr>
              <p:txBody>
                <a:bodyPr wrap="square">
                  <a:spAutoFit/>
                </a:bodyPr>
                <a:lstStyle/>
                <a:p>
                  <a:pPr algn="ctr"/>
                  <a:r>
                    <a:rPr lang="en-US" sz="900">
                      <a:latin typeface="Inter" panose="02000503000000020004" pitchFamily="2" charset="0"/>
                      <a:ea typeface="Inter" panose="02000503000000020004" pitchFamily="2" charset="0"/>
                    </a:rPr>
                    <a:t>Launch</a:t>
                  </a:r>
                </a:p>
                <a:p>
                  <a:pPr algn="ctr"/>
                  <a:r>
                    <a:rPr lang="en-US" sz="900" b="1">
                      <a:latin typeface="Inter" panose="02000503000000020004" pitchFamily="2" charset="0"/>
                      <a:ea typeface="Inter" panose="02000503000000020004" pitchFamily="2" charset="0"/>
                    </a:rPr>
                    <a:t>NT3</a:t>
                  </a:r>
                  <a:endParaRPr lang="en-US" b="1">
                    <a:latin typeface="Inter" panose="02000503000000020004" pitchFamily="2" charset="0"/>
                    <a:ea typeface="Inter" panose="02000503000000020004" pitchFamily="2" charset="0"/>
                  </a:endParaRPr>
                </a:p>
              </p:txBody>
            </p:sp>
          </p:grpSp>
          <p:grpSp>
            <p:nvGrpSpPr>
              <p:cNvPr id="6" name="Group 5">
                <a:extLst>
                  <a:ext uri="{FF2B5EF4-FFF2-40B4-BE49-F238E27FC236}">
                    <a16:creationId xmlns:a16="http://schemas.microsoft.com/office/drawing/2014/main" id="{BE4CAD74-E733-C29B-D1C6-D0E0F5E2401C}"/>
                  </a:ext>
                </a:extLst>
              </p:cNvPr>
              <p:cNvGrpSpPr/>
              <p:nvPr/>
            </p:nvGrpSpPr>
            <p:grpSpPr>
              <a:xfrm>
                <a:off x="1677301" y="5730601"/>
                <a:ext cx="2823678" cy="1064443"/>
                <a:chOff x="1990918" y="5730601"/>
                <a:chExt cx="2823678" cy="1064443"/>
              </a:xfrm>
            </p:grpSpPr>
            <p:grpSp>
              <p:nvGrpSpPr>
                <p:cNvPr id="82" name="Groupe 17">
                  <a:extLst>
                    <a:ext uri="{FF2B5EF4-FFF2-40B4-BE49-F238E27FC236}">
                      <a16:creationId xmlns:a16="http://schemas.microsoft.com/office/drawing/2014/main" id="{9F6DFC39-AF1C-F516-9AA7-ADC872B2A1AA}"/>
                    </a:ext>
                  </a:extLst>
                </p:cNvPr>
                <p:cNvGrpSpPr/>
                <p:nvPr/>
              </p:nvGrpSpPr>
              <p:grpSpPr>
                <a:xfrm>
                  <a:off x="2165653" y="5730601"/>
                  <a:ext cx="990842" cy="394173"/>
                  <a:chOff x="10726722" y="4999276"/>
                  <a:chExt cx="990842" cy="394173"/>
                </a:xfrm>
              </p:grpSpPr>
              <p:sp>
                <p:nvSpPr>
                  <p:cNvPr id="83" name="Ellipse 48">
                    <a:extLst>
                      <a:ext uri="{FF2B5EF4-FFF2-40B4-BE49-F238E27FC236}">
                        <a16:creationId xmlns:a16="http://schemas.microsoft.com/office/drawing/2014/main" id="{C1AA73BC-50B3-5544-E2A5-9F3B97BFEBBB}"/>
                      </a:ext>
                    </a:extLst>
                  </p:cNvPr>
                  <p:cNvSpPr/>
                  <p:nvPr/>
                </p:nvSpPr>
                <p:spPr>
                  <a:xfrm>
                    <a:off x="11152949" y="5260526"/>
                    <a:ext cx="132923" cy="132923"/>
                  </a:xfrm>
                  <a:prstGeom prst="ellipse">
                    <a:avLst/>
                  </a:prstGeom>
                  <a:solidFill>
                    <a:srgbClr val="958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rgbClr val="9580EA"/>
                      </a:solidFill>
                      <a:latin typeface="Inter" panose="02000503000000020004" pitchFamily="2" charset="0"/>
                      <a:ea typeface="Inter" panose="02000503000000020004" pitchFamily="2" charset="0"/>
                    </a:endParaRPr>
                  </a:p>
                </p:txBody>
              </p:sp>
              <p:sp>
                <p:nvSpPr>
                  <p:cNvPr id="84" name="ZoneTexte 55">
                    <a:extLst>
                      <a:ext uri="{FF2B5EF4-FFF2-40B4-BE49-F238E27FC236}">
                        <a16:creationId xmlns:a16="http://schemas.microsoft.com/office/drawing/2014/main" id="{10411A75-EE18-2C6D-904F-66F151AEBD99}"/>
                      </a:ext>
                    </a:extLst>
                  </p:cNvPr>
                  <p:cNvSpPr txBox="1"/>
                  <p:nvPr/>
                </p:nvSpPr>
                <p:spPr>
                  <a:xfrm>
                    <a:off x="10726722" y="4999276"/>
                    <a:ext cx="990842" cy="281026"/>
                  </a:xfrm>
                  <a:prstGeom prst="rect">
                    <a:avLst/>
                  </a:prstGeom>
                </p:spPr>
                <p:txBody>
                  <a:bodyPr vert="horz" wrap="none" lIns="112542" tIns="56271" rIns="112542" bIns="56271" rtlCol="0" anchor="ctr">
                    <a:noAutofit/>
                  </a:bodyPr>
                  <a:lstStyle/>
                  <a:p>
                    <a:pPr algn="ctr"/>
                    <a:r>
                      <a:rPr lang="en-US" sz="1100" b="1">
                        <a:solidFill>
                          <a:srgbClr val="9580EA"/>
                        </a:solidFill>
                        <a:latin typeface="Inter" panose="02000503000000020004" pitchFamily="2" charset="0"/>
                        <a:ea typeface="Inter" panose="02000503000000020004" pitchFamily="2" charset="0"/>
                      </a:rPr>
                      <a:t>2023</a:t>
                    </a:r>
                  </a:p>
                </p:txBody>
              </p:sp>
            </p:grpSp>
            <p:sp>
              <p:nvSpPr>
                <p:cNvPr id="163" name="Rectangle 162">
                  <a:extLst>
                    <a:ext uri="{FF2B5EF4-FFF2-40B4-BE49-F238E27FC236}">
                      <a16:creationId xmlns:a16="http://schemas.microsoft.com/office/drawing/2014/main" id="{84F49889-B8C2-1998-9B9B-6AD0FE537874}"/>
                    </a:ext>
                  </a:extLst>
                </p:cNvPr>
                <p:cNvSpPr/>
                <p:nvPr/>
              </p:nvSpPr>
              <p:spPr>
                <a:xfrm>
                  <a:off x="1990918" y="6118743"/>
                  <a:ext cx="1332510" cy="369332"/>
                </a:xfrm>
                <a:prstGeom prst="rect">
                  <a:avLst/>
                </a:prstGeom>
              </p:spPr>
              <p:txBody>
                <a:bodyPr wrap="square">
                  <a:spAutoFit/>
                </a:bodyPr>
                <a:lstStyle/>
                <a:p>
                  <a:pPr algn="ctr"/>
                  <a:r>
                    <a:rPr lang="en-US" sz="900">
                      <a:latin typeface="Inter" panose="02000503000000020004" pitchFamily="2" charset="0"/>
                      <a:ea typeface="Inter" panose="02000503000000020004" pitchFamily="2" charset="0"/>
                    </a:rPr>
                    <a:t>Preclinical</a:t>
                  </a:r>
                </a:p>
                <a:p>
                  <a:pPr algn="ctr"/>
                  <a:r>
                    <a:rPr lang="en-US" sz="900" b="1">
                      <a:latin typeface="Inter" panose="02000503000000020004" pitchFamily="2" charset="0"/>
                      <a:ea typeface="Inter" panose="02000503000000020004" pitchFamily="2" charset="0"/>
                    </a:rPr>
                    <a:t>NT1</a:t>
                  </a:r>
                  <a:endParaRPr lang="en-US" b="1">
                    <a:latin typeface="Inter" panose="02000503000000020004" pitchFamily="2" charset="0"/>
                    <a:ea typeface="Inter" panose="02000503000000020004" pitchFamily="2" charset="0"/>
                  </a:endParaRPr>
                </a:p>
              </p:txBody>
            </p:sp>
            <p:sp>
              <p:nvSpPr>
                <p:cNvPr id="7" name="Rectangle 6">
                  <a:extLst>
                    <a:ext uri="{FF2B5EF4-FFF2-40B4-BE49-F238E27FC236}">
                      <a16:creationId xmlns:a16="http://schemas.microsoft.com/office/drawing/2014/main" id="{C1B76665-E390-5924-07CF-6B330DC0F3DC}"/>
                    </a:ext>
                  </a:extLst>
                </p:cNvPr>
                <p:cNvSpPr/>
                <p:nvPr/>
              </p:nvSpPr>
              <p:spPr>
                <a:xfrm>
                  <a:off x="3482086" y="6425712"/>
                  <a:ext cx="1332510" cy="369332"/>
                </a:xfrm>
                <a:prstGeom prst="rect">
                  <a:avLst/>
                </a:prstGeom>
              </p:spPr>
              <p:txBody>
                <a:bodyPr wrap="square">
                  <a:spAutoFit/>
                </a:bodyPr>
                <a:lstStyle/>
                <a:p>
                  <a:pPr algn="ctr"/>
                  <a:r>
                    <a:rPr lang="en-US" sz="900">
                      <a:latin typeface="Inter" panose="02000503000000020004" pitchFamily="2" charset="0"/>
                      <a:ea typeface="Inter" panose="02000503000000020004" pitchFamily="2" charset="0"/>
                    </a:rPr>
                    <a:t>Preclinical</a:t>
                  </a:r>
                </a:p>
                <a:p>
                  <a:pPr algn="ctr"/>
                  <a:r>
                    <a:rPr lang="en-US" sz="900" b="1">
                      <a:latin typeface="Inter" panose="02000503000000020004" pitchFamily="2" charset="0"/>
                      <a:ea typeface="Inter" panose="02000503000000020004" pitchFamily="2" charset="0"/>
                    </a:rPr>
                    <a:t>NT3</a:t>
                  </a:r>
                  <a:endParaRPr lang="en-US" b="1">
                    <a:latin typeface="Inter" panose="02000503000000020004" pitchFamily="2" charset="0"/>
                    <a:ea typeface="Inter" panose="02000503000000020004" pitchFamily="2" charset="0"/>
                  </a:endParaRPr>
                </a:p>
              </p:txBody>
            </p:sp>
          </p:grpSp>
        </p:grpSp>
      </p:grpSp>
      <p:sp>
        <p:nvSpPr>
          <p:cNvPr id="16" name="Rectangle : coins arrondis 15">
            <a:extLst>
              <a:ext uri="{FF2B5EF4-FFF2-40B4-BE49-F238E27FC236}">
                <a16:creationId xmlns:a16="http://schemas.microsoft.com/office/drawing/2014/main" id="{1CC7CC46-45B0-4B9C-7A55-EC251E8163CB}"/>
              </a:ext>
            </a:extLst>
          </p:cNvPr>
          <p:cNvSpPr/>
          <p:nvPr/>
        </p:nvSpPr>
        <p:spPr>
          <a:xfrm>
            <a:off x="6746052" y="1462613"/>
            <a:ext cx="813761" cy="246221"/>
          </a:xfrm>
          <a:prstGeom prst="roundRect">
            <a:avLst/>
          </a:prstGeom>
          <a:gradFill flip="none" rotWithShape="1">
            <a:gsLst>
              <a:gs pos="0">
                <a:schemeClr val="tx2">
                  <a:lumMod val="75000"/>
                </a:schemeClr>
              </a:gs>
              <a:gs pos="50000">
                <a:schemeClr val="tx2">
                  <a:lumMod val="60000"/>
                  <a:lumOff val="40000"/>
                </a:schemeClr>
              </a:gs>
              <a:gs pos="100000">
                <a:schemeClr val="tx2">
                  <a:lumMod val="40000"/>
                  <a:lumOff val="60000"/>
                </a:scheme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a:latin typeface="Inter" panose="02000503000000020004" pitchFamily="2" charset="0"/>
                <a:ea typeface="Inter" panose="02000503000000020004" pitchFamily="2" charset="0"/>
              </a:rPr>
              <a:t>Low priority</a:t>
            </a:r>
          </a:p>
        </p:txBody>
      </p:sp>
      <p:sp>
        <p:nvSpPr>
          <p:cNvPr id="17" name="Rectangle : coins arrondis 16">
            <a:extLst>
              <a:ext uri="{FF2B5EF4-FFF2-40B4-BE49-F238E27FC236}">
                <a16:creationId xmlns:a16="http://schemas.microsoft.com/office/drawing/2014/main" id="{B6F4E35A-622E-0E93-59D3-217EF6A441E3}"/>
              </a:ext>
            </a:extLst>
          </p:cNvPr>
          <p:cNvSpPr/>
          <p:nvPr/>
        </p:nvSpPr>
        <p:spPr>
          <a:xfrm>
            <a:off x="10614112" y="1340665"/>
            <a:ext cx="1012738" cy="387306"/>
          </a:xfrm>
          <a:prstGeom prst="roundRect">
            <a:avLst/>
          </a:prstGeom>
          <a:gradFill flip="none" rotWithShape="1">
            <a:gsLst>
              <a:gs pos="0">
                <a:schemeClr val="tx2">
                  <a:lumMod val="75000"/>
                </a:schemeClr>
              </a:gs>
              <a:gs pos="50000">
                <a:schemeClr val="tx2">
                  <a:lumMod val="60000"/>
                  <a:lumOff val="40000"/>
                </a:schemeClr>
              </a:gs>
              <a:gs pos="100000">
                <a:schemeClr val="tx2">
                  <a:lumMod val="40000"/>
                  <a:lumOff val="60000"/>
                </a:scheme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a:latin typeface="Inter" panose="02000503000000020004" pitchFamily="2" charset="0"/>
                <a:ea typeface="Inter" panose="02000503000000020004" pitchFamily="2" charset="0"/>
              </a:rPr>
              <a:t>Through JV w/ </a:t>
            </a:r>
            <a:r>
              <a:rPr lang="en-US" sz="900" err="1">
                <a:latin typeface="Inter" panose="02000503000000020004" pitchFamily="2" charset="0"/>
                <a:ea typeface="Inter" panose="02000503000000020004" pitchFamily="2" charset="0"/>
              </a:rPr>
              <a:t>Anatin</a:t>
            </a:r>
            <a:r>
              <a:rPr lang="en-US" sz="900">
                <a:latin typeface="Inter" panose="02000503000000020004" pitchFamily="2" charset="0"/>
                <a:ea typeface="Inter" panose="02000503000000020004" pitchFamily="2" charset="0"/>
              </a:rPr>
              <a:t> Biotech</a:t>
            </a:r>
          </a:p>
        </p:txBody>
      </p:sp>
      <p:sp>
        <p:nvSpPr>
          <p:cNvPr id="19" name="Rectangle : coins arrondis 18">
            <a:extLst>
              <a:ext uri="{FF2B5EF4-FFF2-40B4-BE49-F238E27FC236}">
                <a16:creationId xmlns:a16="http://schemas.microsoft.com/office/drawing/2014/main" id="{ADC43FCA-4FEA-C9BD-C6A1-DC79D4B9F826}"/>
              </a:ext>
            </a:extLst>
          </p:cNvPr>
          <p:cNvSpPr/>
          <p:nvPr/>
        </p:nvSpPr>
        <p:spPr>
          <a:xfrm>
            <a:off x="2839854" y="1462613"/>
            <a:ext cx="813761" cy="246221"/>
          </a:xfrm>
          <a:prstGeom prst="roundRect">
            <a:avLst/>
          </a:prstGeom>
          <a:gradFill flip="none" rotWithShape="1">
            <a:gsLst>
              <a:gs pos="58900">
                <a:schemeClr val="accent1">
                  <a:lumMod val="60000"/>
                  <a:lumOff val="40000"/>
                </a:schemeClr>
              </a:gs>
              <a:gs pos="0">
                <a:schemeClr val="accent1">
                  <a:lumMod val="75000"/>
                </a:schemeClr>
              </a:gs>
              <a:gs pos="100000">
                <a:schemeClr val="accent1">
                  <a:lumMod val="20000"/>
                  <a:lumOff val="8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a:latin typeface="Inter" panose="02000503000000020004" pitchFamily="2" charset="0"/>
                <a:ea typeface="Inter" panose="02000503000000020004" pitchFamily="2" charset="0"/>
              </a:rPr>
              <a:t>Priority</a:t>
            </a:r>
          </a:p>
        </p:txBody>
      </p:sp>
      <p:sp>
        <p:nvSpPr>
          <p:cNvPr id="14" name="Titre 2">
            <a:extLst>
              <a:ext uri="{FF2B5EF4-FFF2-40B4-BE49-F238E27FC236}">
                <a16:creationId xmlns:a16="http://schemas.microsoft.com/office/drawing/2014/main" id="{E5D8EEA8-8A22-2060-5B35-415D7000251E}"/>
              </a:ext>
            </a:extLst>
          </p:cNvPr>
          <p:cNvSpPr txBox="1">
            <a:spLocks/>
          </p:cNvSpPr>
          <p:nvPr/>
        </p:nvSpPr>
        <p:spPr>
          <a:xfrm>
            <a:off x="717550" y="569468"/>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a:latin typeface="Inter" panose="02000503000000020004" pitchFamily="2" charset="0"/>
                <a:ea typeface="Inter" panose="02000503000000020004" pitchFamily="2" charset="0"/>
              </a:rPr>
              <a:t>Torskal develops nanotheranostics dedicated to the monitoring and treatment of different cancers leveraging physical properties of non-toxic nanoparticles </a:t>
            </a:r>
            <a:endParaRPr kumimoji="0" lang="fr-FR" sz="2200" b="0" i="0" u="none" strike="noStrike" kern="1200" cap="none" spc="0" normalizeH="0" baseline="0" noProof="0">
              <a:ln>
                <a:noFill/>
              </a:ln>
              <a:solidFill>
                <a:prstClr val="black"/>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1291739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7">
            <a:extLst>
              <a:ext uri="{FF2B5EF4-FFF2-40B4-BE49-F238E27FC236}">
                <a16:creationId xmlns:a16="http://schemas.microsoft.com/office/drawing/2014/main" id="{0CDBFFB1-A16E-6B39-F839-6869A7B3BE91}"/>
              </a:ext>
            </a:extLst>
          </p:cNvPr>
          <p:cNvGraphicFramePr>
            <a:graphicFrameLocks noGrp="1"/>
          </p:cNvGraphicFramePr>
          <p:nvPr>
            <p:extLst>
              <p:ext uri="{D42A27DB-BD31-4B8C-83A1-F6EECF244321}">
                <p14:modId xmlns:p14="http://schemas.microsoft.com/office/powerpoint/2010/main" val="3396665216"/>
              </p:ext>
            </p:extLst>
          </p:nvPr>
        </p:nvGraphicFramePr>
        <p:xfrm>
          <a:off x="373599" y="2196011"/>
          <a:ext cx="11444801" cy="3981384"/>
        </p:xfrm>
        <a:graphic>
          <a:graphicData uri="http://schemas.openxmlformats.org/drawingml/2006/table">
            <a:tbl>
              <a:tblPr firstRow="1" bandRow="1">
                <a:tableStyleId>{5C22544A-7EE6-4342-B048-85BDC9FD1C3A}</a:tableStyleId>
              </a:tblPr>
              <a:tblGrid>
                <a:gridCol w="1770917">
                  <a:extLst>
                    <a:ext uri="{9D8B030D-6E8A-4147-A177-3AD203B41FA5}">
                      <a16:colId xmlns:a16="http://schemas.microsoft.com/office/drawing/2014/main" val="1767378891"/>
                    </a:ext>
                  </a:extLst>
                </a:gridCol>
                <a:gridCol w="1612314">
                  <a:extLst>
                    <a:ext uri="{9D8B030D-6E8A-4147-A177-3AD203B41FA5}">
                      <a16:colId xmlns:a16="http://schemas.microsoft.com/office/drawing/2014/main" val="1833854981"/>
                    </a:ext>
                  </a:extLst>
                </a:gridCol>
                <a:gridCol w="1612314">
                  <a:extLst>
                    <a:ext uri="{9D8B030D-6E8A-4147-A177-3AD203B41FA5}">
                      <a16:colId xmlns:a16="http://schemas.microsoft.com/office/drawing/2014/main" val="3620927267"/>
                    </a:ext>
                  </a:extLst>
                </a:gridCol>
                <a:gridCol w="1612314">
                  <a:extLst>
                    <a:ext uri="{9D8B030D-6E8A-4147-A177-3AD203B41FA5}">
                      <a16:colId xmlns:a16="http://schemas.microsoft.com/office/drawing/2014/main" val="389690825"/>
                    </a:ext>
                  </a:extLst>
                </a:gridCol>
                <a:gridCol w="1612314">
                  <a:extLst>
                    <a:ext uri="{9D8B030D-6E8A-4147-A177-3AD203B41FA5}">
                      <a16:colId xmlns:a16="http://schemas.microsoft.com/office/drawing/2014/main" val="1082491748"/>
                    </a:ext>
                  </a:extLst>
                </a:gridCol>
                <a:gridCol w="1612314">
                  <a:extLst>
                    <a:ext uri="{9D8B030D-6E8A-4147-A177-3AD203B41FA5}">
                      <a16:colId xmlns:a16="http://schemas.microsoft.com/office/drawing/2014/main" val="4138529589"/>
                    </a:ext>
                  </a:extLst>
                </a:gridCol>
                <a:gridCol w="1612314">
                  <a:extLst>
                    <a:ext uri="{9D8B030D-6E8A-4147-A177-3AD203B41FA5}">
                      <a16:colId xmlns:a16="http://schemas.microsoft.com/office/drawing/2014/main" val="622073790"/>
                    </a:ext>
                  </a:extLst>
                </a:gridCol>
              </a:tblGrid>
              <a:tr h="552302">
                <a:tc>
                  <a:txBody>
                    <a:bodyPr/>
                    <a:lstStyle/>
                    <a:p>
                      <a:pPr algn="ctr"/>
                      <a:r>
                        <a:rPr lang="en-US" sz="1400" b="1"/>
                        <a:t>Treatment type</a:t>
                      </a:r>
                    </a:p>
                  </a:txBody>
                  <a:tcPr marL="0" marR="0" anchor="ctr">
                    <a:lnL w="12700" cmpd="sng">
                      <a:noFill/>
                    </a:lnL>
                    <a:lnR w="19050" cap="flat" cmpd="sng" algn="ctr">
                      <a:solidFill>
                        <a:schemeClr val="bg1">
                          <a:lumMod val="50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400" b="1"/>
                        <a:t>Surgical resection or Mohs Surgery</a:t>
                      </a:r>
                    </a:p>
                  </a:txBody>
                  <a:tcPr marL="0" marR="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9050" cap="flat" cmpd="sng" algn="ctr">
                      <a:noFill/>
                      <a:prstDash val="sysDot"/>
                      <a:round/>
                      <a:headEnd type="none" w="med" len="med"/>
                      <a:tailEnd type="none" w="med" len="med"/>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400" b="1"/>
                        <a:t>Cryosurgery</a:t>
                      </a:r>
                    </a:p>
                  </a:txBody>
                  <a:tcPr marL="0" marR="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762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400" b="1"/>
                        <a:t>Hedgehog  inhibitors (HPI)</a:t>
                      </a:r>
                    </a:p>
                  </a:txBody>
                  <a:tcPr marL="0" marR="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762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400" b="1"/>
                        <a:t>Dynamic Phototherapy (PDT)</a:t>
                      </a:r>
                    </a:p>
                  </a:txBody>
                  <a:tcPr marL="0" marR="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400" b="1"/>
                        <a:t>Radiotherapy</a:t>
                      </a:r>
                    </a:p>
                  </a:txBody>
                  <a:tcPr marL="0" marR="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800" b="1" cap="none" spc="0">
                          <a:ln w="0"/>
                          <a:solidFill>
                            <a:schemeClr val="bg1"/>
                          </a:solidFill>
                          <a:effectLst>
                            <a:outerShdw blurRad="38100" dist="25400" dir="5400000" algn="ctr" rotWithShape="0">
                              <a:srgbClr val="6E747A">
                                <a:alpha val="43000"/>
                              </a:srgbClr>
                            </a:outerShdw>
                          </a:effectLst>
                        </a:rPr>
                        <a:t>Torskal NT1</a:t>
                      </a:r>
                    </a:p>
                  </a:txBody>
                  <a:tcPr marL="0" marR="0" anchor="ctr">
                    <a:lnL w="19050" cap="flat" cmpd="sng" algn="ctr">
                      <a:solidFill>
                        <a:schemeClr val="bg1">
                          <a:lumMod val="50000"/>
                        </a:schemeClr>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984178678"/>
                  </a:ext>
                </a:extLst>
              </a:tr>
              <a:tr h="511391">
                <a:tc>
                  <a:txBody>
                    <a:bodyPr/>
                    <a:lstStyle/>
                    <a:p>
                      <a:r>
                        <a:rPr lang="en-US" sz="1200" b="1" i="1">
                          <a:solidFill>
                            <a:schemeClr val="tx1"/>
                          </a:solidFill>
                        </a:rPr>
                        <a:t>Depth</a:t>
                      </a:r>
                    </a:p>
                  </a:txBody>
                  <a:tcPr anchor="ctr">
                    <a:lnL w="12700" cmpd="sng">
                      <a:noFill/>
                    </a:lnL>
                    <a:lnR w="19050" cap="flat" cmpd="sng" algn="ctr">
                      <a:solidFill>
                        <a:schemeClr val="bg1">
                          <a:lumMod val="5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Deep</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Surface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Surface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Surface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Surface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Deep</a:t>
                      </a:r>
                    </a:p>
                  </a:txBody>
                  <a:tcPr marL="36000" marR="36000" anchor="ctr">
                    <a:lnL w="19050" cap="flat" cmpd="sng" algn="ctr">
                      <a:solidFill>
                        <a:schemeClr val="bg1">
                          <a:lumMod val="50000"/>
                        </a:schemeClr>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C1F5DD">
                        <a:alpha val="49412"/>
                      </a:srgbClr>
                    </a:solidFill>
                  </a:tcPr>
                </a:tc>
                <a:extLst>
                  <a:ext uri="{0D108BD9-81ED-4DB2-BD59-A6C34878D82A}">
                    <a16:rowId xmlns:a16="http://schemas.microsoft.com/office/drawing/2014/main" val="1534737400"/>
                  </a:ext>
                </a:extLst>
              </a:tr>
              <a:tr h="511391">
                <a:tc>
                  <a:txBody>
                    <a:bodyPr/>
                    <a:lstStyle/>
                    <a:p>
                      <a:r>
                        <a:rPr lang="en-US" sz="1200" b="1" i="1">
                          <a:solidFill>
                            <a:schemeClr val="tx1"/>
                          </a:solidFill>
                        </a:rPr>
                        <a:t>Reoccurrence probability </a:t>
                      </a:r>
                    </a:p>
                  </a:txBody>
                  <a:tcPr anchor="ctr">
                    <a:lnL w="12700" cmpd="sng">
                      <a:noFill/>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Weak</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Probable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Weak</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Probable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Probable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Weak</a:t>
                      </a:r>
                    </a:p>
                  </a:txBody>
                  <a:tcPr marL="36000" marR="36000" anchor="ctr">
                    <a:lnL w="1905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1F5DD">
                        <a:alpha val="49412"/>
                      </a:srgbClr>
                    </a:solidFill>
                  </a:tcPr>
                </a:tc>
                <a:extLst>
                  <a:ext uri="{0D108BD9-81ED-4DB2-BD59-A6C34878D82A}">
                    <a16:rowId xmlns:a16="http://schemas.microsoft.com/office/drawing/2014/main" val="568141675"/>
                  </a:ext>
                </a:extLst>
              </a:tr>
              <a:tr h="511391">
                <a:tc>
                  <a:txBody>
                    <a:bodyPr/>
                    <a:lstStyle/>
                    <a:p>
                      <a:r>
                        <a:rPr lang="en-US" sz="1200" b="1" i="1">
                          <a:solidFill>
                            <a:schemeClr val="tx1"/>
                          </a:solidFill>
                        </a:rPr>
                        <a:t>Toxicity</a:t>
                      </a:r>
                    </a:p>
                  </a:txBody>
                  <a:tcPr anchor="ctr">
                    <a:lnL w="12700" cmpd="sng">
                      <a:noFill/>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No</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No</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High</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High</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No</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No</a:t>
                      </a:r>
                    </a:p>
                  </a:txBody>
                  <a:tcPr marL="36000" marR="36000" anchor="ctr">
                    <a:lnL w="1905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1F5DD">
                        <a:alpha val="49412"/>
                      </a:srgbClr>
                    </a:solidFill>
                  </a:tcPr>
                </a:tc>
                <a:extLst>
                  <a:ext uri="{0D108BD9-81ED-4DB2-BD59-A6C34878D82A}">
                    <a16:rowId xmlns:a16="http://schemas.microsoft.com/office/drawing/2014/main" val="2239122701"/>
                  </a:ext>
                </a:extLst>
              </a:tr>
              <a:tr h="511391">
                <a:tc>
                  <a:txBody>
                    <a:bodyPr/>
                    <a:lstStyle/>
                    <a:p>
                      <a:r>
                        <a:rPr lang="en-US" sz="1200" b="1" i="1">
                          <a:solidFill>
                            <a:schemeClr val="tx1"/>
                          </a:solidFill>
                        </a:rPr>
                        <a:t>Comments</a:t>
                      </a:r>
                    </a:p>
                  </a:txBody>
                  <a:tcPr anchor="ctr">
                    <a:lnL w="12700" cmpd="sng">
                      <a:noFill/>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A lot of skin is extracted (including safe tissues). Not applicable to thin skin areas.</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Might not destroy all tumoral cells</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a:solidFill>
                            <a:schemeClr val="tx1"/>
                          </a:solidFill>
                        </a:rPr>
                        <a:t>Destroys also safe tissues, </a:t>
                      </a:r>
                    </a:p>
                    <a:p>
                      <a:pPr algn="ctr"/>
                      <a:r>
                        <a:rPr lang="en-US" sz="1050">
                          <a:solidFill>
                            <a:schemeClr val="tx1"/>
                          </a:solidFill>
                        </a:rPr>
                        <a:t>Teratogenic substance</a:t>
                      </a:r>
                      <a:endParaRPr lang="en-US" sz="1050" b="0" i="1">
                        <a:solidFill>
                          <a:schemeClr val="tx1"/>
                        </a:solidFill>
                      </a:endParaRP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1">
                          <a:solidFill>
                            <a:schemeClr val="tx1"/>
                          </a:solidFill>
                        </a:rPr>
                        <a:t>Topic cream, </a:t>
                      </a:r>
                    </a:p>
                    <a:p>
                      <a:pPr algn="ctr"/>
                      <a:r>
                        <a:rPr lang="en-US" sz="1050" b="0" i="1">
                          <a:solidFill>
                            <a:schemeClr val="tx1"/>
                          </a:solidFill>
                        </a:rPr>
                        <a:t>Superficial treatment, not applicable to deep cancers</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rPr>
                        <a:t>Not applicable on difficult to reach areas (eyes, head, nose, etc.) not applicable on elderly people.</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Target only the tumor and applicable to any area</a:t>
                      </a:r>
                    </a:p>
                  </a:txBody>
                  <a:tcPr marL="36000" marR="36000" anchor="ctr">
                    <a:lnL w="1905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1F5DD">
                        <a:alpha val="49412"/>
                      </a:srgbClr>
                    </a:solidFill>
                  </a:tcPr>
                </a:tc>
                <a:extLst>
                  <a:ext uri="{0D108BD9-81ED-4DB2-BD59-A6C34878D82A}">
                    <a16:rowId xmlns:a16="http://schemas.microsoft.com/office/drawing/2014/main" val="115492746"/>
                  </a:ext>
                </a:extLst>
              </a:tr>
              <a:tr h="591889">
                <a:tc>
                  <a:txBody>
                    <a:bodyPr/>
                    <a:lstStyle/>
                    <a:p>
                      <a:r>
                        <a:rPr lang="en-US" sz="1200" b="1" i="1">
                          <a:solidFill>
                            <a:schemeClr val="tx1"/>
                          </a:solidFill>
                        </a:rPr>
                        <a:t>Sequels/ </a:t>
                      </a:r>
                    </a:p>
                    <a:p>
                      <a:r>
                        <a:rPr lang="en-US" sz="1200" b="1" i="1">
                          <a:solidFill>
                            <a:schemeClr val="tx1"/>
                          </a:solidFill>
                        </a:rPr>
                        <a:t>Side effects </a:t>
                      </a:r>
                    </a:p>
                  </a:txBody>
                  <a:tcPr anchor="ctr">
                    <a:lnL w="12700" cmpd="sng">
                      <a:noFill/>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Anesthesia, disfiguring scars</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050">
                          <a:solidFill>
                            <a:schemeClr val="tx1"/>
                          </a:solidFill>
                        </a:rPr>
                        <a:t>Pain, fatigue, nausea, diarrhea, tissue disorders, Pruritis, redness,</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Pain, burst</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1">
                          <a:solidFill>
                            <a:schemeClr val="tx1"/>
                          </a:solidFill>
                        </a:rPr>
                        <a:t>Pain, burst</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a:solidFill>
                            <a:schemeClr val="tx1"/>
                          </a:solidFill>
                        </a:rPr>
                        <a:t>None </a:t>
                      </a:r>
                    </a:p>
                  </a:txBody>
                  <a:tcPr marL="36000" marR="36000" anchor="ctr">
                    <a:lnL w="1905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1F5DD">
                        <a:alpha val="49412"/>
                      </a:srgbClr>
                    </a:solidFill>
                  </a:tcPr>
                </a:tc>
                <a:extLst>
                  <a:ext uri="{0D108BD9-81ED-4DB2-BD59-A6C34878D82A}">
                    <a16:rowId xmlns:a16="http://schemas.microsoft.com/office/drawing/2014/main" val="149542894"/>
                  </a:ext>
                </a:extLst>
              </a:tr>
              <a:tr h="511391">
                <a:tc>
                  <a:txBody>
                    <a:bodyPr/>
                    <a:lstStyle/>
                    <a:p>
                      <a:r>
                        <a:rPr lang="en-US" sz="1200" b="1" i="1">
                          <a:solidFill>
                            <a:schemeClr val="tx1"/>
                          </a:solidFill>
                        </a:rPr>
                        <a:t>Costs of treatment (estimation)</a:t>
                      </a:r>
                    </a:p>
                  </a:txBody>
                  <a:tcPr anchor="ctr">
                    <a:lnL w="12700" cmpd="sng">
                      <a:noFill/>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US" sz="1050" b="0" i="1">
                          <a:solidFill>
                            <a:schemeClr val="tx1"/>
                          </a:solidFill>
                        </a:rPr>
                        <a:t>USA :  2500$ to 12 000$</a:t>
                      </a:r>
                    </a:p>
                    <a:p>
                      <a:pPr algn="l"/>
                      <a:r>
                        <a:rPr lang="en-US" sz="1050" b="0" i="1">
                          <a:solidFill>
                            <a:schemeClr val="tx1"/>
                          </a:solidFill>
                        </a:rPr>
                        <a:t>AUS : 500$ to 700$</a:t>
                      </a:r>
                    </a:p>
                    <a:p>
                      <a:pPr algn="l"/>
                      <a:r>
                        <a:rPr lang="en-US" sz="1050" b="0" i="1">
                          <a:solidFill>
                            <a:schemeClr val="tx1"/>
                          </a:solidFill>
                        </a:rPr>
                        <a:t>EUR : from 1 000€ to 8 000€</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US" sz="1050" b="0" i="1">
                          <a:solidFill>
                            <a:schemeClr val="tx1"/>
                          </a:solidFill>
                        </a:rPr>
                        <a:t>USA : 200$ to 500$</a:t>
                      </a:r>
                    </a:p>
                    <a:p>
                      <a:pPr algn="l"/>
                      <a:r>
                        <a:rPr lang="en-US" sz="1050" b="0" i="1">
                          <a:solidFill>
                            <a:schemeClr val="tx1"/>
                          </a:solidFill>
                        </a:rPr>
                        <a:t>AUS : 150 to 350$</a:t>
                      </a:r>
                    </a:p>
                    <a:p>
                      <a:pPr algn="l"/>
                      <a:r>
                        <a:rPr lang="en-US" sz="1050" b="0" i="1">
                          <a:solidFill>
                            <a:schemeClr val="tx1"/>
                          </a:solidFill>
                        </a:rPr>
                        <a:t>EUR : 1 500€ to 4 500€</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1">
                          <a:solidFill>
                            <a:schemeClr val="tx1"/>
                          </a:solidFill>
                        </a:rPr>
                        <a:t>USA : 12 000$ to 15 000$</a:t>
                      </a:r>
                    </a:p>
                    <a:p>
                      <a:pPr algn="l"/>
                      <a:r>
                        <a:rPr lang="en-US" sz="1050" b="0" i="1">
                          <a:solidFill>
                            <a:schemeClr val="tx1"/>
                          </a:solidFill>
                        </a:rPr>
                        <a:t>AUS : N/A</a:t>
                      </a:r>
                    </a:p>
                    <a:p>
                      <a:pPr algn="l"/>
                      <a:r>
                        <a:rPr lang="en-US" sz="1050" b="0" i="1">
                          <a:solidFill>
                            <a:schemeClr val="tx1"/>
                          </a:solidFill>
                        </a:rPr>
                        <a:t>EUR : N/A</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1">
                          <a:solidFill>
                            <a:schemeClr val="tx1"/>
                          </a:solidFill>
                        </a:rPr>
                        <a:t>USA : 300$ to 600$</a:t>
                      </a:r>
                    </a:p>
                    <a:p>
                      <a:pPr algn="l"/>
                      <a:r>
                        <a:rPr lang="en-US" sz="1050" b="0" i="1">
                          <a:solidFill>
                            <a:schemeClr val="tx1"/>
                          </a:solidFill>
                        </a:rPr>
                        <a:t>AUS : 1 000$</a:t>
                      </a:r>
                    </a:p>
                    <a:p>
                      <a:pPr algn="l"/>
                      <a:r>
                        <a:rPr lang="en-US" sz="1050" b="0" i="1">
                          <a:solidFill>
                            <a:schemeClr val="tx1"/>
                          </a:solidFill>
                        </a:rPr>
                        <a:t>EUR : approx. 1 500€ </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US" sz="1050" b="0" i="1">
                          <a:solidFill>
                            <a:schemeClr val="tx1"/>
                          </a:solidFill>
                        </a:rPr>
                        <a:t>USA : 2 000 $ to 8 000$</a:t>
                      </a:r>
                    </a:p>
                    <a:p>
                      <a:pPr algn="l"/>
                      <a:r>
                        <a:rPr lang="en-US" sz="1050" b="0" i="1">
                          <a:solidFill>
                            <a:schemeClr val="tx1"/>
                          </a:solidFill>
                        </a:rPr>
                        <a:t>AUS : 400 to 1 000$</a:t>
                      </a:r>
                    </a:p>
                    <a:p>
                      <a:pPr algn="l"/>
                      <a:r>
                        <a:rPr lang="en-US" sz="1050" b="0" i="1">
                          <a:solidFill>
                            <a:schemeClr val="tx1"/>
                          </a:solidFill>
                        </a:rPr>
                        <a:t>EUR : approx. 3 800€</a:t>
                      </a:r>
                    </a:p>
                  </a:txBody>
                  <a:tcPr marL="36000" marR="36000" anchor="ctr">
                    <a:lnL w="19050" cap="flat" cmpd="sng" algn="ctr">
                      <a:solidFill>
                        <a:schemeClr val="bg1">
                          <a:lumMod val="50000"/>
                        </a:schemeClr>
                      </a:solidFill>
                      <a:prstDash val="sysDot"/>
                      <a:round/>
                      <a:headEnd type="none" w="med" len="med"/>
                      <a:tailEnd type="none" w="med" len="med"/>
                    </a:lnL>
                    <a:lnR w="1905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50" b="0" i="1" dirty="0">
                          <a:solidFill>
                            <a:schemeClr val="tx1"/>
                          </a:solidFill>
                        </a:rPr>
                        <a:t> To be confirmed</a:t>
                      </a:r>
                    </a:p>
                  </a:txBody>
                  <a:tcPr marL="36000" marR="36000" anchor="ctr">
                    <a:lnL w="1905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1F5DD">
                        <a:alpha val="49412"/>
                      </a:srgbClr>
                    </a:solidFill>
                  </a:tcPr>
                </a:tc>
                <a:extLst>
                  <a:ext uri="{0D108BD9-81ED-4DB2-BD59-A6C34878D82A}">
                    <a16:rowId xmlns:a16="http://schemas.microsoft.com/office/drawing/2014/main" val="620190021"/>
                  </a:ext>
                </a:extLst>
              </a:tr>
            </a:tbl>
          </a:graphicData>
        </a:graphic>
      </p:graphicFrame>
      <p:sp>
        <p:nvSpPr>
          <p:cNvPr id="16" name="ZoneTexte 15">
            <a:extLst>
              <a:ext uri="{FF2B5EF4-FFF2-40B4-BE49-F238E27FC236}">
                <a16:creationId xmlns:a16="http://schemas.microsoft.com/office/drawing/2014/main" id="{0A33D6CD-21E7-E178-8F85-D437161FEF89}"/>
              </a:ext>
            </a:extLst>
          </p:cNvPr>
          <p:cNvSpPr txBox="1"/>
          <p:nvPr/>
        </p:nvSpPr>
        <p:spPr>
          <a:xfrm>
            <a:off x="1425575" y="1291269"/>
            <a:ext cx="9340850" cy="646331"/>
          </a:xfrm>
          <a:prstGeom prst="rect">
            <a:avLst/>
          </a:prstGeom>
          <a:noFill/>
        </p:spPr>
        <p:txBody>
          <a:bodyPr wrap="square" rtlCol="0">
            <a:spAutoFit/>
          </a:bodyPr>
          <a:lstStyle/>
          <a:p>
            <a:pPr algn="ctr"/>
            <a:r>
              <a:rPr lang="en-US" err="1">
                <a:latin typeface="Inter" panose="02000503000000020004" pitchFamily="2" charset="0"/>
                <a:ea typeface="Inter" panose="02000503000000020004" pitchFamily="2" charset="0"/>
              </a:rPr>
              <a:t>Torskal's</a:t>
            </a:r>
            <a:r>
              <a:rPr lang="en-US">
                <a:latin typeface="Inter" panose="02000503000000020004" pitchFamily="2" charset="0"/>
                <a:ea typeface="Inter" panose="02000503000000020004" pitchFamily="2" charset="0"/>
              </a:rPr>
              <a:t> innovation provides patients access to an effective, rapid, non-invasive, painless and non-toxic treatment</a:t>
            </a:r>
          </a:p>
        </p:txBody>
      </p:sp>
      <p:sp>
        <p:nvSpPr>
          <p:cNvPr id="2" name="Titre 2">
            <a:extLst>
              <a:ext uri="{FF2B5EF4-FFF2-40B4-BE49-F238E27FC236}">
                <a16:creationId xmlns:a16="http://schemas.microsoft.com/office/drawing/2014/main" id="{94FC8432-5877-22AF-B341-3FDB07A27C7B}"/>
              </a:ext>
            </a:extLst>
          </p:cNvPr>
          <p:cNvSpPr txBox="1">
            <a:spLocks/>
          </p:cNvSpPr>
          <p:nvPr/>
        </p:nvSpPr>
        <p:spPr>
          <a:xfrm>
            <a:off x="717550" y="468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Inter" panose="02000503000000020004" pitchFamily="2" charset="0"/>
                <a:ea typeface="Inter" panose="02000503000000020004" pitchFamily="2" charset="0"/>
              </a:rPr>
              <a:t>As a dermo-therapy, our treatment promise high efficacy with no side effects nor recurrence</a:t>
            </a:r>
            <a:endParaRPr kumimoji="0" lang="fr-FR" sz="1800" b="0" i="0" u="none" strike="noStrike" kern="1200" cap="none" spc="0" normalizeH="0" baseline="0" noProof="0">
              <a:ln>
                <a:noFill/>
              </a:ln>
              <a:solidFill>
                <a:prstClr val="black"/>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398454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33374"/>
        </a:solid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43F16F4-7CA3-54D9-1E63-41C66DBB99BD}"/>
              </a:ext>
            </a:extLst>
          </p:cNvPr>
          <p:cNvSpPr>
            <a:spLocks noGrp="1" noRot="1" noMove="1" noResize="1" noEditPoints="1" noAdjustHandles="1" noChangeArrowheads="1" noChangeShapeType="1"/>
          </p:cNvSpPr>
          <p:nvPr>
            <p:ph type="subTitle" idx="1"/>
          </p:nvPr>
        </p:nvSpPr>
        <p:spPr>
          <a:xfrm>
            <a:off x="0" y="-936"/>
            <a:ext cx="12192000" cy="3268324"/>
          </a:xfrm>
          <a:solidFill>
            <a:srgbClr val="A38DCE"/>
          </a:solidFill>
          <a:ln>
            <a:noFill/>
          </a:ln>
        </p:spPr>
        <p:txBody>
          <a:bodyPr/>
          <a:lstStyle/>
          <a:p>
            <a:r>
              <a:rPr lang="fr-FR"/>
              <a:t> </a:t>
            </a:r>
          </a:p>
        </p:txBody>
      </p:sp>
      <p:sp>
        <p:nvSpPr>
          <p:cNvPr id="49" name="Title 2">
            <a:extLst>
              <a:ext uri="{FF2B5EF4-FFF2-40B4-BE49-F238E27FC236}">
                <a16:creationId xmlns:a16="http://schemas.microsoft.com/office/drawing/2014/main" id="{19E865AF-E75B-5A85-429E-BC940FE1BB77}"/>
              </a:ext>
            </a:extLst>
          </p:cNvPr>
          <p:cNvSpPr txBox="1">
            <a:spLocks/>
          </p:cNvSpPr>
          <p:nvPr/>
        </p:nvSpPr>
        <p:spPr>
          <a:xfrm>
            <a:off x="463069" y="-9051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a:ln>
                <a:noFill/>
              </a:ln>
              <a:solidFill>
                <a:srgbClr val="502878"/>
              </a:solidFill>
              <a:effectLst/>
              <a:uLnTx/>
              <a:uFillTx/>
              <a:latin typeface="Inter" panose="02000503000000020004" pitchFamily="2" charset="0"/>
              <a:ea typeface="Inter" panose="02000503000000020004" pitchFamily="2" charset="0"/>
              <a:cs typeface="+mj-cs"/>
            </a:endParaRPr>
          </a:p>
        </p:txBody>
      </p:sp>
      <p:grpSp>
        <p:nvGrpSpPr>
          <p:cNvPr id="65652" name="Groupe 65651">
            <a:extLst>
              <a:ext uri="{FF2B5EF4-FFF2-40B4-BE49-F238E27FC236}">
                <a16:creationId xmlns:a16="http://schemas.microsoft.com/office/drawing/2014/main" id="{D86AB14D-A6CC-A09F-6C45-69727C871760}"/>
              </a:ext>
            </a:extLst>
          </p:cNvPr>
          <p:cNvGrpSpPr/>
          <p:nvPr/>
        </p:nvGrpSpPr>
        <p:grpSpPr>
          <a:xfrm>
            <a:off x="2013261" y="4155315"/>
            <a:ext cx="8789576" cy="2029167"/>
            <a:chOff x="2013261" y="3916322"/>
            <a:chExt cx="8789576" cy="2029167"/>
          </a:xfrm>
        </p:grpSpPr>
        <p:grpSp>
          <p:nvGrpSpPr>
            <p:cNvPr id="65642" name="Groupe 65641">
              <a:extLst>
                <a:ext uri="{FF2B5EF4-FFF2-40B4-BE49-F238E27FC236}">
                  <a16:creationId xmlns:a16="http://schemas.microsoft.com/office/drawing/2014/main" id="{5E4DB452-C244-F6F1-8705-BF5BE2F20BBB}"/>
                </a:ext>
              </a:extLst>
            </p:cNvPr>
            <p:cNvGrpSpPr/>
            <p:nvPr/>
          </p:nvGrpSpPr>
          <p:grpSpPr>
            <a:xfrm>
              <a:off x="4989554" y="3918711"/>
              <a:ext cx="2880000" cy="936000"/>
              <a:chOff x="3452404" y="3932281"/>
              <a:chExt cx="2864656" cy="936000"/>
            </a:xfrm>
          </p:grpSpPr>
          <p:sp>
            <p:nvSpPr>
              <p:cNvPr id="65615" name="Google Shape;740;p14">
                <a:extLst>
                  <a:ext uri="{FF2B5EF4-FFF2-40B4-BE49-F238E27FC236}">
                    <a16:creationId xmlns:a16="http://schemas.microsoft.com/office/drawing/2014/main" id="{341BBA82-42D6-F0D2-E5EC-3E628A2D0C8F}"/>
                  </a:ext>
                </a:extLst>
              </p:cNvPr>
              <p:cNvSpPr/>
              <p:nvPr/>
            </p:nvSpPr>
            <p:spPr>
              <a:xfrm>
                <a:off x="4333460" y="4167076"/>
                <a:ext cx="1983600" cy="57705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Pr. Jean-Luc PERROT, PUPH</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CHRU St Etienne</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err="1">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Oncodermatologist</a:t>
                </a:r>
                <a:endPar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Principal investigator</a:t>
                </a:r>
              </a:p>
            </p:txBody>
          </p:sp>
          <p:pic>
            <p:nvPicPr>
              <p:cNvPr id="65616" name="Google Shape;741;p14" descr="Le mélanome de Dubreuilh | Dermatologie Pratique">
                <a:extLst>
                  <a:ext uri="{FF2B5EF4-FFF2-40B4-BE49-F238E27FC236}">
                    <a16:creationId xmlns:a16="http://schemas.microsoft.com/office/drawing/2014/main" id="{B2D9316E-0E0A-501A-F482-54BC05B3F33E}"/>
                  </a:ext>
                </a:extLst>
              </p:cNvPr>
              <p:cNvPicPr preferRelativeResize="0"/>
              <p:nvPr/>
            </p:nvPicPr>
            <p:blipFill rotWithShape="1">
              <a:blip r:embed="rId2"/>
              <a:srcRect l="12667" t="785" r="33728" b="7380"/>
              <a:stretch/>
            </p:blipFill>
            <p:spPr>
              <a:xfrm>
                <a:off x="3452404" y="3932281"/>
                <a:ext cx="859397" cy="936000"/>
              </a:xfrm>
              <a:prstGeom prst="ellipse">
                <a:avLst/>
              </a:prstGeom>
              <a:noFill/>
            </p:spPr>
          </p:pic>
        </p:grpSp>
        <p:grpSp>
          <p:nvGrpSpPr>
            <p:cNvPr id="65645" name="Groupe 65644">
              <a:extLst>
                <a:ext uri="{FF2B5EF4-FFF2-40B4-BE49-F238E27FC236}">
                  <a16:creationId xmlns:a16="http://schemas.microsoft.com/office/drawing/2014/main" id="{4CDA6664-9B84-75BC-7264-7FAEAE4FD0A5}"/>
                </a:ext>
              </a:extLst>
            </p:cNvPr>
            <p:cNvGrpSpPr/>
            <p:nvPr/>
          </p:nvGrpSpPr>
          <p:grpSpPr>
            <a:xfrm>
              <a:off x="2082907" y="3916322"/>
              <a:ext cx="2879999" cy="936000"/>
              <a:chOff x="9298623" y="3932281"/>
              <a:chExt cx="2880540" cy="936000"/>
            </a:xfrm>
          </p:grpSpPr>
          <p:sp>
            <p:nvSpPr>
              <p:cNvPr id="65624" name="Google Shape;770;p14">
                <a:extLst>
                  <a:ext uri="{FF2B5EF4-FFF2-40B4-BE49-F238E27FC236}">
                    <a16:creationId xmlns:a16="http://schemas.microsoft.com/office/drawing/2014/main" id="{3606C3FA-BCF0-CE08-6778-D30D7FBD8E9C}"/>
                  </a:ext>
                </a:extLst>
              </p:cNvPr>
              <p:cNvSpPr/>
              <p:nvPr/>
            </p:nvSpPr>
            <p:spPr>
              <a:xfrm>
                <a:off x="10196867" y="4166354"/>
                <a:ext cx="1982296" cy="57705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Pr. Patrick COUVREUR</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University Paris </a:t>
                </a:r>
                <a:r>
                  <a:rPr kumimoji="0" lang="en-US" sz="900" b="1" i="0" u="none" strike="noStrike" kern="1200" cap="none" spc="0" normalizeH="0" baseline="0" noProof="0" err="1">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Saclay</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Father of nanomedicine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Official support for the Torskal project</a:t>
                </a:r>
              </a:p>
            </p:txBody>
          </p:sp>
          <p:pic>
            <p:nvPicPr>
              <p:cNvPr id="65625" name="Picture 2" descr="UMR CNRS8612 Institut Galien Paris-Sud">
                <a:extLst>
                  <a:ext uri="{FF2B5EF4-FFF2-40B4-BE49-F238E27FC236}">
                    <a16:creationId xmlns:a16="http://schemas.microsoft.com/office/drawing/2014/main" id="{8DC9251B-14C5-115A-FE3C-AE51DFA26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3011"/>
              <a:stretch/>
            </p:blipFill>
            <p:spPr bwMode="auto">
              <a:xfrm>
                <a:off x="9298623" y="3932281"/>
                <a:ext cx="865402" cy="936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65640" name="Groupe 65639">
              <a:extLst>
                <a:ext uri="{FF2B5EF4-FFF2-40B4-BE49-F238E27FC236}">
                  <a16:creationId xmlns:a16="http://schemas.microsoft.com/office/drawing/2014/main" id="{47670888-CCA2-6920-0E61-B0EB1AF7B260}"/>
                </a:ext>
              </a:extLst>
            </p:cNvPr>
            <p:cNvGrpSpPr/>
            <p:nvPr/>
          </p:nvGrpSpPr>
          <p:grpSpPr>
            <a:xfrm>
              <a:off x="2013261" y="5001110"/>
              <a:ext cx="2872567" cy="936000"/>
              <a:chOff x="-8147517" y="5014681"/>
              <a:chExt cx="2846297" cy="936000"/>
            </a:xfrm>
          </p:grpSpPr>
          <p:sp>
            <p:nvSpPr>
              <p:cNvPr id="65619" name="Google Shape;750;p14">
                <a:extLst>
                  <a:ext uri="{FF2B5EF4-FFF2-40B4-BE49-F238E27FC236}">
                    <a16:creationId xmlns:a16="http://schemas.microsoft.com/office/drawing/2014/main" id="{9D6EC13E-10C2-561C-6894-0A566073807E}"/>
                  </a:ext>
                </a:extLst>
              </p:cNvPr>
              <p:cNvSpPr/>
              <p:nvPr/>
            </p:nvSpPr>
            <p:spPr>
              <a:xfrm>
                <a:off x="-7283517" y="5231340"/>
                <a:ext cx="1982297" cy="461635"/>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Pr. Laurent MORTIER, PUPH </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CHRU Lille</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err="1">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Oncodermatologist</a:t>
                </a:r>
                <a:endPar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endParaRPr>
              </a:p>
            </p:txBody>
          </p:sp>
          <p:pic>
            <p:nvPicPr>
              <p:cNvPr id="65627" name="Picture 6" descr="Les UV agissent comme une drogue» selon le Professeur Laurent Mortier - La  Voix du Nord">
                <a:extLst>
                  <a:ext uri="{FF2B5EF4-FFF2-40B4-BE49-F238E27FC236}">
                    <a16:creationId xmlns:a16="http://schemas.microsoft.com/office/drawing/2014/main" id="{D16E94A7-5211-F368-FBC6-34009BC22587}"/>
                  </a:ext>
                </a:extLst>
              </p:cNvPr>
              <p:cNvPicPr>
                <a:picLocks noChangeArrowheads="1"/>
              </p:cNvPicPr>
              <p:nvPr/>
            </p:nvPicPr>
            <p:blipFill rotWithShape="1">
              <a:blip r:embed="rId4">
                <a:extLst>
                  <a:ext uri="{28A0092B-C50C-407E-A947-70E740481C1C}">
                    <a14:useLocalDpi xmlns:a14="http://schemas.microsoft.com/office/drawing/2010/main" val="0"/>
                  </a:ext>
                </a:extLst>
              </a:blip>
              <a:srcRect l="41997" r="13265" b="30580"/>
              <a:stretch/>
            </p:blipFill>
            <p:spPr bwMode="auto">
              <a:xfrm>
                <a:off x="-8147517" y="5014681"/>
                <a:ext cx="864000" cy="936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65644" name="Groupe 65643">
              <a:extLst>
                <a:ext uri="{FF2B5EF4-FFF2-40B4-BE49-F238E27FC236}">
                  <a16:creationId xmlns:a16="http://schemas.microsoft.com/office/drawing/2014/main" id="{46E2121D-A28B-ED22-451A-14108BE06D92}"/>
                </a:ext>
              </a:extLst>
            </p:cNvPr>
            <p:cNvGrpSpPr/>
            <p:nvPr/>
          </p:nvGrpSpPr>
          <p:grpSpPr>
            <a:xfrm>
              <a:off x="7896198" y="3917516"/>
              <a:ext cx="2880000" cy="936000"/>
              <a:chOff x="6282647" y="3932281"/>
              <a:chExt cx="3038308" cy="936000"/>
            </a:xfrm>
          </p:grpSpPr>
          <p:sp>
            <p:nvSpPr>
              <p:cNvPr id="65614" name="Google Shape;735;p14">
                <a:extLst>
                  <a:ext uri="{FF2B5EF4-FFF2-40B4-BE49-F238E27FC236}">
                    <a16:creationId xmlns:a16="http://schemas.microsoft.com/office/drawing/2014/main" id="{FA866514-DB9E-93C7-0FFB-9C3C53BCA74E}"/>
                  </a:ext>
                </a:extLst>
              </p:cNvPr>
              <p:cNvSpPr/>
              <p:nvPr/>
            </p:nvSpPr>
            <p:spPr>
              <a:xfrm>
                <a:off x="7183709" y="4167075"/>
                <a:ext cx="2137246" cy="57705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Dr. Antoine BERTOLOTTI, MCUPH</a:t>
                </a:r>
                <a:b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b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CHRU Réunion</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Dermatologist </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Medical chief of the investigation</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p:txBody>
          </p:sp>
          <p:pic>
            <p:nvPicPr>
              <p:cNvPr id="65628" name="Picture 8" descr="Dr Antoine Bertolotti | UNSW Research">
                <a:extLst>
                  <a:ext uri="{FF2B5EF4-FFF2-40B4-BE49-F238E27FC236}">
                    <a16:creationId xmlns:a16="http://schemas.microsoft.com/office/drawing/2014/main" id="{B7703C38-2474-52DF-3F8E-D25DB242E4DD}"/>
                  </a:ext>
                </a:extLst>
              </p:cNvPr>
              <p:cNvPicPr>
                <a:picLocks noChangeArrowheads="1"/>
              </p:cNvPicPr>
              <p:nvPr/>
            </p:nvPicPr>
            <p:blipFill rotWithShape="1">
              <a:blip r:embed="rId5">
                <a:extLst>
                  <a:ext uri="{28A0092B-C50C-407E-A947-70E740481C1C}">
                    <a14:useLocalDpi xmlns:a14="http://schemas.microsoft.com/office/drawing/2010/main" val="0"/>
                  </a:ext>
                </a:extLst>
              </a:blip>
              <a:srcRect l="10945" t="1057" r="15958" b="25846"/>
              <a:stretch/>
            </p:blipFill>
            <p:spPr bwMode="auto">
              <a:xfrm>
                <a:off x="6282647" y="3932281"/>
                <a:ext cx="911492" cy="936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65639" name="Groupe 65638">
              <a:extLst>
                <a:ext uri="{FF2B5EF4-FFF2-40B4-BE49-F238E27FC236}">
                  <a16:creationId xmlns:a16="http://schemas.microsoft.com/office/drawing/2014/main" id="{D46F8683-5B9D-0E68-A43D-5C0634C7690A}"/>
                </a:ext>
              </a:extLst>
            </p:cNvPr>
            <p:cNvGrpSpPr/>
            <p:nvPr/>
          </p:nvGrpSpPr>
          <p:grpSpPr>
            <a:xfrm>
              <a:off x="4959194" y="5005299"/>
              <a:ext cx="2890279" cy="936000"/>
              <a:chOff x="548834" y="4932650"/>
              <a:chExt cx="2763978" cy="936000"/>
            </a:xfrm>
          </p:grpSpPr>
          <p:sp>
            <p:nvSpPr>
              <p:cNvPr id="65617" name="Google Shape;745;p14">
                <a:extLst>
                  <a:ext uri="{FF2B5EF4-FFF2-40B4-BE49-F238E27FC236}">
                    <a16:creationId xmlns:a16="http://schemas.microsoft.com/office/drawing/2014/main" id="{73C39CBB-9376-8BD8-3458-19F78C923073}"/>
                  </a:ext>
                </a:extLst>
              </p:cNvPr>
              <p:cNvSpPr/>
              <p:nvPr/>
            </p:nvSpPr>
            <p:spPr>
              <a:xfrm>
                <a:off x="1441687" y="5140930"/>
                <a:ext cx="1871125" cy="461635"/>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Pr. Nicolas MOLINARI, PUPH,  </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CHRU Montpellier</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Methodologist/ biostatistician </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p:txBody>
          </p:sp>
          <p:pic>
            <p:nvPicPr>
              <p:cNvPr id="65618" name="Google Shape;746;p14" descr="Molinari – Master Sciences et Numerique pour la Santé">
                <a:extLst>
                  <a:ext uri="{FF2B5EF4-FFF2-40B4-BE49-F238E27FC236}">
                    <a16:creationId xmlns:a16="http://schemas.microsoft.com/office/drawing/2014/main" id="{7F4D7EC4-BA92-6F88-0C6D-5A1B05A6F9CB}"/>
                  </a:ext>
                </a:extLst>
              </p:cNvPr>
              <p:cNvPicPr preferRelativeResize="0"/>
              <p:nvPr/>
            </p:nvPicPr>
            <p:blipFill rotWithShape="1">
              <a:blip r:embed="rId6"/>
              <a:srcRect l="6031" t="2824" r="27445" b="8845"/>
              <a:stretch/>
            </p:blipFill>
            <p:spPr>
              <a:xfrm>
                <a:off x="548834" y="4932650"/>
                <a:ext cx="826244" cy="936000"/>
              </a:xfrm>
              <a:prstGeom prst="ellipse">
                <a:avLst/>
              </a:prstGeom>
              <a:noFill/>
            </p:spPr>
          </p:pic>
        </p:grpSp>
        <p:grpSp>
          <p:nvGrpSpPr>
            <p:cNvPr id="65646" name="Groupe 65645">
              <a:extLst>
                <a:ext uri="{FF2B5EF4-FFF2-40B4-BE49-F238E27FC236}">
                  <a16:creationId xmlns:a16="http://schemas.microsoft.com/office/drawing/2014/main" id="{90E3C2C5-5242-B82F-EB61-485BFA069AD8}"/>
                </a:ext>
              </a:extLst>
            </p:cNvPr>
            <p:cNvGrpSpPr/>
            <p:nvPr/>
          </p:nvGrpSpPr>
          <p:grpSpPr>
            <a:xfrm>
              <a:off x="7922838" y="5009489"/>
              <a:ext cx="2879999" cy="936000"/>
              <a:chOff x="9343887" y="4932650"/>
              <a:chExt cx="3007165" cy="936000"/>
            </a:xfrm>
          </p:grpSpPr>
          <p:sp>
            <p:nvSpPr>
              <p:cNvPr id="65620" name="Google Shape;755;p14">
                <a:extLst>
                  <a:ext uri="{FF2B5EF4-FFF2-40B4-BE49-F238E27FC236}">
                    <a16:creationId xmlns:a16="http://schemas.microsoft.com/office/drawing/2014/main" id="{1A99414B-C9DA-8A98-4A35-92AD42336C38}"/>
                  </a:ext>
                </a:extLst>
              </p:cNvPr>
              <p:cNvSpPr/>
              <p:nvPr/>
            </p:nvSpPr>
            <p:spPr>
              <a:xfrm>
                <a:off x="10212999" y="5160886"/>
                <a:ext cx="2138053" cy="57705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Dr. Jean-Louis </a:t>
                </a:r>
                <a:r>
                  <a:rPr kumimoji="0" lang="en-US" sz="900" b="1" i="0" u="none" strike="noStrike" kern="1200" cap="none" spc="0" normalizeH="0" baseline="0" noProof="0" err="1">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Pinquier</a:t>
                </a: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 </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Consultant</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Clinical investigation 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sym typeface="Calibri"/>
                  </a:rPr>
                  <a:t>Writing of the clinical synopsis</a:t>
                </a:r>
                <a:endParaRPr kumimoji="0" lang="en-US" sz="135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Biome" panose="020B0503030204020804" pitchFamily="34" charset="0"/>
                </a:endParaRPr>
              </a:p>
            </p:txBody>
          </p:sp>
          <p:pic>
            <p:nvPicPr>
              <p:cNvPr id="65629" name="Picture 10" descr="Scientific Talk in New Jersey - Biotrial">
                <a:extLst>
                  <a:ext uri="{FF2B5EF4-FFF2-40B4-BE49-F238E27FC236}">
                    <a16:creationId xmlns:a16="http://schemas.microsoft.com/office/drawing/2014/main" id="{EC95C9D1-866C-DD08-F904-77BF56D4B03E}"/>
                  </a:ext>
                </a:extLst>
              </p:cNvPr>
              <p:cNvPicPr>
                <a:picLocks noChangeArrowheads="1"/>
              </p:cNvPicPr>
              <p:nvPr/>
            </p:nvPicPr>
            <p:blipFill rotWithShape="1">
              <a:blip r:embed="rId7">
                <a:extLst>
                  <a:ext uri="{28A0092B-C50C-407E-A947-70E740481C1C}">
                    <a14:useLocalDpi xmlns:a14="http://schemas.microsoft.com/office/drawing/2010/main" val="0"/>
                  </a:ext>
                </a:extLst>
              </a:blip>
              <a:srcRect l="17865" t="4192" r="19359" b="21010"/>
              <a:stretch/>
            </p:blipFill>
            <p:spPr bwMode="auto">
              <a:xfrm>
                <a:off x="9343887" y="4932650"/>
                <a:ext cx="902149" cy="936000"/>
              </a:xfrm>
              <a:prstGeom prst="ellipse">
                <a:avLst/>
              </a:prstGeom>
              <a:noFill/>
              <a:extLst>
                <a:ext uri="{909E8E84-426E-40DD-AFC4-6F175D3DCCD1}">
                  <a14:hiddenFill xmlns:a14="http://schemas.microsoft.com/office/drawing/2010/main">
                    <a:solidFill>
                      <a:srgbClr val="FFFFFF"/>
                    </a:solidFill>
                  </a14:hiddenFill>
                </a:ext>
              </a:extLst>
            </p:spPr>
          </p:pic>
        </p:grpSp>
      </p:grpSp>
      <p:sp>
        <p:nvSpPr>
          <p:cNvPr id="65634" name="Title 2">
            <a:extLst>
              <a:ext uri="{FF2B5EF4-FFF2-40B4-BE49-F238E27FC236}">
                <a16:creationId xmlns:a16="http://schemas.microsoft.com/office/drawing/2014/main" id="{632A53DA-EC16-2B49-FABA-5890D361E02D}"/>
              </a:ext>
            </a:extLst>
          </p:cNvPr>
          <p:cNvSpPr txBox="1">
            <a:spLocks/>
          </p:cNvSpPr>
          <p:nvPr/>
        </p:nvSpPr>
        <p:spPr>
          <a:xfrm>
            <a:off x="485026" y="3503368"/>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Inter"/>
                <a:ea typeface="+mj-ea"/>
                <a:cs typeface="+mj-cs"/>
              </a:rPr>
              <a:t>… and a prestigious scientific board</a:t>
            </a:r>
            <a:endParaRPr kumimoji="0" lang="en-US" sz="2400" b="1" i="0" u="none" strike="noStrike" kern="1200" cap="none" spc="0" normalizeH="0" baseline="0" noProof="0">
              <a:ln>
                <a:noFill/>
              </a:ln>
              <a:solidFill>
                <a:srgbClr val="502878"/>
              </a:solidFill>
              <a:effectLst/>
              <a:uLnTx/>
              <a:uFillTx/>
              <a:latin typeface="Inter" panose="02000503000000020004" pitchFamily="2" charset="0"/>
              <a:ea typeface="Inter" panose="02000503000000020004" pitchFamily="2" charset="0"/>
              <a:cs typeface="+mj-cs"/>
            </a:endParaRPr>
          </a:p>
        </p:txBody>
      </p:sp>
      <p:pic>
        <p:nvPicPr>
          <p:cNvPr id="3" name="Picture 2" descr="Logo TORSKAL">
            <a:extLst>
              <a:ext uri="{FF2B5EF4-FFF2-40B4-BE49-F238E27FC236}">
                <a16:creationId xmlns:a16="http://schemas.microsoft.com/office/drawing/2014/main" id="{CD719011-B47B-7ECA-B5C1-BC4F0E4FB2C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978210" y="184221"/>
            <a:ext cx="971482" cy="20644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685F6EC5-50F9-0584-D782-D33FECA88436}"/>
              </a:ext>
            </a:extLst>
          </p:cNvPr>
          <p:cNvPicPr>
            <a:picLocks noChangeAspect="1"/>
          </p:cNvPicPr>
          <p:nvPr/>
        </p:nvPicPr>
        <p:blipFill>
          <a:blip r:embed="rId10">
            <a:lum bright="10000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5733" y="6492179"/>
            <a:ext cx="1647513" cy="234354"/>
          </a:xfrm>
          <a:prstGeom prst="rect">
            <a:avLst/>
          </a:prstGeom>
        </p:spPr>
      </p:pic>
      <p:sp>
        <p:nvSpPr>
          <p:cNvPr id="5" name="Slide Number Placeholder 5">
            <a:extLst>
              <a:ext uri="{FF2B5EF4-FFF2-40B4-BE49-F238E27FC236}">
                <a16:creationId xmlns:a16="http://schemas.microsoft.com/office/drawing/2014/main" id="{812FA466-D6DD-6EAF-969B-0D0BF3CDD8F4}"/>
              </a:ext>
            </a:extLst>
          </p:cNvPr>
          <p:cNvSpPr txBox="1">
            <a:spLocks/>
          </p:cNvSpPr>
          <p:nvPr/>
        </p:nvSpPr>
        <p:spPr>
          <a:xfrm>
            <a:off x="11799114" y="6577566"/>
            <a:ext cx="172916" cy="160997"/>
          </a:xfrm>
          <a:prstGeom prst="rect">
            <a:avLst/>
          </a:prstGeom>
        </p:spPr>
        <p:txBody>
          <a:bodyPr vert="horz" lIns="0" tIns="0" rIns="0" bIns="0" rtlCol="0" anchor="ctr"/>
          <a:lstStyle>
            <a:defPPr>
              <a:defRPr lang="en-US"/>
            </a:defPPr>
            <a:lvl1pPr marL="0" algn="r" defTabSz="457200" rtl="0" eaLnBrk="1" latinLnBrk="0" hangingPunct="1">
              <a:defRPr sz="1100" kern="1200">
                <a:solidFill>
                  <a:schemeClr val="accent1"/>
                </a:solidFill>
                <a:latin typeface="Roboto Lt" pitchFamily="2" charset="0"/>
                <a:ea typeface="Roboto Lt"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189EB09-7EB8-4F3D-99FF-6AB865ACF422}" type="slidenum">
              <a:rPr kumimoji="0" lang="fr-FR" sz="862" b="0" i="0" u="none" strike="noStrike" kern="1200" cap="none" spc="0" normalizeH="0" baseline="0" noProof="0" smtClean="0">
                <a:ln>
                  <a:noFill/>
                </a:ln>
                <a:solidFill>
                  <a:prstClr val="white"/>
                </a:solidFill>
                <a:effectLst/>
                <a:uLnTx/>
                <a:uFillTx/>
                <a:latin typeface="Inter"/>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fr-FR" sz="862" b="0" i="0" u="none" strike="noStrike" kern="1200" cap="none" spc="0" normalizeH="0" baseline="0" noProof="0">
              <a:ln>
                <a:noFill/>
              </a:ln>
              <a:solidFill>
                <a:prstClr val="white"/>
              </a:solidFill>
              <a:effectLst/>
              <a:uLnTx/>
              <a:uFillTx/>
              <a:latin typeface="Inter"/>
              <a:cs typeface="+mn-cs"/>
            </a:endParaRPr>
          </a:p>
        </p:txBody>
      </p:sp>
      <p:pic>
        <p:nvPicPr>
          <p:cNvPr id="7" name="Picture 6">
            <a:extLst>
              <a:ext uri="{FF2B5EF4-FFF2-40B4-BE49-F238E27FC236}">
                <a16:creationId xmlns:a16="http://schemas.microsoft.com/office/drawing/2014/main" id="{2B1E6684-BD4C-8345-EEF8-F0DB4B6F599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45" b="89896" l="9623" r="100000"/>
                    </a14:imgEffect>
                    <a14:imgEffect>
                      <a14:brightnessContrast bright="100000"/>
                    </a14:imgEffect>
                  </a14:imgLayer>
                </a14:imgProps>
              </a:ext>
            </a:extLst>
          </a:blip>
          <a:stretch>
            <a:fillRect/>
          </a:stretch>
        </p:blipFill>
        <p:spPr>
          <a:xfrm>
            <a:off x="11900928" y="6549467"/>
            <a:ext cx="165516" cy="217195"/>
          </a:xfrm>
          <a:prstGeom prst="rect">
            <a:avLst/>
          </a:prstGeom>
        </p:spPr>
      </p:pic>
      <p:pic>
        <p:nvPicPr>
          <p:cNvPr id="8" name="Picture 7">
            <a:extLst>
              <a:ext uri="{FF2B5EF4-FFF2-40B4-BE49-F238E27FC236}">
                <a16:creationId xmlns:a16="http://schemas.microsoft.com/office/drawing/2014/main" id="{65D45CC5-E334-5FD0-625E-B4FE043CF95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45" b="89896" l="9623" r="100000"/>
                    </a14:imgEffect>
                    <a14:imgEffect>
                      <a14:brightnessContrast bright="100000"/>
                    </a14:imgEffect>
                  </a14:imgLayer>
                </a14:imgProps>
              </a:ext>
            </a:extLst>
          </a:blip>
          <a:stretch>
            <a:fillRect/>
          </a:stretch>
        </p:blipFill>
        <p:spPr>
          <a:xfrm rot="10800000">
            <a:off x="11699795" y="6549466"/>
            <a:ext cx="165516" cy="217195"/>
          </a:xfrm>
          <a:prstGeom prst="rect">
            <a:avLst/>
          </a:prstGeom>
        </p:spPr>
      </p:pic>
      <p:sp>
        <p:nvSpPr>
          <p:cNvPr id="14" name="TextBox 11">
            <a:extLst>
              <a:ext uri="{FF2B5EF4-FFF2-40B4-BE49-F238E27FC236}">
                <a16:creationId xmlns:a16="http://schemas.microsoft.com/office/drawing/2014/main" id="{3BC49445-0E25-F6BE-255A-9E66B8D5AF8F}"/>
              </a:ext>
            </a:extLst>
          </p:cNvPr>
          <p:cNvSpPr txBox="1"/>
          <p:nvPr/>
        </p:nvSpPr>
        <p:spPr>
          <a:xfrm>
            <a:off x="4966683" y="6687810"/>
            <a:ext cx="2258632" cy="153888"/>
          </a:xfrm>
          <a:prstGeom prst="rect">
            <a:avLst/>
          </a:prstGeom>
          <a:noFill/>
        </p:spPr>
        <p:txBody>
          <a:bodyPr wrap="none" lIns="0" tIns="0" rIns="0" bIns="0" rtlCol="0">
            <a:spAutoFit/>
          </a:bodyPr>
          <a:lstStyle/>
          <a:p>
            <a:pPr marL="0" marR="0" lvl="0" indent="0" algn="just" defTabSz="1125528" rtl="0" eaLnBrk="0" fontAlgn="base" latinLnBrk="0" hangingPunct="0">
              <a:lnSpc>
                <a:spcPct val="100000"/>
              </a:lnSpc>
              <a:spcBef>
                <a:spcPct val="0"/>
              </a:spcBef>
              <a:spcAft>
                <a:spcPts val="738"/>
              </a:spcAft>
              <a:buClrTx/>
              <a:buSzTx/>
              <a:buFontTx/>
              <a:buNone/>
              <a:tabLst/>
              <a:defRPr/>
            </a:pPr>
            <a:r>
              <a:rPr kumimoji="0" lang="en-US" sz="1000" b="0" i="0" u="none" strike="noStrike" kern="1200" cap="none" spc="0" normalizeH="0" baseline="0" noProof="0">
                <a:ln>
                  <a:noFill/>
                </a:ln>
                <a:solidFill>
                  <a:prstClr val="white"/>
                </a:solidFill>
                <a:effectLst/>
                <a:uLnTx/>
                <a:uFillTx/>
                <a:latin typeface="Inter"/>
                <a:ea typeface="Roboto Lt" pitchFamily="2" charset="0"/>
                <a:cs typeface="Arial" panose="020B0604020202020204" pitchFamily="34" charset="0"/>
              </a:rPr>
              <a:t>STRICTLY PRIVATE &amp; CONFIDENTIEL</a:t>
            </a:r>
          </a:p>
        </p:txBody>
      </p:sp>
      <p:sp>
        <p:nvSpPr>
          <p:cNvPr id="65572" name="TextBox 53">
            <a:extLst>
              <a:ext uri="{FF2B5EF4-FFF2-40B4-BE49-F238E27FC236}">
                <a16:creationId xmlns:a16="http://schemas.microsoft.com/office/drawing/2014/main" id="{4A78DE8E-F13E-BF14-B91F-16C51AC649D5}"/>
              </a:ext>
            </a:extLst>
          </p:cNvPr>
          <p:cNvSpPr txBox="1"/>
          <p:nvPr/>
        </p:nvSpPr>
        <p:spPr>
          <a:xfrm>
            <a:off x="1246020" y="1710780"/>
            <a:ext cx="1800000" cy="169277"/>
          </a:xfrm>
          <a:prstGeom prst="rect">
            <a:avLst/>
          </a:prstGeom>
        </p:spPr>
        <p:txBody>
          <a:bodyPr wrap="square" lIns="0" tIns="0" rIns="0" bIns="0" rtlCol="0" anchor="t">
            <a:spAutoFit/>
          </a:bodyPr>
          <a:lstStyle/>
          <a:p>
            <a:pPr marL="0" marR="0" lvl="0" indent="0" algn="l" defTabSz="914400" rtl="0" eaLnBrk="1" fontAlgn="auto" latinLnBrk="0" hangingPunct="1">
              <a:lnSpc>
                <a:spcPts val="1383"/>
              </a:lnSpc>
              <a:spcBef>
                <a:spcPct val="0"/>
              </a:spcBef>
              <a:spcAft>
                <a:spcPts val="0"/>
              </a:spcAft>
              <a:buClrTx/>
              <a:buSzTx/>
              <a:buFontTx/>
              <a:buNone/>
              <a:tabLst/>
              <a:defRPr/>
            </a:pPr>
            <a:endParaRPr kumimoji="0" lang="en-US" sz="1100" b="1" i="0" u="none" strike="noStrike" kern="1200" cap="none" spc="0" normalizeH="0" baseline="0" noProof="0">
              <a:ln>
                <a:noFill/>
              </a:ln>
              <a:solidFill>
                <a:srgbClr val="260259"/>
              </a:solidFill>
              <a:effectLst/>
              <a:uLnTx/>
              <a:uFillTx/>
              <a:latin typeface="Inter" panose="02000503000000020004" pitchFamily="2" charset="0"/>
              <a:ea typeface="Inter" panose="02000503000000020004" pitchFamily="2" charset="0"/>
              <a:cs typeface="+mn-cs"/>
            </a:endParaRPr>
          </a:p>
        </p:txBody>
      </p:sp>
      <p:grpSp>
        <p:nvGrpSpPr>
          <p:cNvPr id="65651" name="Groupe 65650">
            <a:extLst>
              <a:ext uri="{FF2B5EF4-FFF2-40B4-BE49-F238E27FC236}">
                <a16:creationId xmlns:a16="http://schemas.microsoft.com/office/drawing/2014/main" id="{D52D9A27-B959-4513-EAFE-ACF00945863F}"/>
              </a:ext>
            </a:extLst>
          </p:cNvPr>
          <p:cNvGrpSpPr/>
          <p:nvPr/>
        </p:nvGrpSpPr>
        <p:grpSpPr>
          <a:xfrm>
            <a:off x="147403" y="1233680"/>
            <a:ext cx="11897192" cy="1696842"/>
            <a:chOff x="238056" y="1195851"/>
            <a:chExt cx="11897192" cy="1696842"/>
          </a:xfrm>
        </p:grpSpPr>
        <p:grpSp>
          <p:nvGrpSpPr>
            <p:cNvPr id="65650" name="Groupe 65649">
              <a:extLst>
                <a:ext uri="{FF2B5EF4-FFF2-40B4-BE49-F238E27FC236}">
                  <a16:creationId xmlns:a16="http://schemas.microsoft.com/office/drawing/2014/main" id="{D547E7C8-5C8B-0FA2-8D9F-4A89CF259445}"/>
                </a:ext>
              </a:extLst>
            </p:cNvPr>
            <p:cNvGrpSpPr/>
            <p:nvPr/>
          </p:nvGrpSpPr>
          <p:grpSpPr>
            <a:xfrm>
              <a:off x="238056" y="1201500"/>
              <a:ext cx="3693191" cy="1671323"/>
              <a:chOff x="240432" y="1170619"/>
              <a:chExt cx="3693191" cy="1671323"/>
            </a:xfrm>
          </p:grpSpPr>
          <p:sp>
            <p:nvSpPr>
              <p:cNvPr id="17" name="Google Shape;363;p25">
                <a:extLst>
                  <a:ext uri="{FF2B5EF4-FFF2-40B4-BE49-F238E27FC236}">
                    <a16:creationId xmlns:a16="http://schemas.microsoft.com/office/drawing/2014/main" id="{F30D09CA-063F-497B-D830-C28A00607491}"/>
                  </a:ext>
                </a:extLst>
              </p:cNvPr>
              <p:cNvSpPr txBox="1"/>
              <p:nvPr/>
            </p:nvSpPr>
            <p:spPr>
              <a:xfrm>
                <a:off x="1647804" y="1235341"/>
                <a:ext cx="2112845" cy="316680"/>
              </a:xfrm>
              <a:prstGeom prst="rect">
                <a:avLst/>
              </a:prstGeom>
              <a:noFill/>
              <a:ln>
                <a:noFill/>
              </a:ln>
            </p:spPr>
            <p:txBody>
              <a:bodyPr spcFirstLastPara="1" wrap="square" lIns="0" tIns="90000" rIns="0"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Anne-Laure MOREL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Chief Executive Officer</a:t>
                </a:r>
              </a:p>
            </p:txBody>
          </p:sp>
          <p:sp>
            <p:nvSpPr>
              <p:cNvPr id="18" name="ZoneTexte 22">
                <a:extLst>
                  <a:ext uri="{FF2B5EF4-FFF2-40B4-BE49-F238E27FC236}">
                    <a16:creationId xmlns:a16="http://schemas.microsoft.com/office/drawing/2014/main" id="{49AD1585-F317-4B96-1BE3-F692AA8793DE}"/>
                  </a:ext>
                </a:extLst>
              </p:cNvPr>
              <p:cNvSpPr txBox="1"/>
              <p:nvPr/>
            </p:nvSpPr>
            <p:spPr>
              <a:xfrm>
                <a:off x="1658423" y="1525984"/>
                <a:ext cx="198128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5B0999"/>
                    </a:solidFill>
                    <a:effectLst/>
                    <a:uLnTx/>
                    <a:uFillTx/>
                    <a:latin typeface="Inter" panose="02000503000000020004" pitchFamily="2" charset="0"/>
                    <a:ea typeface="Inter" panose="02000503000000020004" pitchFamily="2" charset="0"/>
                    <a:cs typeface="+mn-cs"/>
                  </a:rPr>
                  <a:t>Ph.D. in Physical Chemistry of Materials at Paris VI University &amp; Executive Master at ESCP Business School </a:t>
                </a:r>
              </a:p>
            </p:txBody>
          </p:sp>
          <p:pic>
            <p:nvPicPr>
              <p:cNvPr id="19" name="Picture 4" descr="Anne-Laure Morel, entre science et business sans complexe - EWAG Média  positif - EWAG.fr est un portail sur l'actualité des entreprises en  Martinique, Guadeloupe, Guyane et à La Réunion. Commerces, services,  réseaux...">
                <a:extLst>
                  <a:ext uri="{FF2B5EF4-FFF2-40B4-BE49-F238E27FC236}">
                    <a16:creationId xmlns:a16="http://schemas.microsoft.com/office/drawing/2014/main" id="{D0DF7498-321B-0D7A-835C-FF53B167C02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545" r="12369" b="5733"/>
              <a:stretch/>
            </p:blipFill>
            <p:spPr bwMode="auto">
              <a:xfrm>
                <a:off x="240432" y="1170619"/>
                <a:ext cx="1271897" cy="1198339"/>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20" name="Groupe 19">
                <a:extLst>
                  <a:ext uri="{FF2B5EF4-FFF2-40B4-BE49-F238E27FC236}">
                    <a16:creationId xmlns:a16="http://schemas.microsoft.com/office/drawing/2014/main" id="{F2149547-23A1-4BA0-A7EC-E67AE3E3906B}"/>
                  </a:ext>
                </a:extLst>
              </p:cNvPr>
              <p:cNvGrpSpPr/>
              <p:nvPr/>
            </p:nvGrpSpPr>
            <p:grpSpPr>
              <a:xfrm>
                <a:off x="1364502" y="2132958"/>
                <a:ext cx="2569121" cy="708984"/>
                <a:chOff x="367912" y="4523621"/>
                <a:chExt cx="2617597" cy="772243"/>
              </a:xfrm>
            </p:grpSpPr>
            <p:sp>
              <p:nvSpPr>
                <p:cNvPr id="21" name="Rectangle : avec coins rognés en diagonale 46">
                  <a:extLst>
                    <a:ext uri="{FF2B5EF4-FFF2-40B4-BE49-F238E27FC236}">
                      <a16:creationId xmlns:a16="http://schemas.microsoft.com/office/drawing/2014/main" id="{EE9943EF-721F-88D2-5B21-8F0D2CB4C73E}"/>
                    </a:ext>
                  </a:extLst>
                </p:cNvPr>
                <p:cNvSpPr/>
                <p:nvPr/>
              </p:nvSpPr>
              <p:spPr>
                <a:xfrm>
                  <a:off x="809396" y="4586799"/>
                  <a:ext cx="2176113" cy="179462"/>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R&amp;D</a:t>
                  </a:r>
                </a:p>
              </p:txBody>
            </p:sp>
            <p:sp>
              <p:nvSpPr>
                <p:cNvPr id="22" name="Rectangle : avec coins rognés en diagonale 48">
                  <a:extLst>
                    <a:ext uri="{FF2B5EF4-FFF2-40B4-BE49-F238E27FC236}">
                      <a16:creationId xmlns:a16="http://schemas.microsoft.com/office/drawing/2014/main" id="{0E2C8290-30F7-C0C8-8486-A0D68AEF1750}"/>
                    </a:ext>
                  </a:extLst>
                </p:cNvPr>
                <p:cNvSpPr/>
                <p:nvPr/>
              </p:nvSpPr>
              <p:spPr>
                <a:xfrm>
                  <a:off x="809396" y="4837082"/>
                  <a:ext cx="2176113" cy="179462"/>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Business Development</a:t>
                  </a:r>
                </a:p>
              </p:txBody>
            </p:sp>
            <p:sp>
              <p:nvSpPr>
                <p:cNvPr id="23" name="Rectangle : avec coins rognés en diagonale 50">
                  <a:extLst>
                    <a:ext uri="{FF2B5EF4-FFF2-40B4-BE49-F238E27FC236}">
                      <a16:creationId xmlns:a16="http://schemas.microsoft.com/office/drawing/2014/main" id="{0F0D5CF5-7FA7-5394-73E1-7760D20E3264}"/>
                    </a:ext>
                  </a:extLst>
                </p:cNvPr>
                <p:cNvSpPr/>
                <p:nvPr/>
              </p:nvSpPr>
              <p:spPr>
                <a:xfrm>
                  <a:off x="809396" y="5087365"/>
                  <a:ext cx="2176113" cy="179462"/>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Management</a:t>
                  </a:r>
                </a:p>
              </p:txBody>
            </p:sp>
            <p:pic>
              <p:nvPicPr>
                <p:cNvPr id="24"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074554E7-038A-5A75-B810-F0754872B789}"/>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367912" y="4523621"/>
                  <a:ext cx="341581" cy="2713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9B0E9A26-C6BE-F6DC-0867-1149E0478508}"/>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367912" y="4775171"/>
                  <a:ext cx="341581" cy="2713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275B11ED-A545-788E-B815-9BB4B37DB4FE}"/>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367912" y="5024497"/>
                  <a:ext cx="341581" cy="27136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8" name="Groupe 47">
              <a:extLst>
                <a:ext uri="{FF2B5EF4-FFF2-40B4-BE49-F238E27FC236}">
                  <a16:creationId xmlns:a16="http://schemas.microsoft.com/office/drawing/2014/main" id="{DF2342DC-C331-0302-49F2-5840F0E65122}"/>
                </a:ext>
              </a:extLst>
            </p:cNvPr>
            <p:cNvGrpSpPr/>
            <p:nvPr/>
          </p:nvGrpSpPr>
          <p:grpSpPr>
            <a:xfrm>
              <a:off x="4308850" y="1195851"/>
              <a:ext cx="3668718" cy="1654368"/>
              <a:chOff x="4309967" y="1198066"/>
              <a:chExt cx="3668718" cy="1654368"/>
            </a:xfrm>
          </p:grpSpPr>
          <p:sp>
            <p:nvSpPr>
              <p:cNvPr id="30" name="Google Shape;363;p25">
                <a:extLst>
                  <a:ext uri="{FF2B5EF4-FFF2-40B4-BE49-F238E27FC236}">
                    <a16:creationId xmlns:a16="http://schemas.microsoft.com/office/drawing/2014/main" id="{8BB6389C-C62C-5DD3-DF2B-A0041E21E839}"/>
                  </a:ext>
                </a:extLst>
              </p:cNvPr>
              <p:cNvSpPr txBox="1"/>
              <p:nvPr/>
            </p:nvSpPr>
            <p:spPr>
              <a:xfrm>
                <a:off x="5741108" y="1243948"/>
                <a:ext cx="2051229" cy="3324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spcFirstLastPara="1" wrap="square" lIns="0" tIns="90000" rIns="0"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Christophe DUGUÉ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Chief Legal Officer</a:t>
                </a:r>
              </a:p>
            </p:txBody>
          </p:sp>
          <p:sp>
            <p:nvSpPr>
              <p:cNvPr id="31" name="ZoneTexte 41">
                <a:extLst>
                  <a:ext uri="{FF2B5EF4-FFF2-40B4-BE49-F238E27FC236}">
                    <a16:creationId xmlns:a16="http://schemas.microsoft.com/office/drawing/2014/main" id="{3ACF564D-5959-8496-F378-FE675C2902F4}"/>
                  </a:ext>
                </a:extLst>
              </p:cNvPr>
              <p:cNvSpPr txBox="1"/>
              <p:nvPr/>
            </p:nvSpPr>
            <p:spPr>
              <a:xfrm>
                <a:off x="5782261" y="1558780"/>
                <a:ext cx="1982359" cy="5078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5B0999"/>
                    </a:solidFill>
                    <a:effectLst/>
                    <a:uLnTx/>
                    <a:uFillTx/>
                    <a:latin typeface="Inter" panose="02000503000000020004" pitchFamily="2" charset="0"/>
                    <a:ea typeface="Inter" panose="02000503000000020004" pitchFamily="2" charset="0"/>
                    <a:cs typeface="+mn-cs"/>
                  </a:rPr>
                  <a:t>Ph.D. in Immunology at  UBO &amp;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5B0999"/>
                    </a:solidFill>
                    <a:effectLst/>
                    <a:uLnTx/>
                    <a:uFillTx/>
                    <a:latin typeface="Inter" panose="02000503000000020004" pitchFamily="2" charset="0"/>
                    <a:ea typeface="Inter" panose="02000503000000020004" pitchFamily="2" charset="0"/>
                    <a:cs typeface="+mn-cs"/>
                  </a:rPr>
                  <a:t>Master’s degree in business law at Réunion Island University</a:t>
                </a:r>
              </a:p>
            </p:txBody>
          </p:sp>
          <p:grpSp>
            <p:nvGrpSpPr>
              <p:cNvPr id="65632" name="Groupe 65631">
                <a:extLst>
                  <a:ext uri="{FF2B5EF4-FFF2-40B4-BE49-F238E27FC236}">
                    <a16:creationId xmlns:a16="http://schemas.microsoft.com/office/drawing/2014/main" id="{183BF38C-A070-733B-B2AD-12D4716C018F}"/>
                  </a:ext>
                </a:extLst>
              </p:cNvPr>
              <p:cNvGrpSpPr/>
              <p:nvPr/>
            </p:nvGrpSpPr>
            <p:grpSpPr>
              <a:xfrm>
                <a:off x="5452304" y="2108233"/>
                <a:ext cx="2526381" cy="744201"/>
                <a:chOff x="3167730" y="5481845"/>
                <a:chExt cx="2610869" cy="772239"/>
              </a:xfrm>
            </p:grpSpPr>
            <p:sp>
              <p:nvSpPr>
                <p:cNvPr id="65633" name="Rectangle : avec coins rognés en diagonale 46">
                  <a:extLst>
                    <a:ext uri="{FF2B5EF4-FFF2-40B4-BE49-F238E27FC236}">
                      <a16:creationId xmlns:a16="http://schemas.microsoft.com/office/drawing/2014/main" id="{6168EE3C-F470-CD7F-7111-7DB697E4FB92}"/>
                    </a:ext>
                  </a:extLst>
                </p:cNvPr>
                <p:cNvSpPr/>
                <p:nvPr/>
              </p:nvSpPr>
              <p:spPr>
                <a:xfrm>
                  <a:off x="3608080" y="5545020"/>
                  <a:ext cx="2170518" cy="179462"/>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Legal</a:t>
                  </a:r>
                </a:p>
              </p:txBody>
            </p:sp>
            <p:sp>
              <p:nvSpPr>
                <p:cNvPr id="65635" name="Rectangle : avec coins rognés en diagonale 48">
                  <a:extLst>
                    <a:ext uri="{FF2B5EF4-FFF2-40B4-BE49-F238E27FC236}">
                      <a16:creationId xmlns:a16="http://schemas.microsoft.com/office/drawing/2014/main" id="{BAD61A6E-CB75-9AFC-49D8-A1BB948DA660}"/>
                    </a:ext>
                  </a:extLst>
                </p:cNvPr>
                <p:cNvSpPr/>
                <p:nvPr/>
              </p:nvSpPr>
              <p:spPr>
                <a:xfrm>
                  <a:off x="3608080" y="5795303"/>
                  <a:ext cx="2170518" cy="179462"/>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Intellectual Property</a:t>
                  </a:r>
                </a:p>
              </p:txBody>
            </p:sp>
            <p:sp>
              <p:nvSpPr>
                <p:cNvPr id="65636" name="Rectangle : avec coins rognés en diagonale 50">
                  <a:extLst>
                    <a:ext uri="{FF2B5EF4-FFF2-40B4-BE49-F238E27FC236}">
                      <a16:creationId xmlns:a16="http://schemas.microsoft.com/office/drawing/2014/main" id="{768A8842-0FA8-5696-A506-292FD42325D5}"/>
                    </a:ext>
                  </a:extLst>
                </p:cNvPr>
                <p:cNvSpPr/>
                <p:nvPr/>
              </p:nvSpPr>
              <p:spPr>
                <a:xfrm>
                  <a:off x="3608081" y="6045586"/>
                  <a:ext cx="2170518" cy="179462"/>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Compliance</a:t>
                  </a:r>
                </a:p>
              </p:txBody>
            </p:sp>
            <p:pic>
              <p:nvPicPr>
                <p:cNvPr id="65637"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7E7403F0-B95D-B2A2-7A9F-F269F21CD491}"/>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3167731" y="5481845"/>
                  <a:ext cx="340703" cy="271367"/>
                </a:xfrm>
                <a:prstGeom prst="rect">
                  <a:avLst/>
                </a:prstGeom>
                <a:noFill/>
                <a:extLst>
                  <a:ext uri="{909E8E84-426E-40DD-AFC4-6F175D3DCCD1}">
                    <a14:hiddenFill xmlns:a14="http://schemas.microsoft.com/office/drawing/2010/main">
                      <a:solidFill>
                        <a:srgbClr val="FFFFFF"/>
                      </a:solidFill>
                    </a14:hiddenFill>
                  </a:ext>
                </a:extLst>
              </p:spPr>
            </p:pic>
            <p:pic>
              <p:nvPicPr>
                <p:cNvPr id="65638"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8719F07D-95C6-AC89-AE35-38D14504DDB5}"/>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3167731" y="5733390"/>
                  <a:ext cx="340703" cy="271367"/>
                </a:xfrm>
                <a:prstGeom prst="rect">
                  <a:avLst/>
                </a:prstGeom>
                <a:noFill/>
                <a:extLst>
                  <a:ext uri="{909E8E84-426E-40DD-AFC4-6F175D3DCCD1}">
                    <a14:hiddenFill xmlns:a14="http://schemas.microsoft.com/office/drawing/2010/main">
                      <a:solidFill>
                        <a:srgbClr val="FFFFFF"/>
                      </a:solidFill>
                    </a14:hiddenFill>
                  </a:ext>
                </a:extLst>
              </p:spPr>
            </p:pic>
            <p:pic>
              <p:nvPicPr>
                <p:cNvPr id="65647"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50E700D0-9F34-91B2-D1FA-102BF508D787}"/>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3167730" y="5982717"/>
                  <a:ext cx="340703" cy="271367"/>
                </a:xfrm>
                <a:prstGeom prst="rect">
                  <a:avLst/>
                </a:prstGeom>
                <a:noFill/>
                <a:extLst>
                  <a:ext uri="{909E8E84-426E-40DD-AFC4-6F175D3DCCD1}">
                    <a14:hiddenFill xmlns:a14="http://schemas.microsoft.com/office/drawing/2010/main">
                      <a:solidFill>
                        <a:srgbClr val="FFFFFF"/>
                      </a:solidFill>
                    </a14:hiddenFill>
                  </a:ext>
                </a:extLst>
              </p:spPr>
            </p:pic>
          </p:grpSp>
          <p:pic>
            <p:nvPicPr>
              <p:cNvPr id="65648" name="Picture 6" descr="Christophe Dugue">
                <a:extLst>
                  <a:ext uri="{FF2B5EF4-FFF2-40B4-BE49-F238E27FC236}">
                    <a16:creationId xmlns:a16="http://schemas.microsoft.com/office/drawing/2014/main" id="{6E0B0F60-4193-EC0C-D4DF-E0D0A972BD28}"/>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309967" y="1198066"/>
                <a:ext cx="1288926" cy="1177632"/>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65649" name="Groupe 65648">
              <a:extLst>
                <a:ext uri="{FF2B5EF4-FFF2-40B4-BE49-F238E27FC236}">
                  <a16:creationId xmlns:a16="http://schemas.microsoft.com/office/drawing/2014/main" id="{DDB7C1E9-9314-FE23-FBFC-74F165CAF487}"/>
                </a:ext>
              </a:extLst>
            </p:cNvPr>
            <p:cNvGrpSpPr/>
            <p:nvPr/>
          </p:nvGrpSpPr>
          <p:grpSpPr>
            <a:xfrm>
              <a:off x="8352795" y="1204097"/>
              <a:ext cx="3782453" cy="1688596"/>
              <a:chOff x="8352795" y="1204097"/>
              <a:chExt cx="3782453" cy="1688596"/>
            </a:xfrm>
          </p:grpSpPr>
          <p:pic>
            <p:nvPicPr>
              <p:cNvPr id="65538" name="Picture 2" descr="Rachid Chawech">
                <a:extLst>
                  <a:ext uri="{FF2B5EF4-FFF2-40B4-BE49-F238E27FC236}">
                    <a16:creationId xmlns:a16="http://schemas.microsoft.com/office/drawing/2014/main" id="{46DC7944-06EA-A178-C870-877C6B0EC2F9}"/>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52795" y="1204097"/>
                <a:ext cx="1288926" cy="119693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0" name="ZoneTexte 41">
                <a:extLst>
                  <a:ext uri="{FF2B5EF4-FFF2-40B4-BE49-F238E27FC236}">
                    <a16:creationId xmlns:a16="http://schemas.microsoft.com/office/drawing/2014/main" id="{E96153DA-9EE8-75E9-3ABF-B768F2F8C43C}"/>
                  </a:ext>
                </a:extLst>
              </p:cNvPr>
              <p:cNvSpPr txBox="1"/>
              <p:nvPr/>
            </p:nvSpPr>
            <p:spPr>
              <a:xfrm>
                <a:off x="9804720" y="1551672"/>
                <a:ext cx="213467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5B0999"/>
                    </a:solidFill>
                    <a:effectLst/>
                    <a:uLnTx/>
                    <a:uFillTx/>
                    <a:latin typeface="Inter" panose="02000503000000020004" pitchFamily="2" charset="0"/>
                    <a:ea typeface="Inter" panose="02000503000000020004" pitchFamily="2" charset="0"/>
                    <a:cs typeface="+mn-cs"/>
                  </a:rPr>
                  <a:t>Ph.D. in </a:t>
                </a:r>
                <a:r>
                  <a:rPr lang="en-US" sz="900" b="1" i="1">
                    <a:solidFill>
                      <a:srgbClr val="5B0999"/>
                    </a:solidFill>
                    <a:latin typeface="Inter" panose="02000503000000020004" pitchFamily="2" charset="0"/>
                    <a:ea typeface="Inter" panose="02000503000000020004" pitchFamily="2" charset="0"/>
                  </a:rPr>
                  <a:t>Na</a:t>
                </a:r>
                <a:r>
                  <a:rPr kumimoji="0" lang="en-US" sz="900" b="1" i="1" u="none" strike="noStrike" kern="1200" cap="none" spc="0" normalizeH="0" baseline="0" noProof="0" err="1">
                    <a:ln>
                      <a:noFill/>
                    </a:ln>
                    <a:solidFill>
                      <a:srgbClr val="5B0999"/>
                    </a:solidFill>
                    <a:effectLst/>
                    <a:uLnTx/>
                    <a:uFillTx/>
                    <a:latin typeface="Inter" panose="02000503000000020004" pitchFamily="2" charset="0"/>
                    <a:ea typeface="Inter" panose="02000503000000020004" pitchFamily="2" charset="0"/>
                    <a:cs typeface="+mn-cs"/>
                  </a:rPr>
                  <a:t>tural</a:t>
                </a:r>
                <a:r>
                  <a:rPr kumimoji="0" lang="en-US" sz="900" b="1" i="1" u="none" strike="noStrike" kern="1200" cap="none" spc="0" normalizeH="0" baseline="0" noProof="0">
                    <a:ln>
                      <a:noFill/>
                    </a:ln>
                    <a:solidFill>
                      <a:srgbClr val="5B0999"/>
                    </a:solidFill>
                    <a:effectLst/>
                    <a:uLnTx/>
                    <a:uFillTx/>
                    <a:latin typeface="Inter" panose="02000503000000020004" pitchFamily="2" charset="0"/>
                    <a:ea typeface="Inter" panose="02000503000000020004" pitchFamily="2" charset="0"/>
                    <a:cs typeface="+mn-cs"/>
                  </a:rPr>
                  <a:t> Substance </a:t>
                </a:r>
                <a:r>
                  <a:rPr lang="en-US" sz="900" b="1" i="1">
                    <a:solidFill>
                      <a:srgbClr val="5B0999"/>
                    </a:solidFill>
                    <a:latin typeface="Inter" panose="02000503000000020004" pitchFamily="2" charset="0"/>
                    <a:ea typeface="Inter" panose="02000503000000020004" pitchFamily="2" charset="0"/>
                  </a:rPr>
                  <a:t>C</a:t>
                </a:r>
                <a:r>
                  <a:rPr kumimoji="0" lang="en-US" sz="900" b="1" i="1" u="none" strike="noStrike" kern="1200" cap="none" spc="0" normalizeH="0" baseline="0" noProof="0" err="1">
                    <a:ln>
                      <a:noFill/>
                    </a:ln>
                    <a:solidFill>
                      <a:srgbClr val="5B0999"/>
                    </a:solidFill>
                    <a:effectLst/>
                    <a:uLnTx/>
                    <a:uFillTx/>
                    <a:latin typeface="Inter" panose="02000503000000020004" pitchFamily="2" charset="0"/>
                    <a:ea typeface="Inter" panose="02000503000000020004" pitchFamily="2" charset="0"/>
                    <a:cs typeface="+mn-cs"/>
                  </a:rPr>
                  <a:t>hemistry</a:t>
                </a:r>
                <a:r>
                  <a:rPr lang="en-US" sz="900" b="1" i="1">
                    <a:solidFill>
                      <a:srgbClr val="5B0999"/>
                    </a:solidFill>
                    <a:latin typeface="Inter" panose="02000503000000020004" pitchFamily="2" charset="0"/>
                    <a:ea typeface="Inter" panose="02000503000000020004" pitchFamily="2" charset="0"/>
                  </a:rPr>
                  <a:t> &amp; </a:t>
                </a:r>
                <a:r>
                  <a:rPr kumimoji="0" lang="en-US" sz="900" b="1" i="1" u="none" strike="noStrike" kern="1200" cap="none" spc="0" normalizeH="0" baseline="0" noProof="0">
                    <a:ln>
                      <a:noFill/>
                    </a:ln>
                    <a:solidFill>
                      <a:srgbClr val="5B0999"/>
                    </a:solidFill>
                    <a:effectLst/>
                    <a:uLnTx/>
                    <a:uFillTx/>
                    <a:latin typeface="Inter" panose="02000503000000020004" pitchFamily="2" charset="0"/>
                    <a:ea typeface="Inter" panose="02000503000000020004" pitchFamily="2" charset="0"/>
                    <a:cs typeface="+mn-cs"/>
                  </a:rPr>
                  <a:t>Master’s degree in Organic Chemistry at Sfax Faculty of Science</a:t>
                </a:r>
              </a:p>
            </p:txBody>
          </p:sp>
          <p:sp>
            <p:nvSpPr>
              <p:cNvPr id="44" name="Google Shape;363;p25">
                <a:extLst>
                  <a:ext uri="{FF2B5EF4-FFF2-40B4-BE49-F238E27FC236}">
                    <a16:creationId xmlns:a16="http://schemas.microsoft.com/office/drawing/2014/main" id="{D8A693F3-7C50-DC30-25EC-0998E1C2C8A6}"/>
                  </a:ext>
                </a:extLst>
              </p:cNvPr>
              <p:cNvSpPr txBox="1"/>
              <p:nvPr/>
            </p:nvSpPr>
            <p:spPr>
              <a:xfrm>
                <a:off x="9811323" y="1267565"/>
                <a:ext cx="2051229" cy="332408"/>
              </a:xfrm>
              <a:prstGeom prst="rect">
                <a:avLst/>
              </a:prstGeom>
              <a:noFill/>
              <a:ln>
                <a:noFill/>
              </a:ln>
            </p:spPr>
            <p:txBody>
              <a:bodyPr spcFirstLastPara="1" wrap="square" lIns="0" tIns="90000" rIns="0"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Rachid CHAWECH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Senior Phytochemist </a:t>
                </a:r>
              </a:p>
            </p:txBody>
          </p:sp>
          <p:grpSp>
            <p:nvGrpSpPr>
              <p:cNvPr id="26" name="Groupe 25">
                <a:extLst>
                  <a:ext uri="{FF2B5EF4-FFF2-40B4-BE49-F238E27FC236}">
                    <a16:creationId xmlns:a16="http://schemas.microsoft.com/office/drawing/2014/main" id="{9968C3D0-7E92-B3DA-7F1D-F4F2FAA21DAB}"/>
                  </a:ext>
                </a:extLst>
              </p:cNvPr>
              <p:cNvGrpSpPr/>
              <p:nvPr/>
            </p:nvGrpSpPr>
            <p:grpSpPr>
              <a:xfrm>
                <a:off x="9608867" y="2148495"/>
                <a:ext cx="2526381" cy="744198"/>
                <a:chOff x="9589732" y="2167204"/>
                <a:chExt cx="2526381" cy="744198"/>
              </a:xfrm>
            </p:grpSpPr>
            <p:sp>
              <p:nvSpPr>
                <p:cNvPr id="6" name="Rectangle : avec coins rognés en diagonale 46">
                  <a:extLst>
                    <a:ext uri="{FF2B5EF4-FFF2-40B4-BE49-F238E27FC236}">
                      <a16:creationId xmlns:a16="http://schemas.microsoft.com/office/drawing/2014/main" id="{442CDBC8-F8F7-0AB7-A5D3-1824819993D7}"/>
                    </a:ext>
                  </a:extLst>
                </p:cNvPr>
                <p:cNvSpPr/>
                <p:nvPr/>
              </p:nvSpPr>
              <p:spPr>
                <a:xfrm>
                  <a:off x="10015832" y="2228085"/>
                  <a:ext cx="2100280" cy="172946"/>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Biochemistry/Phytochemistry</a:t>
                  </a:r>
                </a:p>
              </p:txBody>
            </p:sp>
            <p:sp>
              <p:nvSpPr>
                <p:cNvPr id="9" name="Rectangle : avec coins rognés en diagonale 48">
                  <a:extLst>
                    <a:ext uri="{FF2B5EF4-FFF2-40B4-BE49-F238E27FC236}">
                      <a16:creationId xmlns:a16="http://schemas.microsoft.com/office/drawing/2014/main" id="{F0754A29-989C-EEFE-7E0A-A185E152CE31}"/>
                    </a:ext>
                  </a:extLst>
                </p:cNvPr>
                <p:cNvSpPr/>
                <p:nvPr/>
              </p:nvSpPr>
              <p:spPr>
                <a:xfrm>
                  <a:off x="10015832" y="2469280"/>
                  <a:ext cx="2100280" cy="172946"/>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Project Management</a:t>
                  </a:r>
                </a:p>
              </p:txBody>
            </p:sp>
            <p:sp>
              <p:nvSpPr>
                <p:cNvPr id="10" name="Rectangle : avec coins rognés en diagonale 50">
                  <a:extLst>
                    <a:ext uri="{FF2B5EF4-FFF2-40B4-BE49-F238E27FC236}">
                      <a16:creationId xmlns:a16="http://schemas.microsoft.com/office/drawing/2014/main" id="{D8B09E07-FF6A-FB81-32D2-9FC590E3D139}"/>
                    </a:ext>
                  </a:extLst>
                </p:cNvPr>
                <p:cNvSpPr/>
                <p:nvPr/>
              </p:nvSpPr>
              <p:spPr>
                <a:xfrm>
                  <a:off x="10015833" y="2710475"/>
                  <a:ext cx="2100280" cy="172946"/>
                </a:xfrm>
                <a:prstGeom prst="snip2DiagRect">
                  <a:avLst/>
                </a:prstGeom>
                <a:gradFill flip="none" rotWithShape="1">
                  <a:gsLst>
                    <a:gs pos="0">
                      <a:srgbClr val="5B0999">
                        <a:tint val="66000"/>
                        <a:satMod val="160000"/>
                      </a:srgbClr>
                    </a:gs>
                    <a:gs pos="50000">
                      <a:srgbClr val="5B0999">
                        <a:tint val="44500"/>
                        <a:satMod val="160000"/>
                      </a:srgbClr>
                    </a:gs>
                    <a:gs pos="100000">
                      <a:srgbClr val="5B0999">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70" normalizeH="0" baseline="0" noProof="0">
                      <a:ln>
                        <a:noFill/>
                      </a:ln>
                      <a:solidFill>
                        <a:srgbClr val="8C8A8A">
                          <a:lumMod val="50000"/>
                        </a:srgbClr>
                      </a:solidFill>
                      <a:effectLst/>
                      <a:uLnTx/>
                      <a:uFillTx/>
                      <a:latin typeface="Inter" panose="02000503000000020004" pitchFamily="2" charset="0"/>
                      <a:ea typeface="Inter" panose="02000503000000020004" pitchFamily="2" charset="0"/>
                      <a:cs typeface="+mn-cs"/>
                    </a:rPr>
                    <a:t>Process Modeler</a:t>
                  </a:r>
                </a:p>
              </p:txBody>
            </p:sp>
            <p:pic>
              <p:nvPicPr>
                <p:cNvPr id="11"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54A05C3E-C47B-4537-24FC-EBD5380EA956}"/>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9589733" y="2167204"/>
                  <a:ext cx="329678" cy="261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AA4A1FA9-D907-9744-1CEE-5EED6F31B4CC}"/>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9589733" y="2409615"/>
                  <a:ext cx="329678" cy="2615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ymbole De Vecteur Dicône Tick Coche Verte Isolé Vérifié Icône Ou Signe De  Choix Correct Coche Ou Pictogramme Checkbox Vecteurs libres de droits et  plus d&amp;#39;images vectorielles de Aboutissement - iStock">
                  <a:extLst>
                    <a:ext uri="{FF2B5EF4-FFF2-40B4-BE49-F238E27FC236}">
                      <a16:creationId xmlns:a16="http://schemas.microsoft.com/office/drawing/2014/main" id="{EE96C011-725B-1F07-7E46-8E292DB7E96A}"/>
                    </a:ext>
                  </a:extLst>
                </p:cNvPr>
                <p:cNvPicPr>
                  <a:picLocks noChangeAspect="1" noChangeArrowheads="1"/>
                </p:cNvPicPr>
                <p:nvPr/>
              </p:nvPicPr>
              <p:blipFill rotWithShape="1">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l="15768" t="14209" r="16438" b="19788"/>
                <a:stretch/>
              </p:blipFill>
              <p:spPr bwMode="auto">
                <a:xfrm>
                  <a:off x="9589732" y="2649889"/>
                  <a:ext cx="329678" cy="261513"/>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16" name="Titre 2">
            <a:extLst>
              <a:ext uri="{FF2B5EF4-FFF2-40B4-BE49-F238E27FC236}">
                <a16:creationId xmlns:a16="http://schemas.microsoft.com/office/drawing/2014/main" id="{67E47393-DFEE-5E43-C3C9-F932874C600E}"/>
              </a:ext>
            </a:extLst>
          </p:cNvPr>
          <p:cNvSpPr txBox="1">
            <a:spLocks/>
          </p:cNvSpPr>
          <p:nvPr/>
        </p:nvSpPr>
        <p:spPr>
          <a:xfrm>
            <a:off x="717550" y="432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Inter"/>
                <a:ea typeface="+mj-ea"/>
                <a:cs typeface="+mj-cs"/>
              </a:rPr>
              <a:t>A </a:t>
            </a:r>
            <a:r>
              <a:rPr lang="en-US" sz="2400">
                <a:solidFill>
                  <a:prstClr val="white"/>
                </a:solidFill>
              </a:rPr>
              <a:t>high-level</a:t>
            </a:r>
            <a:r>
              <a:rPr kumimoji="0" lang="en-US" sz="2400" b="1" i="0" u="none" strike="noStrike" kern="1200" cap="none" spc="0" normalizeH="0" baseline="0" noProof="0">
                <a:ln>
                  <a:noFill/>
                </a:ln>
                <a:solidFill>
                  <a:prstClr val="white"/>
                </a:solidFill>
                <a:effectLst/>
                <a:uLnTx/>
                <a:uFillTx/>
                <a:latin typeface="Inter"/>
                <a:ea typeface="+mj-ea"/>
                <a:cs typeface="+mj-cs"/>
              </a:rPr>
              <a:t> experts' team …</a:t>
            </a:r>
            <a:endParaRPr kumimoji="0" lang="en-US" sz="2400" b="1" i="0" u="none" strike="noStrike" kern="1200" cap="none" spc="0" normalizeH="0" baseline="0" noProof="0">
              <a:ln>
                <a:noFill/>
              </a:ln>
              <a:solidFill>
                <a:srgbClr val="502878"/>
              </a:solidFill>
              <a:effectLst/>
              <a:uLnTx/>
              <a:uFillTx/>
              <a:latin typeface="Inter" panose="02000503000000020004" pitchFamily="2" charset="0"/>
              <a:ea typeface="Inter" panose="02000503000000020004" pitchFamily="2" charset="0"/>
              <a:cs typeface="+mj-cs"/>
            </a:endParaRPr>
          </a:p>
        </p:txBody>
      </p:sp>
    </p:spTree>
    <p:extLst>
      <p:ext uri="{BB962C8B-B14F-4D97-AF65-F5344CB8AC3E}">
        <p14:creationId xmlns:p14="http://schemas.microsoft.com/office/powerpoint/2010/main" val="383065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Entrée manuelle 10">
            <a:extLst>
              <a:ext uri="{FF2B5EF4-FFF2-40B4-BE49-F238E27FC236}">
                <a16:creationId xmlns:a16="http://schemas.microsoft.com/office/drawing/2014/main" id="{D68F7953-1095-4AFE-BC0A-3791BEB81962}"/>
              </a:ext>
            </a:extLst>
          </p:cNvPr>
          <p:cNvSpPr/>
          <p:nvPr/>
        </p:nvSpPr>
        <p:spPr>
          <a:xfrm rot="5400000" flipV="1">
            <a:off x="4000342" y="-4187534"/>
            <a:ext cx="2612626" cy="13807440"/>
          </a:xfrm>
          <a:prstGeom prst="flowChartManualInpu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15">
              <a:solidFill>
                <a:schemeClr val="tx1"/>
              </a:solidFill>
              <a:latin typeface="Inter"/>
            </a:endParaRPr>
          </a:p>
        </p:txBody>
      </p:sp>
      <p:cxnSp>
        <p:nvCxnSpPr>
          <p:cNvPr id="65" name="Connecteur droit 12">
            <a:extLst>
              <a:ext uri="{FF2B5EF4-FFF2-40B4-BE49-F238E27FC236}">
                <a16:creationId xmlns:a16="http://schemas.microsoft.com/office/drawing/2014/main" id="{AC12ACBB-98AA-459E-B7DE-F87839245B09}"/>
              </a:ext>
            </a:extLst>
          </p:cNvPr>
          <p:cNvCxnSpPr>
            <a:cxnSpLocks/>
          </p:cNvCxnSpPr>
          <p:nvPr/>
        </p:nvCxnSpPr>
        <p:spPr>
          <a:xfrm flipV="1">
            <a:off x="310431" y="5314096"/>
            <a:ext cx="11556000" cy="2"/>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7472" name="Group 7471">
            <a:extLst>
              <a:ext uri="{FF2B5EF4-FFF2-40B4-BE49-F238E27FC236}">
                <a16:creationId xmlns:a16="http://schemas.microsoft.com/office/drawing/2014/main" id="{6C36765D-3E5A-83D6-7BFA-2B565660A5CF}"/>
              </a:ext>
            </a:extLst>
          </p:cNvPr>
          <p:cNvGrpSpPr/>
          <p:nvPr/>
        </p:nvGrpSpPr>
        <p:grpSpPr>
          <a:xfrm>
            <a:off x="116016" y="4782940"/>
            <a:ext cx="1143595" cy="861811"/>
            <a:chOff x="56748" y="4782940"/>
            <a:chExt cx="1143595" cy="861811"/>
          </a:xfrm>
        </p:grpSpPr>
        <p:sp>
          <p:nvSpPr>
            <p:cNvPr id="61" name="TextBox 13">
              <a:extLst>
                <a:ext uri="{FF2B5EF4-FFF2-40B4-BE49-F238E27FC236}">
                  <a16:creationId xmlns:a16="http://schemas.microsoft.com/office/drawing/2014/main" id="{7CE13F06-460C-44ED-97CA-33D22FFE282D}"/>
                </a:ext>
              </a:extLst>
            </p:cNvPr>
            <p:cNvSpPr txBox="1"/>
            <p:nvPr/>
          </p:nvSpPr>
          <p:spPr>
            <a:xfrm>
              <a:off x="56748" y="4782940"/>
              <a:ext cx="1143595" cy="338554"/>
            </a:xfrm>
            <a:prstGeom prst="rect">
              <a:avLst/>
            </a:prstGeom>
            <a:noFill/>
          </p:spPr>
          <p:txBody>
            <a:bodyPr wrap="square" lIns="0" tIns="0" rIns="0" bIns="0" rtlCol="0" anchor="ctr">
              <a:spAutoFit/>
            </a:bodyPr>
            <a:lstStyle/>
            <a:p>
              <a:pPr algn="ctr">
                <a:spcAft>
                  <a:spcPts val="738"/>
                </a:spcAft>
              </a:pPr>
              <a:r>
                <a:rPr lang="en-US" sz="1100" b="1">
                  <a:solidFill>
                    <a:schemeClr val="accent3">
                      <a:lumMod val="50000"/>
                    </a:schemeClr>
                  </a:solidFill>
                  <a:latin typeface="Inter"/>
                  <a:ea typeface="Roboto Lt" pitchFamily="2" charset="0"/>
                </a:rPr>
                <a:t>TORSKAL’s creation</a:t>
              </a:r>
            </a:p>
          </p:txBody>
        </p:sp>
        <p:grpSp>
          <p:nvGrpSpPr>
            <p:cNvPr id="7" name="Groupe 6">
              <a:extLst>
                <a:ext uri="{FF2B5EF4-FFF2-40B4-BE49-F238E27FC236}">
                  <a16:creationId xmlns:a16="http://schemas.microsoft.com/office/drawing/2014/main" id="{885A4FF3-7D1C-683A-1EB4-1651E5EBDDA0}"/>
                </a:ext>
              </a:extLst>
            </p:cNvPr>
            <p:cNvGrpSpPr/>
            <p:nvPr/>
          </p:nvGrpSpPr>
          <p:grpSpPr>
            <a:xfrm>
              <a:off x="136938" y="5247636"/>
              <a:ext cx="990842" cy="397115"/>
              <a:chOff x="299312" y="5260526"/>
              <a:chExt cx="990842" cy="397115"/>
            </a:xfrm>
          </p:grpSpPr>
          <p:sp>
            <p:nvSpPr>
              <p:cNvPr id="70" name="ZoneTexte 18">
                <a:extLst>
                  <a:ext uri="{FF2B5EF4-FFF2-40B4-BE49-F238E27FC236}">
                    <a16:creationId xmlns:a16="http://schemas.microsoft.com/office/drawing/2014/main" id="{350AAF35-33AD-4C70-B23D-290B93BC7FDF}"/>
                  </a:ext>
                </a:extLst>
              </p:cNvPr>
              <p:cNvSpPr txBox="1"/>
              <p:nvPr/>
            </p:nvSpPr>
            <p:spPr>
              <a:xfrm>
                <a:off x="299312" y="5376615"/>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2015</a:t>
                </a:r>
              </a:p>
            </p:txBody>
          </p:sp>
          <p:sp>
            <p:nvSpPr>
              <p:cNvPr id="66" name="Ellipse 14">
                <a:extLst>
                  <a:ext uri="{FF2B5EF4-FFF2-40B4-BE49-F238E27FC236}">
                    <a16:creationId xmlns:a16="http://schemas.microsoft.com/office/drawing/2014/main" id="{BC6ADA1C-DBE3-40AF-9372-85C3A0550F9D}"/>
                  </a:ext>
                </a:extLst>
              </p:cNvPr>
              <p:cNvSpPr/>
              <p:nvPr/>
            </p:nvSpPr>
            <p:spPr>
              <a:xfrm>
                <a:off x="724459"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grpSp>
      </p:grpSp>
      <p:grpSp>
        <p:nvGrpSpPr>
          <p:cNvPr id="7470" name="Group 7469">
            <a:extLst>
              <a:ext uri="{FF2B5EF4-FFF2-40B4-BE49-F238E27FC236}">
                <a16:creationId xmlns:a16="http://schemas.microsoft.com/office/drawing/2014/main" id="{93E6C8A2-77CC-1816-F83E-7AA6F82B1C04}"/>
              </a:ext>
            </a:extLst>
          </p:cNvPr>
          <p:cNvGrpSpPr/>
          <p:nvPr/>
        </p:nvGrpSpPr>
        <p:grpSpPr>
          <a:xfrm>
            <a:off x="2234391" y="4224630"/>
            <a:ext cx="2153399" cy="1425187"/>
            <a:chOff x="1401131" y="4224630"/>
            <a:chExt cx="2153399" cy="1425187"/>
          </a:xfrm>
        </p:grpSpPr>
        <p:grpSp>
          <p:nvGrpSpPr>
            <p:cNvPr id="13" name="Groupe 12">
              <a:extLst>
                <a:ext uri="{FF2B5EF4-FFF2-40B4-BE49-F238E27FC236}">
                  <a16:creationId xmlns:a16="http://schemas.microsoft.com/office/drawing/2014/main" id="{D614588C-5447-EBF6-4732-5C5AD878A038}"/>
                </a:ext>
              </a:extLst>
            </p:cNvPr>
            <p:cNvGrpSpPr/>
            <p:nvPr/>
          </p:nvGrpSpPr>
          <p:grpSpPr>
            <a:xfrm>
              <a:off x="2011503" y="5253671"/>
              <a:ext cx="990842" cy="396146"/>
              <a:chOff x="6262090" y="5260526"/>
              <a:chExt cx="990842" cy="396146"/>
            </a:xfrm>
          </p:grpSpPr>
          <p:sp>
            <p:nvSpPr>
              <p:cNvPr id="83" name="Ellipse 48">
                <a:extLst>
                  <a:ext uri="{FF2B5EF4-FFF2-40B4-BE49-F238E27FC236}">
                    <a16:creationId xmlns:a16="http://schemas.microsoft.com/office/drawing/2014/main" id="{98568253-A721-4CCD-8DB0-FC8984E2D99E}"/>
                  </a:ext>
                </a:extLst>
              </p:cNvPr>
              <p:cNvSpPr/>
              <p:nvPr/>
            </p:nvSpPr>
            <p:spPr>
              <a:xfrm>
                <a:off x="669031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84" name="ZoneTexte 55">
                <a:extLst>
                  <a:ext uri="{FF2B5EF4-FFF2-40B4-BE49-F238E27FC236}">
                    <a16:creationId xmlns:a16="http://schemas.microsoft.com/office/drawing/2014/main" id="{5C385AEF-E617-448A-9F60-0093E1099831}"/>
                  </a:ext>
                </a:extLst>
              </p:cNvPr>
              <p:cNvSpPr txBox="1"/>
              <p:nvPr/>
            </p:nvSpPr>
            <p:spPr>
              <a:xfrm>
                <a:off x="6262090" y="5375646"/>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2017</a:t>
                </a:r>
              </a:p>
            </p:txBody>
          </p:sp>
        </p:grpSp>
        <p:sp>
          <p:nvSpPr>
            <p:cNvPr id="71" name="Rectangle 70">
              <a:extLst>
                <a:ext uri="{FF2B5EF4-FFF2-40B4-BE49-F238E27FC236}">
                  <a16:creationId xmlns:a16="http://schemas.microsoft.com/office/drawing/2014/main" id="{27B4DCF0-113A-2F98-84DB-9986F6BF071B}"/>
                </a:ext>
              </a:extLst>
            </p:cNvPr>
            <p:cNvSpPr/>
            <p:nvPr/>
          </p:nvSpPr>
          <p:spPr>
            <a:xfrm>
              <a:off x="1874406" y="4910208"/>
              <a:ext cx="1260000" cy="29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a:solidFill>
                    <a:sysClr val="windowText" lastClr="000000"/>
                  </a:solidFill>
                  <a:latin typeface="Inter" panose="02000503000000020004" pitchFamily="2" charset="0"/>
                  <a:ea typeface="Inter" panose="02000503000000020004" pitchFamily="2" charset="0"/>
                </a:rPr>
                <a:t>First Patent </a:t>
              </a:r>
              <a:r>
                <a:rPr lang="fr-BE" sz="1050" err="1">
                  <a:solidFill>
                    <a:sysClr val="windowText" lastClr="000000"/>
                  </a:solidFill>
                  <a:latin typeface="Inter" panose="02000503000000020004" pitchFamily="2" charset="0"/>
                  <a:ea typeface="Inter" panose="02000503000000020004" pitchFamily="2" charset="0"/>
                </a:rPr>
                <a:t>filing</a:t>
              </a:r>
              <a:endParaRPr lang="fr-FR" sz="1050">
                <a:solidFill>
                  <a:sysClr val="windowText" lastClr="000000"/>
                </a:solidFill>
                <a:latin typeface="Inter" panose="02000503000000020004" pitchFamily="2" charset="0"/>
                <a:ea typeface="Inter" panose="02000503000000020004" pitchFamily="2" charset="0"/>
              </a:endParaRPr>
            </a:p>
          </p:txBody>
        </p:sp>
        <p:sp>
          <p:nvSpPr>
            <p:cNvPr id="94" name="Rectangle 93">
              <a:extLst>
                <a:ext uri="{FF2B5EF4-FFF2-40B4-BE49-F238E27FC236}">
                  <a16:creationId xmlns:a16="http://schemas.microsoft.com/office/drawing/2014/main" id="{4C855F8C-85AD-FCA0-414F-9B0A5F6D5540}"/>
                </a:ext>
              </a:extLst>
            </p:cNvPr>
            <p:cNvSpPr/>
            <p:nvPr/>
          </p:nvSpPr>
          <p:spPr>
            <a:xfrm>
              <a:off x="1401131" y="4582678"/>
              <a:ext cx="2153399" cy="29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Laureate Innovation awards BCG  Outremer network </a:t>
              </a:r>
            </a:p>
          </p:txBody>
        </p:sp>
        <p:pic>
          <p:nvPicPr>
            <p:cNvPr id="110" name="Google Shape;259;p3">
              <a:extLst>
                <a:ext uri="{FF2B5EF4-FFF2-40B4-BE49-F238E27FC236}">
                  <a16:creationId xmlns:a16="http://schemas.microsoft.com/office/drawing/2014/main" id="{C91DF306-538A-EB13-70BB-EAC419C571A6}"/>
                </a:ext>
              </a:extLst>
            </p:cNvPr>
            <p:cNvPicPr preferRelativeResize="0"/>
            <p:nvPr/>
          </p:nvPicPr>
          <p:blipFill rotWithShape="1">
            <a:blip r:embed="rId3">
              <a:alphaModFix/>
            </a:blip>
            <a:srcRect t="12531" b="12531"/>
            <a:stretch/>
          </p:blipFill>
          <p:spPr>
            <a:xfrm>
              <a:off x="2307150" y="4224630"/>
              <a:ext cx="417133" cy="294301"/>
            </a:xfrm>
            <a:prstGeom prst="rect">
              <a:avLst/>
            </a:prstGeom>
            <a:noFill/>
            <a:ln>
              <a:noFill/>
            </a:ln>
          </p:spPr>
        </p:pic>
      </p:grpSp>
      <p:grpSp>
        <p:nvGrpSpPr>
          <p:cNvPr id="7471" name="Group 7470">
            <a:extLst>
              <a:ext uri="{FF2B5EF4-FFF2-40B4-BE49-F238E27FC236}">
                <a16:creationId xmlns:a16="http://schemas.microsoft.com/office/drawing/2014/main" id="{DE5D1142-19F8-9734-BCC9-1634A184A853}"/>
              </a:ext>
            </a:extLst>
          </p:cNvPr>
          <p:cNvGrpSpPr/>
          <p:nvPr/>
        </p:nvGrpSpPr>
        <p:grpSpPr>
          <a:xfrm>
            <a:off x="1326735" y="4987812"/>
            <a:ext cx="1306196" cy="1245245"/>
            <a:chOff x="911980" y="4987812"/>
            <a:chExt cx="1306196" cy="1245245"/>
          </a:xfrm>
        </p:grpSpPr>
        <p:grpSp>
          <p:nvGrpSpPr>
            <p:cNvPr id="85" name="Groupe 9">
              <a:extLst>
                <a:ext uri="{FF2B5EF4-FFF2-40B4-BE49-F238E27FC236}">
                  <a16:creationId xmlns:a16="http://schemas.microsoft.com/office/drawing/2014/main" id="{EAABE930-E06D-8D42-F52B-A4EE3874F884}"/>
                </a:ext>
              </a:extLst>
            </p:cNvPr>
            <p:cNvGrpSpPr/>
            <p:nvPr/>
          </p:nvGrpSpPr>
          <p:grpSpPr>
            <a:xfrm>
              <a:off x="1075245" y="4987812"/>
              <a:ext cx="990842" cy="394173"/>
              <a:chOff x="3865370" y="4999276"/>
              <a:chExt cx="990842" cy="394173"/>
            </a:xfrm>
          </p:grpSpPr>
          <p:sp>
            <p:nvSpPr>
              <p:cNvPr id="86" name="Ellipse 48">
                <a:extLst>
                  <a:ext uri="{FF2B5EF4-FFF2-40B4-BE49-F238E27FC236}">
                    <a16:creationId xmlns:a16="http://schemas.microsoft.com/office/drawing/2014/main" id="{50E9F3E1-8688-DA93-6937-8883DA713DCA}"/>
                  </a:ext>
                </a:extLst>
              </p:cNvPr>
              <p:cNvSpPr/>
              <p:nvPr/>
            </p:nvSpPr>
            <p:spPr>
              <a:xfrm>
                <a:off x="429359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88" name="ZoneTexte 55">
                <a:extLst>
                  <a:ext uri="{FF2B5EF4-FFF2-40B4-BE49-F238E27FC236}">
                    <a16:creationId xmlns:a16="http://schemas.microsoft.com/office/drawing/2014/main" id="{91ACD671-AAE0-DF3B-7CDD-F4B50C7AFC1F}"/>
                  </a:ext>
                </a:extLst>
              </p:cNvPr>
              <p:cNvSpPr txBox="1"/>
              <p:nvPr/>
            </p:nvSpPr>
            <p:spPr>
              <a:xfrm>
                <a:off x="3865370" y="4999276"/>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2016</a:t>
                </a:r>
              </a:p>
            </p:txBody>
          </p:sp>
        </p:grpSp>
        <p:sp>
          <p:nvSpPr>
            <p:cNvPr id="91" name="Rectangle 90">
              <a:extLst>
                <a:ext uri="{FF2B5EF4-FFF2-40B4-BE49-F238E27FC236}">
                  <a16:creationId xmlns:a16="http://schemas.microsoft.com/office/drawing/2014/main" id="{C3A1E32A-6F94-85EC-A2F0-B76CD2CFA2C3}"/>
                </a:ext>
              </a:extLst>
            </p:cNvPr>
            <p:cNvSpPr/>
            <p:nvPr/>
          </p:nvSpPr>
          <p:spPr>
            <a:xfrm>
              <a:off x="911980" y="5484128"/>
              <a:ext cx="1306196" cy="29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err="1">
                  <a:solidFill>
                    <a:sysClr val="windowText" lastClr="000000"/>
                  </a:solidFill>
                  <a:latin typeface="Inter" panose="02000503000000020004" pitchFamily="2" charset="0"/>
                  <a:ea typeface="Inter" panose="02000503000000020004" pitchFamily="2" charset="0"/>
                </a:rPr>
                <a:t>Laureate</a:t>
              </a:r>
              <a:r>
                <a:rPr lang="fr-BE" sz="1050">
                  <a:solidFill>
                    <a:sysClr val="windowText" lastClr="000000"/>
                  </a:solidFill>
                  <a:latin typeface="Inter" panose="02000503000000020004" pitchFamily="2" charset="0"/>
                  <a:ea typeface="Inter" panose="02000503000000020004" pitchFamily="2" charset="0"/>
                </a:rPr>
                <a:t> at I-</a:t>
              </a:r>
              <a:r>
                <a:rPr lang="fr-BE" sz="1050" err="1">
                  <a:solidFill>
                    <a:sysClr val="windowText" lastClr="000000"/>
                  </a:solidFill>
                  <a:latin typeface="Inter" panose="02000503000000020004" pitchFamily="2" charset="0"/>
                  <a:ea typeface="Inter" panose="02000503000000020004" pitchFamily="2" charset="0"/>
                </a:rPr>
                <a:t>lab</a:t>
              </a:r>
              <a:endParaRPr lang="fr-BE" sz="1050">
                <a:solidFill>
                  <a:sysClr val="windowText" lastClr="000000"/>
                </a:solidFill>
                <a:latin typeface="Inter" panose="02000503000000020004" pitchFamily="2" charset="0"/>
                <a:ea typeface="Inter" panose="02000503000000020004" pitchFamily="2" charset="0"/>
              </a:endParaRPr>
            </a:p>
            <a:p>
              <a:pPr algn="ctr"/>
              <a:r>
                <a:rPr lang="fr-BE" sz="1050">
                  <a:solidFill>
                    <a:sysClr val="windowText" lastClr="000000"/>
                  </a:solidFill>
                  <a:latin typeface="Inter" panose="02000503000000020004" pitchFamily="2" charset="0"/>
                  <a:ea typeface="Inter" panose="02000503000000020004" pitchFamily="2" charset="0"/>
                </a:rPr>
                <a:t>BPI France</a:t>
              </a:r>
              <a:endParaRPr lang="fr-FR" sz="1050">
                <a:solidFill>
                  <a:sysClr val="windowText" lastClr="000000"/>
                </a:solidFill>
                <a:latin typeface="Inter" panose="02000503000000020004" pitchFamily="2" charset="0"/>
                <a:ea typeface="Inter" panose="02000503000000020004" pitchFamily="2" charset="0"/>
              </a:endParaRPr>
            </a:p>
          </p:txBody>
        </p:sp>
        <p:pic>
          <p:nvPicPr>
            <p:cNvPr id="1026" name="Picture 3" descr="Concours innovation i-Lab 2020 - Eurasanté">
              <a:extLst>
                <a:ext uri="{FF2B5EF4-FFF2-40B4-BE49-F238E27FC236}">
                  <a16:creationId xmlns:a16="http://schemas.microsoft.com/office/drawing/2014/main" id="{710DE3A4-6B6F-F61B-CA7B-0391D5297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623" y="5807521"/>
              <a:ext cx="548208" cy="193015"/>
            </a:xfrm>
            <a:prstGeom prst="rect">
              <a:avLst/>
            </a:prstGeom>
            <a:noFill/>
            <a:extLst>
              <a:ext uri="{909E8E84-426E-40DD-AFC4-6F175D3DCCD1}">
                <a14:hiddenFill xmlns:a14="http://schemas.microsoft.com/office/drawing/2010/main">
                  <a:solidFill>
                    <a:srgbClr val="FFFFFF"/>
                  </a:solidFill>
                </a14:hiddenFill>
              </a:ext>
            </a:extLst>
          </p:spPr>
        </p:pic>
        <p:pic>
          <p:nvPicPr>
            <p:cNvPr id="72" name="Google Shape;255;p3">
              <a:extLst>
                <a:ext uri="{FF2B5EF4-FFF2-40B4-BE49-F238E27FC236}">
                  <a16:creationId xmlns:a16="http://schemas.microsoft.com/office/drawing/2014/main" id="{164DAD0F-6549-A83D-8FE8-0F90C07E5392}"/>
                </a:ext>
              </a:extLst>
            </p:cNvPr>
            <p:cNvPicPr preferRelativeResize="0"/>
            <p:nvPr/>
          </p:nvPicPr>
          <p:blipFill rotWithShape="1">
            <a:blip r:embed="rId5">
              <a:alphaModFix/>
            </a:blip>
            <a:srcRect/>
            <a:stretch/>
          </p:blipFill>
          <p:spPr>
            <a:xfrm>
              <a:off x="1355727" y="6053057"/>
              <a:ext cx="432000" cy="180000"/>
            </a:xfrm>
            <a:prstGeom prst="rect">
              <a:avLst/>
            </a:prstGeom>
            <a:noFill/>
            <a:ln>
              <a:noFill/>
            </a:ln>
          </p:spPr>
        </p:pic>
      </p:grpSp>
      <p:grpSp>
        <p:nvGrpSpPr>
          <p:cNvPr id="7469" name="Group 7468">
            <a:extLst>
              <a:ext uri="{FF2B5EF4-FFF2-40B4-BE49-F238E27FC236}">
                <a16:creationId xmlns:a16="http://schemas.microsoft.com/office/drawing/2014/main" id="{B256CA82-5A40-214B-E6AF-CF3C59BED4DC}"/>
              </a:ext>
            </a:extLst>
          </p:cNvPr>
          <p:cNvGrpSpPr/>
          <p:nvPr/>
        </p:nvGrpSpPr>
        <p:grpSpPr>
          <a:xfrm>
            <a:off x="3701380" y="4983244"/>
            <a:ext cx="2104262" cy="1678496"/>
            <a:chOff x="2898967" y="4983244"/>
            <a:chExt cx="2104262" cy="1678496"/>
          </a:xfrm>
        </p:grpSpPr>
        <p:grpSp>
          <p:nvGrpSpPr>
            <p:cNvPr id="111" name="Groupe 9">
              <a:extLst>
                <a:ext uri="{FF2B5EF4-FFF2-40B4-BE49-F238E27FC236}">
                  <a16:creationId xmlns:a16="http://schemas.microsoft.com/office/drawing/2014/main" id="{6878D66A-20D2-85CA-039F-68E1ACB83CB6}"/>
                </a:ext>
              </a:extLst>
            </p:cNvPr>
            <p:cNvGrpSpPr/>
            <p:nvPr/>
          </p:nvGrpSpPr>
          <p:grpSpPr>
            <a:xfrm>
              <a:off x="3448712" y="4983244"/>
              <a:ext cx="990842" cy="394173"/>
              <a:chOff x="3865370" y="4999276"/>
              <a:chExt cx="990842" cy="394173"/>
            </a:xfrm>
          </p:grpSpPr>
          <p:sp>
            <p:nvSpPr>
              <p:cNvPr id="112" name="Ellipse 48">
                <a:extLst>
                  <a:ext uri="{FF2B5EF4-FFF2-40B4-BE49-F238E27FC236}">
                    <a16:creationId xmlns:a16="http://schemas.microsoft.com/office/drawing/2014/main" id="{D5BFDBF5-036D-1CC2-D9EA-2EFAD24D7560}"/>
                  </a:ext>
                </a:extLst>
              </p:cNvPr>
              <p:cNvSpPr/>
              <p:nvPr/>
            </p:nvSpPr>
            <p:spPr>
              <a:xfrm>
                <a:off x="429359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114" name="ZoneTexte 55">
                <a:extLst>
                  <a:ext uri="{FF2B5EF4-FFF2-40B4-BE49-F238E27FC236}">
                    <a16:creationId xmlns:a16="http://schemas.microsoft.com/office/drawing/2014/main" id="{19D05980-BF05-8706-6765-432FF6C37ADA}"/>
                  </a:ext>
                </a:extLst>
              </p:cNvPr>
              <p:cNvSpPr txBox="1"/>
              <p:nvPr/>
            </p:nvSpPr>
            <p:spPr>
              <a:xfrm>
                <a:off x="3865370" y="4999276"/>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2018</a:t>
                </a:r>
              </a:p>
            </p:txBody>
          </p:sp>
        </p:grpSp>
        <p:sp>
          <p:nvSpPr>
            <p:cNvPr id="100" name="Rectangle 99">
              <a:extLst>
                <a:ext uri="{FF2B5EF4-FFF2-40B4-BE49-F238E27FC236}">
                  <a16:creationId xmlns:a16="http://schemas.microsoft.com/office/drawing/2014/main" id="{BB73F0BB-4439-693B-91D1-5D8B094FDD36}"/>
                </a:ext>
              </a:extLst>
            </p:cNvPr>
            <p:cNvSpPr/>
            <p:nvPr/>
          </p:nvSpPr>
          <p:spPr>
            <a:xfrm>
              <a:off x="2898967" y="5296221"/>
              <a:ext cx="2104262" cy="1230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Preclinical NT1 </a:t>
              </a:r>
              <a:r>
                <a:rPr lang="en-US" sz="1050" err="1">
                  <a:solidFill>
                    <a:sysClr val="windowText" lastClr="000000"/>
                  </a:solidFill>
                  <a:latin typeface="Inter" panose="02000503000000020004" pitchFamily="2" charset="0"/>
                  <a:ea typeface="Inter" panose="02000503000000020004" pitchFamily="2" charset="0"/>
                </a:rPr>
                <a:t>nanotheranostic</a:t>
              </a:r>
              <a:endParaRPr lang="en-US" sz="1050">
                <a:solidFill>
                  <a:sysClr val="windowText" lastClr="000000"/>
                </a:solidFill>
                <a:latin typeface="Inter" panose="02000503000000020004" pitchFamily="2" charset="0"/>
                <a:ea typeface="Inter" panose="02000503000000020004" pitchFamily="2" charset="0"/>
              </a:endParaRPr>
            </a:p>
            <a:p>
              <a:pPr algn="ctr"/>
              <a:endParaRPr lang="en-US" sz="600">
                <a:solidFill>
                  <a:sysClr val="windowText" lastClr="000000"/>
                </a:solidFill>
                <a:latin typeface="Inter" panose="02000503000000020004" pitchFamily="2" charset="0"/>
                <a:ea typeface="Inter" panose="02000503000000020004" pitchFamily="2" charset="0"/>
              </a:endParaRPr>
            </a:p>
            <a:p>
              <a:pPr algn="ctr"/>
              <a:r>
                <a:rPr lang="en-US" sz="1050">
                  <a:solidFill>
                    <a:sysClr val="windowText" lastClr="000000"/>
                  </a:solidFill>
                  <a:latin typeface="Inter" panose="02000503000000020004" pitchFamily="2" charset="0"/>
                  <a:ea typeface="Inter" panose="02000503000000020004" pitchFamily="2" charset="0"/>
                </a:rPr>
                <a:t>Member of G20  « young entrepreneurs » Buenos Aires</a:t>
              </a:r>
            </a:p>
            <a:p>
              <a:pPr algn="ctr"/>
              <a:r>
                <a:rPr lang="en-US" sz="1050">
                  <a:solidFill>
                    <a:sysClr val="windowText" lastClr="000000"/>
                  </a:solidFill>
                  <a:latin typeface="Inter" panose="02000503000000020004" pitchFamily="2" charset="0"/>
                  <a:ea typeface="Inter" panose="02000503000000020004" pitchFamily="2" charset="0"/>
                </a:rPr>
                <a:t> </a:t>
              </a:r>
            </a:p>
          </p:txBody>
        </p:sp>
        <p:pic>
          <p:nvPicPr>
            <p:cNvPr id="75" name="Google Shape;257;p3">
              <a:extLst>
                <a:ext uri="{FF2B5EF4-FFF2-40B4-BE49-F238E27FC236}">
                  <a16:creationId xmlns:a16="http://schemas.microsoft.com/office/drawing/2014/main" id="{C256AF4A-5E1A-13D1-2FE7-E2C550467760}"/>
                </a:ext>
              </a:extLst>
            </p:cNvPr>
            <p:cNvPicPr preferRelativeResize="0"/>
            <p:nvPr/>
          </p:nvPicPr>
          <p:blipFill rotWithShape="1">
            <a:blip r:embed="rId6">
              <a:alphaModFix/>
            </a:blip>
            <a:srcRect/>
            <a:stretch/>
          </p:blipFill>
          <p:spPr>
            <a:xfrm>
              <a:off x="3551853" y="6284575"/>
              <a:ext cx="824465" cy="377165"/>
            </a:xfrm>
            <a:prstGeom prst="rect">
              <a:avLst/>
            </a:prstGeom>
            <a:noFill/>
            <a:ln>
              <a:noFill/>
            </a:ln>
          </p:spPr>
        </p:pic>
      </p:grpSp>
      <p:grpSp>
        <p:nvGrpSpPr>
          <p:cNvPr id="7464" name="Group 7463">
            <a:extLst>
              <a:ext uri="{FF2B5EF4-FFF2-40B4-BE49-F238E27FC236}">
                <a16:creationId xmlns:a16="http://schemas.microsoft.com/office/drawing/2014/main" id="{8DECCBB2-6310-91F3-C13D-3E2CDA4D7EE6}"/>
              </a:ext>
            </a:extLst>
          </p:cNvPr>
          <p:cNvGrpSpPr/>
          <p:nvPr/>
        </p:nvGrpSpPr>
        <p:grpSpPr>
          <a:xfrm>
            <a:off x="10252466" y="4444432"/>
            <a:ext cx="1577052" cy="1186485"/>
            <a:chOff x="10218598" y="4444432"/>
            <a:chExt cx="1577052" cy="1186485"/>
          </a:xfrm>
        </p:grpSpPr>
        <p:grpSp>
          <p:nvGrpSpPr>
            <p:cNvPr id="121" name="Groupe 12">
              <a:extLst>
                <a:ext uri="{FF2B5EF4-FFF2-40B4-BE49-F238E27FC236}">
                  <a16:creationId xmlns:a16="http://schemas.microsoft.com/office/drawing/2014/main" id="{D0E5072D-C5FF-E251-040E-7FF89D135E0A}"/>
                </a:ext>
              </a:extLst>
            </p:cNvPr>
            <p:cNvGrpSpPr/>
            <p:nvPr/>
          </p:nvGrpSpPr>
          <p:grpSpPr>
            <a:xfrm>
              <a:off x="10521960" y="5243317"/>
              <a:ext cx="990842" cy="387600"/>
              <a:chOff x="6262090" y="5260526"/>
              <a:chExt cx="990842" cy="387600"/>
            </a:xfrm>
          </p:grpSpPr>
          <p:sp>
            <p:nvSpPr>
              <p:cNvPr id="122" name="Ellipse 48">
                <a:extLst>
                  <a:ext uri="{FF2B5EF4-FFF2-40B4-BE49-F238E27FC236}">
                    <a16:creationId xmlns:a16="http://schemas.microsoft.com/office/drawing/2014/main" id="{E8F145E5-B944-2864-D2B5-D364B135BADF}"/>
                  </a:ext>
                </a:extLst>
              </p:cNvPr>
              <p:cNvSpPr/>
              <p:nvPr/>
            </p:nvSpPr>
            <p:spPr>
              <a:xfrm>
                <a:off x="669031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123" name="ZoneTexte 55">
                <a:extLst>
                  <a:ext uri="{FF2B5EF4-FFF2-40B4-BE49-F238E27FC236}">
                    <a16:creationId xmlns:a16="http://schemas.microsoft.com/office/drawing/2014/main" id="{50E3B85E-D6D4-DCAC-ACA7-8069C1E32DA9}"/>
                  </a:ext>
                </a:extLst>
              </p:cNvPr>
              <p:cNvSpPr txBox="1"/>
              <p:nvPr/>
            </p:nvSpPr>
            <p:spPr>
              <a:xfrm>
                <a:off x="6262090" y="5367100"/>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2023</a:t>
                </a:r>
              </a:p>
            </p:txBody>
          </p:sp>
        </p:grpSp>
        <p:sp>
          <p:nvSpPr>
            <p:cNvPr id="7435" name="Rectangle 7434">
              <a:extLst>
                <a:ext uri="{FF2B5EF4-FFF2-40B4-BE49-F238E27FC236}">
                  <a16:creationId xmlns:a16="http://schemas.microsoft.com/office/drawing/2014/main" id="{879543A6-5BE8-120A-91D5-497EBAE102DD}"/>
                </a:ext>
              </a:extLst>
            </p:cNvPr>
            <p:cNvSpPr/>
            <p:nvPr/>
          </p:nvSpPr>
          <p:spPr>
            <a:xfrm>
              <a:off x="10218598" y="4444432"/>
              <a:ext cx="1577052" cy="93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NT1 Clinical phase 1</a:t>
              </a:r>
            </a:p>
            <a:p>
              <a:pPr algn="ctr"/>
              <a:r>
                <a:rPr lang="en-US" sz="1050">
                  <a:solidFill>
                    <a:sysClr val="windowText" lastClr="000000"/>
                  </a:solidFill>
                  <a:latin typeface="Inter" panose="02000503000000020004" pitchFamily="2" charset="0"/>
                  <a:ea typeface="Inter" panose="02000503000000020004" pitchFamily="2" charset="0"/>
                </a:rPr>
                <a:t>Preclinical NT2 &amp; NT3</a:t>
              </a:r>
            </a:p>
          </p:txBody>
        </p:sp>
      </p:grpSp>
      <p:grpSp>
        <p:nvGrpSpPr>
          <p:cNvPr id="7473" name="Group 7472">
            <a:extLst>
              <a:ext uri="{FF2B5EF4-FFF2-40B4-BE49-F238E27FC236}">
                <a16:creationId xmlns:a16="http://schemas.microsoft.com/office/drawing/2014/main" id="{7B38F736-47E8-48D0-4056-67580C4BAD95}"/>
              </a:ext>
            </a:extLst>
          </p:cNvPr>
          <p:cNvGrpSpPr/>
          <p:nvPr/>
        </p:nvGrpSpPr>
        <p:grpSpPr>
          <a:xfrm>
            <a:off x="5161567" y="4415456"/>
            <a:ext cx="1883619" cy="1225816"/>
            <a:chOff x="5119551" y="4415456"/>
            <a:chExt cx="1883619" cy="1225816"/>
          </a:xfrm>
        </p:grpSpPr>
        <p:sp>
          <p:nvSpPr>
            <p:cNvPr id="1074" name="Rectangle 1073">
              <a:extLst>
                <a:ext uri="{FF2B5EF4-FFF2-40B4-BE49-F238E27FC236}">
                  <a16:creationId xmlns:a16="http://schemas.microsoft.com/office/drawing/2014/main" id="{FDA954CF-625B-3E0A-FB12-722934C0E3B3}"/>
                </a:ext>
              </a:extLst>
            </p:cNvPr>
            <p:cNvSpPr/>
            <p:nvPr/>
          </p:nvSpPr>
          <p:spPr>
            <a:xfrm>
              <a:off x="5119551" y="4834553"/>
              <a:ext cx="1883619" cy="29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PIA3, BPI France, </a:t>
              </a:r>
              <a:r>
                <a:rPr lang="en-US" sz="1050" err="1">
                  <a:solidFill>
                    <a:sysClr val="windowText" lastClr="000000"/>
                  </a:solidFill>
                  <a:latin typeface="Inter" panose="02000503000000020004" pitchFamily="2" charset="0"/>
                  <a:ea typeface="Inter" panose="02000503000000020004" pitchFamily="2" charset="0"/>
                </a:rPr>
                <a:t>Fairmined</a:t>
              </a:r>
              <a:r>
                <a:rPr lang="en-US" sz="1050">
                  <a:solidFill>
                    <a:sysClr val="windowText" lastClr="000000"/>
                  </a:solidFill>
                  <a:latin typeface="Inter" panose="02000503000000020004" pitchFamily="2" charset="0"/>
                  <a:ea typeface="Inter" panose="02000503000000020004" pitchFamily="2" charset="0"/>
                </a:rPr>
                <a:t> labelling</a:t>
              </a:r>
            </a:p>
          </p:txBody>
        </p:sp>
        <p:grpSp>
          <p:nvGrpSpPr>
            <p:cNvPr id="115" name="Groupe 12">
              <a:extLst>
                <a:ext uri="{FF2B5EF4-FFF2-40B4-BE49-F238E27FC236}">
                  <a16:creationId xmlns:a16="http://schemas.microsoft.com/office/drawing/2014/main" id="{D67FA19A-31D8-6CE2-D6DB-9E418E7362EE}"/>
                </a:ext>
              </a:extLst>
            </p:cNvPr>
            <p:cNvGrpSpPr/>
            <p:nvPr/>
          </p:nvGrpSpPr>
          <p:grpSpPr>
            <a:xfrm>
              <a:off x="5565940" y="5253671"/>
              <a:ext cx="990842" cy="387601"/>
              <a:chOff x="6262090" y="5260526"/>
              <a:chExt cx="990842" cy="387601"/>
            </a:xfrm>
          </p:grpSpPr>
          <p:sp>
            <p:nvSpPr>
              <p:cNvPr id="116" name="Ellipse 48">
                <a:extLst>
                  <a:ext uri="{FF2B5EF4-FFF2-40B4-BE49-F238E27FC236}">
                    <a16:creationId xmlns:a16="http://schemas.microsoft.com/office/drawing/2014/main" id="{352191F7-18FE-5D5B-4E4C-B8725208A439}"/>
                  </a:ext>
                </a:extLst>
              </p:cNvPr>
              <p:cNvSpPr/>
              <p:nvPr/>
            </p:nvSpPr>
            <p:spPr>
              <a:xfrm>
                <a:off x="669031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117" name="ZoneTexte 55">
                <a:extLst>
                  <a:ext uri="{FF2B5EF4-FFF2-40B4-BE49-F238E27FC236}">
                    <a16:creationId xmlns:a16="http://schemas.microsoft.com/office/drawing/2014/main" id="{5F97F6BC-E036-CB26-C897-82E8F4ABCFC4}"/>
                  </a:ext>
                </a:extLst>
              </p:cNvPr>
              <p:cNvSpPr txBox="1"/>
              <p:nvPr/>
            </p:nvSpPr>
            <p:spPr>
              <a:xfrm>
                <a:off x="6262090" y="5367101"/>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2019</a:t>
                </a:r>
              </a:p>
            </p:txBody>
          </p:sp>
        </p:grpSp>
        <p:pic>
          <p:nvPicPr>
            <p:cNvPr id="1075" name="Picture 5" descr="Fairmined">
              <a:extLst>
                <a:ext uri="{FF2B5EF4-FFF2-40B4-BE49-F238E27FC236}">
                  <a16:creationId xmlns:a16="http://schemas.microsoft.com/office/drawing/2014/main" id="{0A50EA58-B36E-EDFE-9BCB-E9E780C5B7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054" y="4415456"/>
              <a:ext cx="486358" cy="359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67" name="Group 7466">
            <a:extLst>
              <a:ext uri="{FF2B5EF4-FFF2-40B4-BE49-F238E27FC236}">
                <a16:creationId xmlns:a16="http://schemas.microsoft.com/office/drawing/2014/main" id="{E19CF38C-1A57-7C6E-B852-7C6D7ED4EF9E}"/>
              </a:ext>
            </a:extLst>
          </p:cNvPr>
          <p:cNvGrpSpPr/>
          <p:nvPr/>
        </p:nvGrpSpPr>
        <p:grpSpPr>
          <a:xfrm>
            <a:off x="6604311" y="4984456"/>
            <a:ext cx="1422247" cy="1335019"/>
            <a:chOff x="6825461" y="4984456"/>
            <a:chExt cx="1422247" cy="1335019"/>
          </a:xfrm>
        </p:grpSpPr>
        <p:grpSp>
          <p:nvGrpSpPr>
            <p:cNvPr id="7436" name="Groupe 9">
              <a:extLst>
                <a:ext uri="{FF2B5EF4-FFF2-40B4-BE49-F238E27FC236}">
                  <a16:creationId xmlns:a16="http://schemas.microsoft.com/office/drawing/2014/main" id="{EA4FE936-4428-0719-D87B-B98D74B7923B}"/>
                </a:ext>
              </a:extLst>
            </p:cNvPr>
            <p:cNvGrpSpPr/>
            <p:nvPr/>
          </p:nvGrpSpPr>
          <p:grpSpPr>
            <a:xfrm>
              <a:off x="7034562" y="4984456"/>
              <a:ext cx="990842" cy="394173"/>
              <a:chOff x="3865370" y="4999276"/>
              <a:chExt cx="990842" cy="394173"/>
            </a:xfrm>
          </p:grpSpPr>
          <p:sp>
            <p:nvSpPr>
              <p:cNvPr id="7437" name="Ellipse 48">
                <a:extLst>
                  <a:ext uri="{FF2B5EF4-FFF2-40B4-BE49-F238E27FC236}">
                    <a16:creationId xmlns:a16="http://schemas.microsoft.com/office/drawing/2014/main" id="{0D0DDEF6-9DE3-7938-E197-C6AF65C76E76}"/>
                  </a:ext>
                </a:extLst>
              </p:cNvPr>
              <p:cNvSpPr/>
              <p:nvPr/>
            </p:nvSpPr>
            <p:spPr>
              <a:xfrm>
                <a:off x="429359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7438" name="ZoneTexte 55">
                <a:extLst>
                  <a:ext uri="{FF2B5EF4-FFF2-40B4-BE49-F238E27FC236}">
                    <a16:creationId xmlns:a16="http://schemas.microsoft.com/office/drawing/2014/main" id="{0B69D31B-67E1-5D6D-5FF3-CC1B2A003BDB}"/>
                  </a:ext>
                </a:extLst>
              </p:cNvPr>
              <p:cNvSpPr txBox="1"/>
              <p:nvPr/>
            </p:nvSpPr>
            <p:spPr>
              <a:xfrm>
                <a:off x="3865370" y="4999276"/>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2020</a:t>
                </a:r>
              </a:p>
            </p:txBody>
          </p:sp>
        </p:grpSp>
        <p:sp>
          <p:nvSpPr>
            <p:cNvPr id="7439" name="Rectangle 7438">
              <a:extLst>
                <a:ext uri="{FF2B5EF4-FFF2-40B4-BE49-F238E27FC236}">
                  <a16:creationId xmlns:a16="http://schemas.microsoft.com/office/drawing/2014/main" id="{76FE44EA-72B2-B754-0486-9476756E983C}"/>
                </a:ext>
              </a:extLst>
            </p:cNvPr>
            <p:cNvSpPr/>
            <p:nvPr/>
          </p:nvSpPr>
          <p:spPr>
            <a:xfrm>
              <a:off x="6825461" y="5388125"/>
              <a:ext cx="1422247" cy="93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Spin-off </a:t>
              </a:r>
              <a:r>
                <a:rPr lang="en-US" sz="1050" err="1">
                  <a:solidFill>
                    <a:sysClr val="windowText" lastClr="000000"/>
                  </a:solidFill>
                  <a:latin typeface="Inter" panose="02000503000000020004" pitchFamily="2" charset="0"/>
                  <a:ea typeface="Inter" panose="02000503000000020004" pitchFamily="2" charset="0"/>
                </a:rPr>
                <a:t>dermocosmetic</a:t>
              </a:r>
              <a:endParaRPr lang="en-US" sz="1050">
                <a:solidFill>
                  <a:sysClr val="windowText" lastClr="000000"/>
                </a:solidFill>
                <a:latin typeface="Inter" panose="02000503000000020004" pitchFamily="2" charset="0"/>
                <a:ea typeface="Inter" panose="02000503000000020004" pitchFamily="2" charset="0"/>
              </a:endParaRPr>
            </a:p>
            <a:p>
              <a:pPr algn="ctr"/>
              <a:r>
                <a:rPr lang="en-US" sz="1050">
                  <a:solidFill>
                    <a:sysClr val="windowText" lastClr="000000"/>
                  </a:solidFill>
                  <a:latin typeface="Inter" panose="02000503000000020004" pitchFamily="2" charset="0"/>
                  <a:ea typeface="Inter" panose="02000503000000020004" pitchFamily="2" charset="0"/>
                </a:rPr>
                <a:t>Focus on oncology</a:t>
              </a:r>
            </a:p>
            <a:p>
              <a:pPr algn="ctr"/>
              <a:r>
                <a:rPr lang="fr-BE" sz="1050" err="1">
                  <a:solidFill>
                    <a:sysClr val="windowText" lastClr="000000"/>
                  </a:solidFill>
                  <a:latin typeface="Inter" panose="02000503000000020004" pitchFamily="2" charset="0"/>
                  <a:ea typeface="Inter" panose="02000503000000020004" pitchFamily="2" charset="0"/>
                </a:rPr>
                <a:t>Chinese</a:t>
              </a:r>
              <a:r>
                <a:rPr lang="fr-BE" sz="1050">
                  <a:solidFill>
                    <a:sysClr val="windowText" lastClr="000000"/>
                  </a:solidFill>
                  <a:latin typeface="Inter" panose="02000503000000020004" pitchFamily="2" charset="0"/>
                  <a:ea typeface="Inter" panose="02000503000000020004" pitchFamily="2" charset="0"/>
                </a:rPr>
                <a:t> JV</a:t>
              </a:r>
              <a:endParaRPr lang="fr-FR" sz="1050">
                <a:solidFill>
                  <a:sysClr val="windowText" lastClr="000000"/>
                </a:solidFill>
                <a:latin typeface="Inter" panose="02000503000000020004" pitchFamily="2" charset="0"/>
                <a:ea typeface="Inter" panose="02000503000000020004" pitchFamily="2" charset="0"/>
              </a:endParaRPr>
            </a:p>
          </p:txBody>
        </p:sp>
      </p:grpSp>
      <p:grpSp>
        <p:nvGrpSpPr>
          <p:cNvPr id="7465" name="Group 7464">
            <a:extLst>
              <a:ext uri="{FF2B5EF4-FFF2-40B4-BE49-F238E27FC236}">
                <a16:creationId xmlns:a16="http://schemas.microsoft.com/office/drawing/2014/main" id="{C29A8090-2AF9-CE9B-77BA-C6CD3C8510BE}"/>
              </a:ext>
            </a:extLst>
          </p:cNvPr>
          <p:cNvGrpSpPr/>
          <p:nvPr/>
        </p:nvGrpSpPr>
        <p:grpSpPr>
          <a:xfrm>
            <a:off x="8778721" y="4985451"/>
            <a:ext cx="1779153" cy="1525769"/>
            <a:chOff x="9002230" y="4985451"/>
            <a:chExt cx="1779153" cy="1525769"/>
          </a:xfrm>
        </p:grpSpPr>
        <p:pic>
          <p:nvPicPr>
            <p:cNvPr id="7453" name="Picture 7452">
              <a:extLst>
                <a:ext uri="{FF2B5EF4-FFF2-40B4-BE49-F238E27FC236}">
                  <a16:creationId xmlns:a16="http://schemas.microsoft.com/office/drawing/2014/main" id="{A7EDE504-89AB-403A-08F0-01B93C6EC1F6}"/>
                </a:ext>
              </a:extLst>
            </p:cNvPr>
            <p:cNvPicPr>
              <a:picLocks noChangeAspect="1"/>
            </p:cNvPicPr>
            <p:nvPr/>
          </p:nvPicPr>
          <p:blipFill>
            <a:blip r:embed="rId8"/>
            <a:stretch>
              <a:fillRect/>
            </a:stretch>
          </p:blipFill>
          <p:spPr>
            <a:xfrm>
              <a:off x="9447234" y="6023693"/>
              <a:ext cx="888484" cy="487527"/>
            </a:xfrm>
            <a:prstGeom prst="rect">
              <a:avLst/>
            </a:prstGeom>
          </p:spPr>
        </p:pic>
        <p:grpSp>
          <p:nvGrpSpPr>
            <p:cNvPr id="7445" name="Groupe 9">
              <a:extLst>
                <a:ext uri="{FF2B5EF4-FFF2-40B4-BE49-F238E27FC236}">
                  <a16:creationId xmlns:a16="http://schemas.microsoft.com/office/drawing/2014/main" id="{4942AD91-3583-13A6-ADB4-F3FDEE442920}"/>
                </a:ext>
              </a:extLst>
            </p:cNvPr>
            <p:cNvGrpSpPr/>
            <p:nvPr/>
          </p:nvGrpSpPr>
          <p:grpSpPr>
            <a:xfrm>
              <a:off x="9396787" y="4985451"/>
              <a:ext cx="990842" cy="394173"/>
              <a:chOff x="3865370" y="4999276"/>
              <a:chExt cx="990842" cy="394173"/>
            </a:xfrm>
          </p:grpSpPr>
          <p:sp>
            <p:nvSpPr>
              <p:cNvPr id="7446" name="Ellipse 48">
                <a:extLst>
                  <a:ext uri="{FF2B5EF4-FFF2-40B4-BE49-F238E27FC236}">
                    <a16:creationId xmlns:a16="http://schemas.microsoft.com/office/drawing/2014/main" id="{D1BF3342-62E9-E5DE-B0A3-0E025B03476D}"/>
                  </a:ext>
                </a:extLst>
              </p:cNvPr>
              <p:cNvSpPr/>
              <p:nvPr/>
            </p:nvSpPr>
            <p:spPr>
              <a:xfrm>
                <a:off x="429359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7447" name="ZoneTexte 55">
                <a:extLst>
                  <a:ext uri="{FF2B5EF4-FFF2-40B4-BE49-F238E27FC236}">
                    <a16:creationId xmlns:a16="http://schemas.microsoft.com/office/drawing/2014/main" id="{82DECB73-BAB9-737C-9830-29B9DDC644A8}"/>
                  </a:ext>
                </a:extLst>
              </p:cNvPr>
              <p:cNvSpPr txBox="1"/>
              <p:nvPr/>
            </p:nvSpPr>
            <p:spPr>
              <a:xfrm>
                <a:off x="3865370" y="4999276"/>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2021</a:t>
                </a:r>
              </a:p>
            </p:txBody>
          </p:sp>
        </p:grpSp>
        <p:sp>
          <p:nvSpPr>
            <p:cNvPr id="7448" name="Rectangle 7447">
              <a:extLst>
                <a:ext uri="{FF2B5EF4-FFF2-40B4-BE49-F238E27FC236}">
                  <a16:creationId xmlns:a16="http://schemas.microsoft.com/office/drawing/2014/main" id="{F8B1A5D4-0245-AE9F-3899-8BF05517DAC4}"/>
                </a:ext>
              </a:extLst>
            </p:cNvPr>
            <p:cNvSpPr/>
            <p:nvPr/>
          </p:nvSpPr>
          <p:spPr>
            <a:xfrm>
              <a:off x="9002230" y="5284345"/>
              <a:ext cx="1779153" cy="93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Semifinalist EIT Health Catapult</a:t>
              </a:r>
            </a:p>
            <a:p>
              <a:pPr algn="ctr"/>
              <a:r>
                <a:rPr lang="en-US" sz="1050">
                  <a:solidFill>
                    <a:sysClr val="windowText" lastClr="000000"/>
                  </a:solidFill>
                  <a:latin typeface="Inter" panose="02000503000000020004" pitchFamily="2" charset="0"/>
                  <a:ea typeface="Inter" panose="02000503000000020004" pitchFamily="2" charset="0"/>
                </a:rPr>
                <a:t> Cancer campus labelling</a:t>
              </a:r>
            </a:p>
          </p:txBody>
        </p:sp>
      </p:grpSp>
      <p:grpSp>
        <p:nvGrpSpPr>
          <p:cNvPr id="7466" name="Group 7465">
            <a:extLst>
              <a:ext uri="{FF2B5EF4-FFF2-40B4-BE49-F238E27FC236}">
                <a16:creationId xmlns:a16="http://schemas.microsoft.com/office/drawing/2014/main" id="{AB1AA508-D66A-9B1E-549B-0B6A23B2463A}"/>
              </a:ext>
            </a:extLst>
          </p:cNvPr>
          <p:cNvGrpSpPr/>
          <p:nvPr/>
        </p:nvGrpSpPr>
        <p:grpSpPr>
          <a:xfrm>
            <a:off x="7729616" y="4133519"/>
            <a:ext cx="1422247" cy="1518133"/>
            <a:chOff x="7943148" y="4133519"/>
            <a:chExt cx="1422247" cy="1518133"/>
          </a:xfrm>
        </p:grpSpPr>
        <p:grpSp>
          <p:nvGrpSpPr>
            <p:cNvPr id="7441" name="Groupe 12">
              <a:extLst>
                <a:ext uri="{FF2B5EF4-FFF2-40B4-BE49-F238E27FC236}">
                  <a16:creationId xmlns:a16="http://schemas.microsoft.com/office/drawing/2014/main" id="{B7DB7C0D-2E87-1965-3495-F403BA31B701}"/>
                </a:ext>
              </a:extLst>
            </p:cNvPr>
            <p:cNvGrpSpPr/>
            <p:nvPr/>
          </p:nvGrpSpPr>
          <p:grpSpPr>
            <a:xfrm>
              <a:off x="8182558" y="5264052"/>
              <a:ext cx="990842" cy="387600"/>
              <a:chOff x="6262090" y="5260526"/>
              <a:chExt cx="990842" cy="387600"/>
            </a:xfrm>
          </p:grpSpPr>
          <p:sp>
            <p:nvSpPr>
              <p:cNvPr id="7442" name="Ellipse 48">
                <a:extLst>
                  <a:ext uri="{FF2B5EF4-FFF2-40B4-BE49-F238E27FC236}">
                    <a16:creationId xmlns:a16="http://schemas.microsoft.com/office/drawing/2014/main" id="{FAD31BF8-E18F-4ACF-52B3-570AD12D351F}"/>
                  </a:ext>
                </a:extLst>
              </p:cNvPr>
              <p:cNvSpPr/>
              <p:nvPr/>
            </p:nvSpPr>
            <p:spPr>
              <a:xfrm>
                <a:off x="6690318" y="5260526"/>
                <a:ext cx="132923" cy="132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solidFill>
                  <a:latin typeface="Inter"/>
                  <a:ea typeface="Roboto Lt" pitchFamily="2" charset="0"/>
                </a:endParaRPr>
              </a:p>
            </p:txBody>
          </p:sp>
          <p:sp>
            <p:nvSpPr>
              <p:cNvPr id="7443" name="ZoneTexte 55">
                <a:extLst>
                  <a:ext uri="{FF2B5EF4-FFF2-40B4-BE49-F238E27FC236}">
                    <a16:creationId xmlns:a16="http://schemas.microsoft.com/office/drawing/2014/main" id="{6D45CFC1-BAF6-F6DB-3943-A36430D53FD9}"/>
                  </a:ext>
                </a:extLst>
              </p:cNvPr>
              <p:cNvSpPr txBox="1"/>
              <p:nvPr/>
            </p:nvSpPr>
            <p:spPr>
              <a:xfrm>
                <a:off x="6262090" y="5367100"/>
                <a:ext cx="990842" cy="281026"/>
              </a:xfrm>
              <a:prstGeom prst="rect">
                <a:avLst/>
              </a:prstGeom>
            </p:spPr>
            <p:txBody>
              <a:bodyPr vert="horz" wrap="none" lIns="112542" tIns="56271" rIns="112542" bIns="56271" rtlCol="0" anchor="ctr">
                <a:noAutofit/>
              </a:bodyPr>
              <a:lstStyle/>
              <a:p>
                <a:pPr algn="ctr"/>
                <a:r>
                  <a:rPr lang="en-US" sz="1100" b="1">
                    <a:solidFill>
                      <a:schemeClr val="accent1"/>
                    </a:solidFill>
                    <a:latin typeface="Inter"/>
                    <a:ea typeface="Roboto Lt" pitchFamily="2" charset="0"/>
                  </a:rPr>
                  <a:t>2020</a:t>
                </a:r>
              </a:p>
            </p:txBody>
          </p:sp>
        </p:grpSp>
        <p:grpSp>
          <p:nvGrpSpPr>
            <p:cNvPr id="7451" name="Group 7450">
              <a:extLst>
                <a:ext uri="{FF2B5EF4-FFF2-40B4-BE49-F238E27FC236}">
                  <a16:creationId xmlns:a16="http://schemas.microsoft.com/office/drawing/2014/main" id="{AE69CC2E-F5D4-E5C3-A1EF-D5296536D3B3}"/>
                </a:ext>
              </a:extLst>
            </p:cNvPr>
            <p:cNvGrpSpPr/>
            <p:nvPr/>
          </p:nvGrpSpPr>
          <p:grpSpPr>
            <a:xfrm>
              <a:off x="7943148" y="4133519"/>
              <a:ext cx="1422247" cy="1367773"/>
              <a:chOff x="7943148" y="4095419"/>
              <a:chExt cx="1422247" cy="1367773"/>
            </a:xfrm>
          </p:grpSpPr>
          <p:sp>
            <p:nvSpPr>
              <p:cNvPr id="7444" name="Rectangle 7443">
                <a:extLst>
                  <a:ext uri="{FF2B5EF4-FFF2-40B4-BE49-F238E27FC236}">
                    <a16:creationId xmlns:a16="http://schemas.microsoft.com/office/drawing/2014/main" id="{7E5C5A88-3B3D-4393-769B-822548F9FB14}"/>
                  </a:ext>
                </a:extLst>
              </p:cNvPr>
              <p:cNvSpPr/>
              <p:nvPr/>
            </p:nvSpPr>
            <p:spPr>
              <a:xfrm>
                <a:off x="7943148" y="4531842"/>
                <a:ext cx="1422247" cy="93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Inter" panose="02000503000000020004" pitchFamily="2" charset="0"/>
                    <a:ea typeface="Inter" panose="02000503000000020004" pitchFamily="2" charset="0"/>
                  </a:rPr>
                  <a:t>Laureate of Let’s go France Award</a:t>
                </a:r>
              </a:p>
            </p:txBody>
          </p:sp>
          <p:pic>
            <p:nvPicPr>
              <p:cNvPr id="7449" name="Google Shape;241;p3">
                <a:extLst>
                  <a:ext uri="{FF2B5EF4-FFF2-40B4-BE49-F238E27FC236}">
                    <a16:creationId xmlns:a16="http://schemas.microsoft.com/office/drawing/2014/main" id="{3FD7AF40-8F34-6787-6D08-3C23A926BBED}"/>
                  </a:ext>
                </a:extLst>
              </p:cNvPr>
              <p:cNvPicPr preferRelativeResize="0"/>
              <p:nvPr/>
            </p:nvPicPr>
            <p:blipFill rotWithShape="1">
              <a:blip r:embed="rId9">
                <a:alphaModFix/>
              </a:blip>
              <a:srcRect/>
              <a:stretch/>
            </p:blipFill>
            <p:spPr>
              <a:xfrm rot="171054">
                <a:off x="8522708" y="4095419"/>
                <a:ext cx="281826" cy="424670"/>
              </a:xfrm>
              <a:prstGeom prst="rect">
                <a:avLst/>
              </a:prstGeom>
              <a:noFill/>
              <a:ln>
                <a:noFill/>
              </a:ln>
            </p:spPr>
          </p:pic>
          <p:pic>
            <p:nvPicPr>
              <p:cNvPr id="7450" name="Google Shape;258;p3">
                <a:extLst>
                  <a:ext uri="{FF2B5EF4-FFF2-40B4-BE49-F238E27FC236}">
                    <a16:creationId xmlns:a16="http://schemas.microsoft.com/office/drawing/2014/main" id="{20A7CB58-9D5B-4D1B-E871-0329142E7E70}"/>
                  </a:ext>
                </a:extLst>
              </p:cNvPr>
              <p:cNvPicPr preferRelativeResize="0"/>
              <p:nvPr/>
            </p:nvPicPr>
            <p:blipFill rotWithShape="1">
              <a:blip r:embed="rId10">
                <a:alphaModFix/>
              </a:blip>
              <a:srcRect/>
              <a:stretch/>
            </p:blipFill>
            <p:spPr>
              <a:xfrm>
                <a:off x="8250907" y="4605233"/>
                <a:ext cx="788338" cy="200450"/>
              </a:xfrm>
              <a:prstGeom prst="rect">
                <a:avLst/>
              </a:prstGeom>
              <a:noFill/>
              <a:ln>
                <a:noFill/>
              </a:ln>
            </p:spPr>
          </p:pic>
        </p:grpSp>
      </p:grpSp>
      <p:pic>
        <p:nvPicPr>
          <p:cNvPr id="7454" name="Google Shape;251;p3">
            <a:extLst>
              <a:ext uri="{FF2B5EF4-FFF2-40B4-BE49-F238E27FC236}">
                <a16:creationId xmlns:a16="http://schemas.microsoft.com/office/drawing/2014/main" id="{32D7B78F-8673-4359-0962-E5309C14E1BB}"/>
              </a:ext>
            </a:extLst>
          </p:cNvPr>
          <p:cNvPicPr preferRelativeResize="0"/>
          <p:nvPr/>
        </p:nvPicPr>
        <p:blipFill rotWithShape="1">
          <a:blip r:embed="rId11">
            <a:alphaModFix/>
          </a:blip>
          <a:srcRect/>
          <a:stretch/>
        </p:blipFill>
        <p:spPr>
          <a:xfrm>
            <a:off x="1444584" y="2725216"/>
            <a:ext cx="432704" cy="384767"/>
          </a:xfrm>
          <a:prstGeom prst="rect">
            <a:avLst/>
          </a:prstGeom>
          <a:noFill/>
          <a:ln>
            <a:noFill/>
          </a:ln>
        </p:spPr>
      </p:pic>
      <p:pic>
        <p:nvPicPr>
          <p:cNvPr id="7456" name="Google Shape;253;p3">
            <a:extLst>
              <a:ext uri="{FF2B5EF4-FFF2-40B4-BE49-F238E27FC236}">
                <a16:creationId xmlns:a16="http://schemas.microsoft.com/office/drawing/2014/main" id="{DA2D6DBD-A5C9-F1AC-1A98-41F666AA21E8}"/>
              </a:ext>
            </a:extLst>
          </p:cNvPr>
          <p:cNvPicPr preferRelativeResize="0"/>
          <p:nvPr/>
        </p:nvPicPr>
        <p:blipFill rotWithShape="1">
          <a:blip r:embed="rId12">
            <a:alphaModFix/>
          </a:blip>
          <a:srcRect/>
          <a:stretch/>
        </p:blipFill>
        <p:spPr>
          <a:xfrm>
            <a:off x="1390225" y="2304853"/>
            <a:ext cx="482875" cy="255286"/>
          </a:xfrm>
          <a:prstGeom prst="rect">
            <a:avLst/>
          </a:prstGeom>
          <a:noFill/>
          <a:ln>
            <a:noFill/>
          </a:ln>
        </p:spPr>
      </p:pic>
      <p:sp>
        <p:nvSpPr>
          <p:cNvPr id="7458" name="Google Shape;276;p3">
            <a:extLst>
              <a:ext uri="{FF2B5EF4-FFF2-40B4-BE49-F238E27FC236}">
                <a16:creationId xmlns:a16="http://schemas.microsoft.com/office/drawing/2014/main" id="{B5D10FD7-797D-9464-35D5-AADDC6F5BE56}"/>
              </a:ext>
            </a:extLst>
          </p:cNvPr>
          <p:cNvSpPr txBox="1"/>
          <p:nvPr/>
        </p:nvSpPr>
        <p:spPr>
          <a:xfrm>
            <a:off x="2216736" y="2804288"/>
            <a:ext cx="2787953" cy="236988"/>
          </a:xfrm>
          <a:prstGeom prst="rect">
            <a:avLst/>
          </a:prstGeom>
          <a:noFill/>
          <a:ln>
            <a:noFill/>
          </a:ln>
        </p:spPr>
        <p:txBody>
          <a:bodyPr spcFirstLastPara="1" wrap="square" lIns="0" tIns="0" rIns="0" bIns="0" anchor="t" anchorCtr="0">
            <a:spAutoFit/>
          </a:bodyPr>
          <a:lstStyle/>
          <a:p>
            <a:pPr>
              <a:lnSpc>
                <a:spcPct val="140000"/>
              </a:lnSpc>
            </a:pPr>
            <a:r>
              <a:rPr lang="en-US" sz="1100" b="1">
                <a:latin typeface="Inter" panose="02000503000000020004" pitchFamily="2" charset="0"/>
                <a:ea typeface="Inter" panose="02000503000000020004" pitchFamily="2" charset="0"/>
                <a:cs typeface="Biome" panose="020B0503030204020804" pitchFamily="34" charset="0"/>
                <a:sym typeface="Raleway"/>
              </a:rPr>
              <a:t>2 families patents filed in 25 countries</a:t>
            </a:r>
          </a:p>
        </p:txBody>
      </p:sp>
      <p:sp>
        <p:nvSpPr>
          <p:cNvPr id="7459" name="Google Shape;277;p3">
            <a:extLst>
              <a:ext uri="{FF2B5EF4-FFF2-40B4-BE49-F238E27FC236}">
                <a16:creationId xmlns:a16="http://schemas.microsoft.com/office/drawing/2014/main" id="{3AD29A02-2BBF-5A39-B11B-31FD1A6C0E69}"/>
              </a:ext>
            </a:extLst>
          </p:cNvPr>
          <p:cNvSpPr txBox="1"/>
          <p:nvPr/>
        </p:nvSpPr>
        <p:spPr>
          <a:xfrm>
            <a:off x="2216736" y="3305859"/>
            <a:ext cx="2884426" cy="236988"/>
          </a:xfrm>
          <a:prstGeom prst="rect">
            <a:avLst/>
          </a:prstGeom>
          <a:noFill/>
          <a:ln>
            <a:noFill/>
          </a:ln>
        </p:spPr>
        <p:txBody>
          <a:bodyPr spcFirstLastPara="1" wrap="square" lIns="0" tIns="0" rIns="0" bIns="0" anchor="t" anchorCtr="0">
            <a:spAutoFit/>
          </a:bodyPr>
          <a:lstStyle/>
          <a:p>
            <a:pPr>
              <a:lnSpc>
                <a:spcPct val="140000"/>
              </a:lnSpc>
            </a:pPr>
            <a:r>
              <a:rPr lang="en-US" sz="1100" b="1">
                <a:latin typeface="Inter" panose="02000503000000020004" pitchFamily="2" charset="0"/>
                <a:ea typeface="Inter" panose="02000503000000020004" pitchFamily="2" charset="0"/>
                <a:cs typeface="Biome" panose="020B0503030204020804" pitchFamily="34" charset="0"/>
                <a:sym typeface="Raleway"/>
              </a:rPr>
              <a:t>2 international trademarks in cosmetics</a:t>
            </a:r>
            <a:endParaRPr lang="en-US" sz="1400">
              <a:latin typeface="Inter" panose="02000503000000020004" pitchFamily="2" charset="0"/>
              <a:ea typeface="Inter" panose="02000503000000020004" pitchFamily="2" charset="0"/>
              <a:cs typeface="Biome" panose="020B0503030204020804" pitchFamily="34" charset="0"/>
            </a:endParaRPr>
          </a:p>
        </p:txBody>
      </p:sp>
      <p:sp>
        <p:nvSpPr>
          <p:cNvPr id="7460" name="Google Shape;278;p3">
            <a:extLst>
              <a:ext uri="{FF2B5EF4-FFF2-40B4-BE49-F238E27FC236}">
                <a16:creationId xmlns:a16="http://schemas.microsoft.com/office/drawing/2014/main" id="{71F150CE-79D9-B032-7C74-9D9E14A02FD6}"/>
              </a:ext>
            </a:extLst>
          </p:cNvPr>
          <p:cNvSpPr txBox="1"/>
          <p:nvPr/>
        </p:nvSpPr>
        <p:spPr>
          <a:xfrm>
            <a:off x="2216736" y="2302717"/>
            <a:ext cx="3059792" cy="236988"/>
          </a:xfrm>
          <a:prstGeom prst="rect">
            <a:avLst/>
          </a:prstGeom>
          <a:noFill/>
          <a:ln>
            <a:noFill/>
          </a:ln>
        </p:spPr>
        <p:txBody>
          <a:bodyPr spcFirstLastPara="1" wrap="square" lIns="0" tIns="0" rIns="0" bIns="0" anchor="t" anchorCtr="0">
            <a:spAutoFit/>
          </a:bodyPr>
          <a:lstStyle/>
          <a:p>
            <a:pPr>
              <a:lnSpc>
                <a:spcPct val="140000"/>
              </a:lnSpc>
            </a:pPr>
            <a:r>
              <a:rPr lang="en-US" sz="1100" b="1">
                <a:latin typeface="Inter" panose="02000503000000020004" pitchFamily="2" charset="0"/>
                <a:ea typeface="Inter" panose="02000503000000020004" pitchFamily="2" charset="0"/>
                <a:cs typeface="Biome" panose="020B0503030204020804" pitchFamily="34" charset="0"/>
                <a:sym typeface="Raleway"/>
              </a:rPr>
              <a:t>+ 10 international research partnerships</a:t>
            </a:r>
            <a:endParaRPr lang="en-US" sz="1400">
              <a:latin typeface="Inter" panose="02000503000000020004" pitchFamily="2" charset="0"/>
              <a:ea typeface="Inter" panose="02000503000000020004" pitchFamily="2" charset="0"/>
              <a:cs typeface="Biome" panose="020B0503030204020804" pitchFamily="34" charset="0"/>
            </a:endParaRPr>
          </a:p>
        </p:txBody>
      </p:sp>
      <p:sp>
        <p:nvSpPr>
          <p:cNvPr id="7461" name="Google Shape;279;p3">
            <a:extLst>
              <a:ext uri="{FF2B5EF4-FFF2-40B4-BE49-F238E27FC236}">
                <a16:creationId xmlns:a16="http://schemas.microsoft.com/office/drawing/2014/main" id="{E3706E83-95C8-A0A2-B25C-EB370A0E9218}"/>
              </a:ext>
            </a:extLst>
          </p:cNvPr>
          <p:cNvSpPr txBox="1"/>
          <p:nvPr/>
        </p:nvSpPr>
        <p:spPr>
          <a:xfrm>
            <a:off x="2216736" y="1686846"/>
            <a:ext cx="3059791" cy="473976"/>
          </a:xfrm>
          <a:prstGeom prst="rect">
            <a:avLst/>
          </a:prstGeom>
          <a:noFill/>
          <a:ln>
            <a:noFill/>
          </a:ln>
        </p:spPr>
        <p:txBody>
          <a:bodyPr spcFirstLastPara="1" wrap="square" lIns="0" tIns="0" rIns="0" bIns="0" anchor="t" anchorCtr="0">
            <a:spAutoFit/>
          </a:bodyPr>
          <a:lstStyle/>
          <a:p>
            <a:pPr>
              <a:lnSpc>
                <a:spcPct val="140000"/>
              </a:lnSpc>
            </a:pPr>
            <a:r>
              <a:rPr lang="en-US" sz="1100" b="1">
                <a:latin typeface="Inter" panose="02000503000000020004" pitchFamily="2" charset="0"/>
                <a:ea typeface="Inter" panose="02000503000000020004" pitchFamily="2" charset="0"/>
                <a:cs typeface="Biome" panose="020B0503030204020804" pitchFamily="34" charset="0"/>
                <a:sym typeface="Raleway"/>
              </a:rPr>
              <a:t>Europe : Reunion Island </a:t>
            </a:r>
          </a:p>
          <a:p>
            <a:pPr>
              <a:lnSpc>
                <a:spcPct val="140000"/>
              </a:lnSpc>
            </a:pPr>
            <a:r>
              <a:rPr lang="en-US" sz="1100" b="1">
                <a:latin typeface="Inter" panose="02000503000000020004" pitchFamily="2" charset="0"/>
                <a:ea typeface="Inter" panose="02000503000000020004" pitchFamily="2" charset="0"/>
                <a:cs typeface="Biome" panose="020B0503030204020804" pitchFamily="34" charset="0"/>
                <a:sym typeface="Raleway"/>
              </a:rPr>
              <a:t>Asia</a:t>
            </a:r>
            <a:endParaRPr lang="en-US" sz="1400">
              <a:latin typeface="Inter" panose="02000503000000020004" pitchFamily="2" charset="0"/>
              <a:ea typeface="Inter" panose="02000503000000020004" pitchFamily="2" charset="0"/>
              <a:cs typeface="Biome" panose="020B0503030204020804" pitchFamily="34" charset="0"/>
            </a:endParaRPr>
          </a:p>
        </p:txBody>
      </p:sp>
      <p:pic>
        <p:nvPicPr>
          <p:cNvPr id="7463" name="Picture 7462" descr="Shape&#10;&#10;Description automatically generated with low confidence">
            <a:extLst>
              <a:ext uri="{FF2B5EF4-FFF2-40B4-BE49-F238E27FC236}">
                <a16:creationId xmlns:a16="http://schemas.microsoft.com/office/drawing/2014/main" id="{9D777BE5-A833-16FA-E736-2ED5EA3ED242}"/>
              </a:ext>
            </a:extLst>
          </p:cNvPr>
          <p:cNvPicPr>
            <a:picLocks noChangeAspect="1"/>
          </p:cNvPicPr>
          <p:nvPr/>
        </p:nvPicPr>
        <p:blipFill rotWithShape="1">
          <a:blip r:embed="rId13">
            <a:extLst>
              <a:ext uri="{28A0092B-C50C-407E-A947-70E740481C1C}">
                <a14:useLocalDpi xmlns:a14="http://schemas.microsoft.com/office/drawing/2010/main" val="0"/>
              </a:ext>
            </a:extLst>
          </a:blip>
          <a:srcRect l="25413" t="790" r="25595" b="21080"/>
          <a:stretch/>
        </p:blipFill>
        <p:spPr>
          <a:xfrm>
            <a:off x="1514073" y="1718362"/>
            <a:ext cx="260656" cy="415687"/>
          </a:xfrm>
          <a:prstGeom prst="rect">
            <a:avLst/>
          </a:prstGeom>
        </p:spPr>
      </p:pic>
      <p:pic>
        <p:nvPicPr>
          <p:cNvPr id="7502" name="Picture 2" descr="Symbole Dicône De Marque Tm Signent La Loi Noire De Vecteur De Marque  Vecteurs libres de droits et plus d'images vectorielles de Logo - iStock">
            <a:extLst>
              <a:ext uri="{FF2B5EF4-FFF2-40B4-BE49-F238E27FC236}">
                <a16:creationId xmlns:a16="http://schemas.microsoft.com/office/drawing/2014/main" id="{78AB6189-B8B2-D08E-EA41-574BC05CAF29}"/>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950" t="8458" r="8392" b="9197"/>
          <a:stretch/>
        </p:blipFill>
        <p:spPr bwMode="auto">
          <a:xfrm>
            <a:off x="1429678" y="3200189"/>
            <a:ext cx="462517" cy="45525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2">
            <a:extLst>
              <a:ext uri="{FF2B5EF4-FFF2-40B4-BE49-F238E27FC236}">
                <a16:creationId xmlns:a16="http://schemas.microsoft.com/office/drawing/2014/main" id="{BAD6573A-2FB5-9931-59BD-D9C252CD02B5}"/>
              </a:ext>
            </a:extLst>
          </p:cNvPr>
          <p:cNvSpPr txBox="1">
            <a:spLocks/>
          </p:cNvSpPr>
          <p:nvPr/>
        </p:nvSpPr>
        <p:spPr>
          <a:xfrm>
            <a:off x="717550" y="612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Since 2016, TORSKAL has been developing solutions to simplify skin cancer treatments and has received several awards for its high level of execution</a:t>
            </a:r>
            <a:endParaRPr kumimoji="0" lang="fr-FR"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686179"/>
      </p:ext>
    </p:extLst>
  </p:cSld>
  <p:clrMapOvr>
    <a:masterClrMapping/>
  </p:clrMapOvr>
  <mc:AlternateContent xmlns:mc="http://schemas.openxmlformats.org/markup-compatibility/2006" xmlns:p14="http://schemas.microsoft.com/office/powerpoint/2010/main">
    <mc:Choice Requires="p14">
      <p:transition spd="slow" p14:dur="2000" advTm="30229"/>
    </mc:Choice>
    <mc:Fallback xmlns="">
      <p:transition spd="slow" advTm="3022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t 25" hidden="1"/>
          <p:cNvGraphicFramePr>
            <a:graphicFrameLocks noChangeAspect="1"/>
          </p:cNvGraphicFramePr>
          <p:nvPr>
            <p:custDataLst>
              <p:tags r:id="rId1"/>
            </p:custDataLst>
          </p:nvPr>
        </p:nvGraphicFramePr>
        <p:xfrm>
          <a:off x="2668192" y="858442"/>
          <a:ext cx="1191" cy="1191"/>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26" name="Objet 25" hidden="1"/>
                      <p:cNvPicPr/>
                      <p:nvPr/>
                    </p:nvPicPr>
                    <p:blipFill>
                      <a:blip r:embed="rId5"/>
                      <a:stretch>
                        <a:fillRect/>
                      </a:stretch>
                    </p:blipFill>
                    <p:spPr>
                      <a:xfrm>
                        <a:off x="2668192" y="858442"/>
                        <a:ext cx="1191" cy="1191"/>
                      </a:xfrm>
                      <a:prstGeom prst="rect">
                        <a:avLst/>
                      </a:prstGeom>
                    </p:spPr>
                  </p:pic>
                </p:oleObj>
              </mc:Fallback>
            </mc:AlternateContent>
          </a:graphicData>
        </a:graphic>
      </p:graphicFrame>
      <p:sp>
        <p:nvSpPr>
          <p:cNvPr id="25" name="Rectangle 24" hidden="1"/>
          <p:cNvSpPr/>
          <p:nvPr>
            <p:custDataLst>
              <p:tags r:id="rId2"/>
            </p:custDataLst>
          </p:nvPr>
        </p:nvSpPr>
        <p:spPr>
          <a:xfrm>
            <a:off x="2667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200" b="1" dirty="0">
              <a:latin typeface="Source Sans Pro Light" panose="020B0403030403020204" pitchFamily="34" charset="0"/>
              <a:ea typeface="Source Sans Pro Light" panose="020B0403030403020204" pitchFamily="34" charset="0"/>
              <a:sym typeface="Source Sans Pro Light" panose="020B0403030403020204" pitchFamily="34" charset="0"/>
            </a:endParaRPr>
          </a:p>
        </p:txBody>
      </p:sp>
      <p:sp>
        <p:nvSpPr>
          <p:cNvPr id="3" name="Espace réservé du numéro de diapositive 2"/>
          <p:cNvSpPr>
            <a:spLocks noGrp="1"/>
          </p:cNvSpPr>
          <p:nvPr>
            <p:ph type="sldNum" sz="quarter" idx="12"/>
          </p:nvPr>
        </p:nvSpPr>
        <p:spPr/>
        <p:txBody>
          <a:bodyPr/>
          <a:lstStyle/>
          <a:p>
            <a:fld id="{30760893-111F-48CF-8645-0485FD449E10}" type="slidenum">
              <a:rPr lang="en-AU" smtClean="0"/>
              <a:pPr/>
              <a:t>19</a:t>
            </a:fld>
            <a:endParaRPr lang="en-AU" dirty="0"/>
          </a:p>
        </p:txBody>
      </p:sp>
      <p:sp>
        <p:nvSpPr>
          <p:cNvPr id="35" name="Rectangle 34">
            <a:extLst>
              <a:ext uri="{FF2B5EF4-FFF2-40B4-BE49-F238E27FC236}">
                <a16:creationId xmlns:a16="http://schemas.microsoft.com/office/drawing/2014/main" id="{D8391D42-3600-404A-8D6D-566C6CEC205F}"/>
              </a:ext>
            </a:extLst>
          </p:cNvPr>
          <p:cNvSpPr/>
          <p:nvPr/>
        </p:nvSpPr>
        <p:spPr>
          <a:xfrm>
            <a:off x="5615681" y="4967670"/>
            <a:ext cx="3429000" cy="300082"/>
          </a:xfrm>
          <a:prstGeom prst="rect">
            <a:avLst/>
          </a:prstGeom>
        </p:spPr>
        <p:txBody>
          <a:bodyPr>
            <a:spAutoFit/>
          </a:bodyPr>
          <a:lstStyle/>
          <a:p>
            <a:pPr marL="160735" indent="-160735">
              <a:buFont typeface="Arial" panose="020B0604020202020204" pitchFamily="34" charset="0"/>
              <a:buChar char="•"/>
            </a:pPr>
            <a:endParaRPr lang="fr-RE" sz="1350" dirty="0">
              <a:solidFill>
                <a:prstClr val="black"/>
              </a:solidFill>
            </a:endParaRPr>
          </a:p>
        </p:txBody>
      </p:sp>
      <p:pic>
        <p:nvPicPr>
          <p:cNvPr id="11" name="object 4"/>
          <p:cNvPicPr/>
          <p:nvPr/>
        </p:nvPicPr>
        <p:blipFill rotWithShape="1">
          <a:blip r:embed="rId6" cstate="print"/>
          <a:srcRect l="12767" t="16959" r="68060" b="50051"/>
          <a:stretch/>
        </p:blipFill>
        <p:spPr>
          <a:xfrm>
            <a:off x="5499657" y="2781764"/>
            <a:ext cx="1314539" cy="1318894"/>
          </a:xfrm>
          <a:prstGeom prst="rect">
            <a:avLst/>
          </a:prstGeom>
        </p:spPr>
      </p:pic>
      <p:sp>
        <p:nvSpPr>
          <p:cNvPr id="13" name="object 9"/>
          <p:cNvSpPr txBox="1"/>
          <p:nvPr/>
        </p:nvSpPr>
        <p:spPr>
          <a:xfrm>
            <a:off x="3009258" y="5066307"/>
            <a:ext cx="5969091" cy="143886"/>
          </a:xfrm>
          <a:prstGeom prst="rect">
            <a:avLst/>
          </a:prstGeom>
        </p:spPr>
        <p:txBody>
          <a:bodyPr vert="horz" wrap="square" lIns="0" tIns="5334" rIns="0" bIns="0" rtlCol="0">
            <a:spAutoFit/>
          </a:bodyPr>
          <a:lstStyle/>
          <a:p>
            <a:pPr>
              <a:lnSpc>
                <a:spcPct val="100000"/>
              </a:lnSpc>
            </a:pPr>
            <a:endParaRPr sz="900" dirty="0"/>
          </a:p>
        </p:txBody>
      </p:sp>
      <p:sp>
        <p:nvSpPr>
          <p:cNvPr id="7" name="ZoneTexte 6">
            <a:extLst>
              <a:ext uri="{FF2B5EF4-FFF2-40B4-BE49-F238E27FC236}">
                <a16:creationId xmlns:a16="http://schemas.microsoft.com/office/drawing/2014/main" id="{0B3FE811-CA4F-F647-FE04-1C7AF43CFFCF}"/>
              </a:ext>
            </a:extLst>
          </p:cNvPr>
          <p:cNvSpPr txBox="1"/>
          <p:nvPr/>
        </p:nvSpPr>
        <p:spPr>
          <a:xfrm>
            <a:off x="2420159" y="698371"/>
            <a:ext cx="3339376" cy="323165"/>
          </a:xfrm>
          <a:prstGeom prst="rect">
            <a:avLst/>
          </a:prstGeom>
          <a:noFill/>
        </p:spPr>
        <p:txBody>
          <a:bodyPr wrap="none" rtlCol="0">
            <a:spAutoFit/>
          </a:bodyPr>
          <a:lstStyle/>
          <a:p>
            <a:r>
              <a:rPr lang="fr-FR" sz="1500" b="1" dirty="0">
                <a:solidFill>
                  <a:schemeClr val="bg1"/>
                </a:solidFill>
                <a:latin typeface="Biome" panose="020B0503030204020804" pitchFamily="34" charset="0"/>
                <a:cs typeface="Biome" panose="020B0503030204020804" pitchFamily="34" charset="0"/>
              </a:rPr>
              <a:t>Cure the cancer </a:t>
            </a:r>
            <a:r>
              <a:rPr lang="fr-FR" sz="1500" b="1" dirty="0" err="1">
                <a:solidFill>
                  <a:schemeClr val="bg1"/>
                </a:solidFill>
                <a:latin typeface="Biome" panose="020B0503030204020804" pitchFamily="34" charset="0"/>
                <a:cs typeface="Biome" panose="020B0503030204020804" pitchFamily="34" charset="0"/>
              </a:rPr>
              <a:t>with</a:t>
            </a:r>
            <a:r>
              <a:rPr lang="fr-FR" sz="1500" b="1" dirty="0">
                <a:solidFill>
                  <a:schemeClr val="bg1"/>
                </a:solidFill>
                <a:latin typeface="Biome" panose="020B0503030204020804" pitchFamily="34" charset="0"/>
                <a:cs typeface="Biome" panose="020B0503030204020804" pitchFamily="34" charset="0"/>
              </a:rPr>
              <a:t> </a:t>
            </a:r>
            <a:r>
              <a:rPr lang="fr-FR" sz="1500" b="1" dirty="0" err="1">
                <a:solidFill>
                  <a:schemeClr val="bg1"/>
                </a:solidFill>
                <a:latin typeface="Biome" panose="020B0503030204020804" pitchFamily="34" charset="0"/>
                <a:cs typeface="Biome" panose="020B0503030204020804" pitchFamily="34" charset="0"/>
              </a:rPr>
              <a:t>ethical</a:t>
            </a:r>
            <a:r>
              <a:rPr lang="fr-FR" sz="1500" b="1" dirty="0">
                <a:solidFill>
                  <a:schemeClr val="bg1"/>
                </a:solidFill>
                <a:latin typeface="Biome" panose="020B0503030204020804" pitchFamily="34" charset="0"/>
                <a:cs typeface="Biome" panose="020B0503030204020804" pitchFamily="34" charset="0"/>
              </a:rPr>
              <a:t> gold</a:t>
            </a:r>
          </a:p>
        </p:txBody>
      </p:sp>
      <p:pic>
        <p:nvPicPr>
          <p:cNvPr id="9" name="Image 8">
            <a:extLst>
              <a:ext uri="{FF2B5EF4-FFF2-40B4-BE49-F238E27FC236}">
                <a16:creationId xmlns:a16="http://schemas.microsoft.com/office/drawing/2014/main" id="{F6483A0A-97CE-9FA6-53FE-406F61D001B4}"/>
              </a:ext>
            </a:extLst>
          </p:cNvPr>
          <p:cNvPicPr>
            <a:picLocks noChangeAspect="1"/>
          </p:cNvPicPr>
          <p:nvPr/>
        </p:nvPicPr>
        <p:blipFill>
          <a:blip r:embed="rId7"/>
          <a:stretch>
            <a:fillRect/>
          </a:stretch>
        </p:blipFill>
        <p:spPr>
          <a:xfrm>
            <a:off x="2420159" y="2455329"/>
            <a:ext cx="2957648" cy="1971765"/>
          </a:xfrm>
          <a:prstGeom prst="rect">
            <a:avLst/>
          </a:prstGeom>
        </p:spPr>
      </p:pic>
      <p:pic>
        <p:nvPicPr>
          <p:cNvPr id="14" name="Image 13">
            <a:extLst>
              <a:ext uri="{FF2B5EF4-FFF2-40B4-BE49-F238E27FC236}">
                <a16:creationId xmlns:a16="http://schemas.microsoft.com/office/drawing/2014/main" id="{A8BE08BB-AD18-7C1B-7F41-CE7A30982D10}"/>
              </a:ext>
            </a:extLst>
          </p:cNvPr>
          <p:cNvPicPr>
            <a:picLocks noChangeAspect="1"/>
          </p:cNvPicPr>
          <p:nvPr/>
        </p:nvPicPr>
        <p:blipFill>
          <a:blip r:embed="rId8"/>
          <a:stretch>
            <a:fillRect/>
          </a:stretch>
        </p:blipFill>
        <p:spPr>
          <a:xfrm>
            <a:off x="7254217" y="2443119"/>
            <a:ext cx="2968481" cy="1971765"/>
          </a:xfrm>
          <a:prstGeom prst="rect">
            <a:avLst/>
          </a:prstGeom>
        </p:spPr>
      </p:pic>
    </p:spTree>
    <p:extLst>
      <p:ext uri="{BB962C8B-B14F-4D97-AF65-F5344CB8AC3E}">
        <p14:creationId xmlns:p14="http://schemas.microsoft.com/office/powerpoint/2010/main" val="187269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14DED34-82E1-0D24-137B-E8CA22E7A410}"/>
              </a:ext>
            </a:extLst>
          </p:cNvPr>
          <p:cNvSpPr>
            <a:spLocks noGrp="1"/>
          </p:cNvSpPr>
          <p:nvPr>
            <p:ph type="ctrTitle"/>
          </p:nvPr>
        </p:nvSpPr>
        <p:spPr>
          <a:xfrm>
            <a:off x="565150" y="396000"/>
            <a:ext cx="11061700" cy="515937"/>
          </a:xfrm>
        </p:spPr>
        <p:txBody>
          <a:bodyPr/>
          <a:lstStyle/>
          <a:p>
            <a:r>
              <a:rPr lang="en-US" sz="2400">
                <a:latin typeface="Inter" panose="02000503000000020004" pitchFamily="2" charset="0"/>
                <a:ea typeface="Inter" panose="02000503000000020004" pitchFamily="2" charset="0"/>
              </a:rPr>
              <a:t>The world has a skin cancer issue…</a:t>
            </a:r>
          </a:p>
        </p:txBody>
      </p:sp>
      <p:grpSp>
        <p:nvGrpSpPr>
          <p:cNvPr id="11" name="Group 10">
            <a:extLst>
              <a:ext uri="{FF2B5EF4-FFF2-40B4-BE49-F238E27FC236}">
                <a16:creationId xmlns:a16="http://schemas.microsoft.com/office/drawing/2014/main" id="{11D5B238-283F-F504-F846-7874E8A53758}"/>
              </a:ext>
            </a:extLst>
          </p:cNvPr>
          <p:cNvGrpSpPr/>
          <p:nvPr/>
        </p:nvGrpSpPr>
        <p:grpSpPr>
          <a:xfrm>
            <a:off x="599351" y="1114800"/>
            <a:ext cx="11221951" cy="1442216"/>
            <a:chOff x="528933" y="1104746"/>
            <a:chExt cx="11221951" cy="1442216"/>
          </a:xfrm>
        </p:grpSpPr>
        <p:sp>
          <p:nvSpPr>
            <p:cNvPr id="36" name="Rectangle : coins arrondis 35">
              <a:extLst>
                <a:ext uri="{FF2B5EF4-FFF2-40B4-BE49-F238E27FC236}">
                  <a16:creationId xmlns:a16="http://schemas.microsoft.com/office/drawing/2014/main" id="{2838E88A-AA92-B6BE-9637-E4EB5C0FDE2F}"/>
                </a:ext>
              </a:extLst>
            </p:cNvPr>
            <p:cNvSpPr/>
            <p:nvPr/>
          </p:nvSpPr>
          <p:spPr>
            <a:xfrm>
              <a:off x="8421187" y="1121923"/>
              <a:ext cx="3329697" cy="1405375"/>
            </a:xfrm>
            <a:prstGeom prst="roundRect">
              <a:avLst>
                <a:gd name="adj" fmla="val 716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solidFill>
                  <a:latin typeface="Inter" panose="02000503000000020004" pitchFamily="2" charset="0"/>
                  <a:ea typeface="Inter" panose="02000503000000020004" pitchFamily="2" charset="0"/>
                </a:rPr>
                <a:t>           </a:t>
              </a:r>
            </a:p>
          </p:txBody>
        </p:sp>
        <p:sp>
          <p:nvSpPr>
            <p:cNvPr id="8" name="Rectangle : coins arrondis 7">
              <a:extLst>
                <a:ext uri="{FF2B5EF4-FFF2-40B4-BE49-F238E27FC236}">
                  <a16:creationId xmlns:a16="http://schemas.microsoft.com/office/drawing/2014/main" id="{E387A5EE-5DFF-9541-1117-DF2FE09CD5EB}"/>
                </a:ext>
              </a:extLst>
            </p:cNvPr>
            <p:cNvSpPr/>
            <p:nvPr/>
          </p:nvSpPr>
          <p:spPr>
            <a:xfrm>
              <a:off x="528933" y="1141587"/>
              <a:ext cx="3329697" cy="1405375"/>
            </a:xfrm>
            <a:prstGeom prst="roundRect">
              <a:avLst>
                <a:gd name="adj" fmla="val 716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a:solidFill>
                  <a:schemeClr val="bg1"/>
                </a:solidFill>
                <a:latin typeface="Inter" panose="02000503000000020004" pitchFamily="2" charset="0"/>
                <a:ea typeface="Inter" panose="02000503000000020004" pitchFamily="2" charset="0"/>
              </a:endParaRPr>
            </a:p>
          </p:txBody>
        </p:sp>
        <p:sp>
          <p:nvSpPr>
            <p:cNvPr id="2" name="ZoneTexte 1">
              <a:extLst>
                <a:ext uri="{FF2B5EF4-FFF2-40B4-BE49-F238E27FC236}">
                  <a16:creationId xmlns:a16="http://schemas.microsoft.com/office/drawing/2014/main" id="{DCDD6DAB-FC73-C114-4D0D-0BDDC182E33B}"/>
                </a:ext>
              </a:extLst>
            </p:cNvPr>
            <p:cNvSpPr txBox="1"/>
            <p:nvPr/>
          </p:nvSpPr>
          <p:spPr>
            <a:xfrm>
              <a:off x="1006341" y="1104746"/>
              <a:ext cx="2374881" cy="1015663"/>
            </a:xfrm>
            <a:prstGeom prst="rect">
              <a:avLst/>
            </a:prstGeom>
            <a:noFill/>
          </p:spPr>
          <p:txBody>
            <a:bodyPr wrap="none" rtlCol="0" anchor="ctr">
              <a:spAutoFit/>
            </a:bodyPr>
            <a:lstStyle/>
            <a:p>
              <a:pPr algn="ctr"/>
              <a:r>
                <a:rPr lang="en-US" sz="6000" b="1">
                  <a:solidFill>
                    <a:schemeClr val="bg1"/>
                  </a:solidFill>
                  <a:latin typeface="Inter" panose="02000503000000020004" pitchFamily="2" charset="0"/>
                  <a:ea typeface="Inter" panose="02000503000000020004" pitchFamily="2" charset="0"/>
                </a:rPr>
                <a:t>5 to 13</a:t>
              </a:r>
              <a:endParaRPr lang="en-US" sz="6000">
                <a:latin typeface="Inter" panose="02000503000000020004" pitchFamily="2" charset="0"/>
                <a:ea typeface="Inter" panose="02000503000000020004" pitchFamily="2" charset="0"/>
              </a:endParaRPr>
            </a:p>
          </p:txBody>
        </p:sp>
        <p:sp>
          <p:nvSpPr>
            <p:cNvPr id="4" name="ZoneTexte 3">
              <a:extLst>
                <a:ext uri="{FF2B5EF4-FFF2-40B4-BE49-F238E27FC236}">
                  <a16:creationId xmlns:a16="http://schemas.microsoft.com/office/drawing/2014/main" id="{5CC882CB-48F4-0DCD-4025-B4BE9EDCD361}"/>
                </a:ext>
              </a:extLst>
            </p:cNvPr>
            <p:cNvSpPr txBox="1"/>
            <p:nvPr/>
          </p:nvSpPr>
          <p:spPr>
            <a:xfrm>
              <a:off x="1094953" y="1958399"/>
              <a:ext cx="2197656" cy="523220"/>
            </a:xfrm>
            <a:prstGeom prst="rect">
              <a:avLst/>
            </a:prstGeom>
            <a:noFill/>
          </p:spPr>
          <p:txBody>
            <a:bodyPr wrap="square" rtlCol="0" anchor="ctr">
              <a:spAutoFit/>
            </a:bodyPr>
            <a:lstStyle/>
            <a:p>
              <a:pPr algn="ctr"/>
              <a:r>
                <a:rPr lang="en-US" sz="1400" b="1">
                  <a:solidFill>
                    <a:schemeClr val="bg1"/>
                  </a:solidFill>
                  <a:latin typeface="Inter" panose="02000503000000020004" pitchFamily="2" charset="0"/>
                  <a:ea typeface="Inter" panose="02000503000000020004" pitchFamily="2" charset="0"/>
                </a:rPr>
                <a:t>millions cases/year worldwide estimated*</a:t>
              </a:r>
            </a:p>
          </p:txBody>
        </p:sp>
        <p:pic>
          <p:nvPicPr>
            <p:cNvPr id="28" name="Image 27">
              <a:extLst>
                <a:ext uri="{FF2B5EF4-FFF2-40B4-BE49-F238E27FC236}">
                  <a16:creationId xmlns:a16="http://schemas.microsoft.com/office/drawing/2014/main" id="{00ABBC4A-FDF1-0374-9D27-08C02CE5049F}"/>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7155" y="1292379"/>
              <a:ext cx="1103790" cy="1103790"/>
            </a:xfrm>
            <a:prstGeom prst="rect">
              <a:avLst/>
            </a:prstGeom>
          </p:spPr>
        </p:pic>
        <p:sp>
          <p:nvSpPr>
            <p:cNvPr id="30" name="ZoneTexte 29">
              <a:extLst>
                <a:ext uri="{FF2B5EF4-FFF2-40B4-BE49-F238E27FC236}">
                  <a16:creationId xmlns:a16="http://schemas.microsoft.com/office/drawing/2014/main" id="{73F61174-F94E-E474-D0D8-F03FAA628C69}"/>
                </a:ext>
              </a:extLst>
            </p:cNvPr>
            <p:cNvSpPr txBox="1"/>
            <p:nvPr/>
          </p:nvSpPr>
          <p:spPr>
            <a:xfrm>
              <a:off x="5637631" y="1418944"/>
              <a:ext cx="742511" cy="830997"/>
            </a:xfrm>
            <a:prstGeom prst="rect">
              <a:avLst/>
            </a:prstGeom>
            <a:noFill/>
          </p:spPr>
          <p:txBody>
            <a:bodyPr wrap="none" rtlCol="0" anchor="ctr">
              <a:spAutoFit/>
            </a:bodyPr>
            <a:lstStyle/>
            <a:p>
              <a:pPr algn="ctr"/>
              <a:r>
                <a:rPr lang="en-US" sz="4800" b="1">
                  <a:latin typeface="Inter" panose="02000503000000020004" pitchFamily="2" charset="0"/>
                  <a:ea typeface="Inter" panose="02000503000000020004" pitchFamily="2" charset="0"/>
                </a:rPr>
                <a:t>4’</a:t>
              </a:r>
              <a:endParaRPr lang="en-US" sz="4800">
                <a:latin typeface="Inter" panose="02000503000000020004" pitchFamily="2" charset="0"/>
                <a:ea typeface="Inter" panose="02000503000000020004" pitchFamily="2" charset="0"/>
              </a:endParaRPr>
            </a:p>
          </p:txBody>
        </p:sp>
        <p:sp>
          <p:nvSpPr>
            <p:cNvPr id="31" name="ZoneTexte 30">
              <a:extLst>
                <a:ext uri="{FF2B5EF4-FFF2-40B4-BE49-F238E27FC236}">
                  <a16:creationId xmlns:a16="http://schemas.microsoft.com/office/drawing/2014/main" id="{8B174A49-7994-FA48-5FBB-9E0AD4FCDAF4}"/>
                </a:ext>
              </a:extLst>
            </p:cNvPr>
            <p:cNvSpPr txBox="1"/>
            <p:nvPr/>
          </p:nvSpPr>
          <p:spPr>
            <a:xfrm>
              <a:off x="6367944" y="1465110"/>
              <a:ext cx="1606858" cy="738664"/>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Every 4’ a person dies of skin cancer</a:t>
              </a:r>
            </a:p>
          </p:txBody>
        </p:sp>
        <p:sp>
          <p:nvSpPr>
            <p:cNvPr id="33" name="ZoneTexte 32">
              <a:extLst>
                <a:ext uri="{FF2B5EF4-FFF2-40B4-BE49-F238E27FC236}">
                  <a16:creationId xmlns:a16="http://schemas.microsoft.com/office/drawing/2014/main" id="{D6D3DEFF-6831-98F9-1D17-2218EA3E7DAC}"/>
                </a:ext>
              </a:extLst>
            </p:cNvPr>
            <p:cNvSpPr txBox="1"/>
            <p:nvPr/>
          </p:nvSpPr>
          <p:spPr>
            <a:xfrm>
              <a:off x="9634179" y="1298397"/>
              <a:ext cx="1674437" cy="954107"/>
            </a:xfrm>
            <a:prstGeom prst="rect">
              <a:avLst/>
            </a:prstGeom>
            <a:noFill/>
          </p:spPr>
          <p:txBody>
            <a:bodyPr wrap="square" rtlCol="0">
              <a:spAutoFit/>
            </a:bodyPr>
            <a:lstStyle>
              <a:defPPr>
                <a:defRPr lang="en-US"/>
              </a:defPPr>
            </a:lstStyle>
            <a:p>
              <a:r>
                <a:rPr lang="en-US" sz="1400">
                  <a:solidFill>
                    <a:schemeClr val="bg1"/>
                  </a:solidFill>
                  <a:latin typeface="Inter" panose="02000503000000020004" pitchFamily="2" charset="0"/>
                  <a:ea typeface="Inter" panose="02000503000000020004" pitchFamily="2" charset="0"/>
                </a:rPr>
                <a:t>of all malignancies diagnosed worldwide yearly</a:t>
              </a:r>
            </a:p>
          </p:txBody>
        </p:sp>
        <p:sp>
          <p:nvSpPr>
            <p:cNvPr id="34" name="ZoneTexte 33">
              <a:extLst>
                <a:ext uri="{FF2B5EF4-FFF2-40B4-BE49-F238E27FC236}">
                  <a16:creationId xmlns:a16="http://schemas.microsoft.com/office/drawing/2014/main" id="{A3473869-8E15-520A-2EFF-69D23439A99D}"/>
                </a:ext>
              </a:extLst>
            </p:cNvPr>
            <p:cNvSpPr txBox="1"/>
            <p:nvPr/>
          </p:nvSpPr>
          <p:spPr>
            <a:xfrm>
              <a:off x="8502138" y="1428776"/>
              <a:ext cx="1132041" cy="830997"/>
            </a:xfrm>
            <a:prstGeom prst="rect">
              <a:avLst/>
            </a:prstGeom>
            <a:noFill/>
          </p:spPr>
          <p:txBody>
            <a:bodyPr wrap="none" rtlCol="0" anchor="ctr">
              <a:spAutoFit/>
            </a:bodyPr>
            <a:lstStyle/>
            <a:p>
              <a:pPr algn="ctr"/>
              <a:r>
                <a:rPr lang="en-US" sz="4800" b="1">
                  <a:solidFill>
                    <a:schemeClr val="bg1"/>
                  </a:solidFill>
                  <a:latin typeface="Inter" panose="02000503000000020004" pitchFamily="2" charset="0"/>
                  <a:ea typeface="Inter" panose="02000503000000020004" pitchFamily="2" charset="0"/>
                </a:rPr>
                <a:t>1/3</a:t>
              </a:r>
            </a:p>
          </p:txBody>
        </p:sp>
        <p:sp>
          <p:nvSpPr>
            <p:cNvPr id="49" name="Rectangle : coins arrondis 48">
              <a:extLst>
                <a:ext uri="{FF2B5EF4-FFF2-40B4-BE49-F238E27FC236}">
                  <a16:creationId xmlns:a16="http://schemas.microsoft.com/office/drawing/2014/main" id="{8A156799-9716-781F-7B0F-68374C708BA1}"/>
                </a:ext>
              </a:extLst>
            </p:cNvPr>
            <p:cNvSpPr/>
            <p:nvPr/>
          </p:nvSpPr>
          <p:spPr>
            <a:xfrm>
              <a:off x="4255019" y="1131755"/>
              <a:ext cx="3769779" cy="1405375"/>
            </a:xfrm>
            <a:prstGeom prst="roundRect">
              <a:avLst>
                <a:gd name="adj" fmla="val 7160"/>
              </a:avLst>
            </a:prstGeom>
            <a:noFill/>
            <a:ln w="19050">
              <a:solidFill>
                <a:schemeClr val="accent4"/>
              </a:solidFill>
              <a:prstDash val="dash"/>
              <a:extLst>
                <a:ext uri="{C807C97D-BFC1-408E-A445-0C87EB9F89A2}">
                  <ask:lineSketchStyleProps xmlns:ask="http://schemas.microsoft.com/office/drawing/2018/sketchyshapes" sd="1219033472">
                    <a:custGeom>
                      <a:avLst/>
                      <a:gdLst>
                        <a:gd name="connsiteX0" fmla="*/ 0 w 3329697"/>
                        <a:gd name="connsiteY0" fmla="*/ 100625 h 1405375"/>
                        <a:gd name="connsiteX1" fmla="*/ 100625 w 3329697"/>
                        <a:gd name="connsiteY1" fmla="*/ 0 h 1405375"/>
                        <a:gd name="connsiteX2" fmla="*/ 684602 w 3329697"/>
                        <a:gd name="connsiteY2" fmla="*/ 0 h 1405375"/>
                        <a:gd name="connsiteX3" fmla="*/ 1174725 w 3329697"/>
                        <a:gd name="connsiteY3" fmla="*/ 0 h 1405375"/>
                        <a:gd name="connsiteX4" fmla="*/ 1633564 w 3329697"/>
                        <a:gd name="connsiteY4" fmla="*/ 0 h 1405375"/>
                        <a:gd name="connsiteX5" fmla="*/ 2186256 w 3329697"/>
                        <a:gd name="connsiteY5" fmla="*/ 0 h 1405375"/>
                        <a:gd name="connsiteX6" fmla="*/ 2676380 w 3329697"/>
                        <a:gd name="connsiteY6" fmla="*/ 0 h 1405375"/>
                        <a:gd name="connsiteX7" fmla="*/ 3229072 w 3329697"/>
                        <a:gd name="connsiteY7" fmla="*/ 0 h 1405375"/>
                        <a:gd name="connsiteX8" fmla="*/ 3329697 w 3329697"/>
                        <a:gd name="connsiteY8" fmla="*/ 100625 h 1405375"/>
                        <a:gd name="connsiteX9" fmla="*/ 3329697 w 3329697"/>
                        <a:gd name="connsiteY9" fmla="*/ 477918 h 1405375"/>
                        <a:gd name="connsiteX10" fmla="*/ 3329697 w 3329697"/>
                        <a:gd name="connsiteY10" fmla="*/ 879292 h 1405375"/>
                        <a:gd name="connsiteX11" fmla="*/ 3329697 w 3329697"/>
                        <a:gd name="connsiteY11" fmla="*/ 1304750 h 1405375"/>
                        <a:gd name="connsiteX12" fmla="*/ 3229072 w 3329697"/>
                        <a:gd name="connsiteY12" fmla="*/ 1405375 h 1405375"/>
                        <a:gd name="connsiteX13" fmla="*/ 2707664 w 3329697"/>
                        <a:gd name="connsiteY13" fmla="*/ 1405375 h 1405375"/>
                        <a:gd name="connsiteX14" fmla="*/ 2248825 w 3329697"/>
                        <a:gd name="connsiteY14" fmla="*/ 1405375 h 1405375"/>
                        <a:gd name="connsiteX15" fmla="*/ 1727417 w 3329697"/>
                        <a:gd name="connsiteY15" fmla="*/ 1405375 h 1405375"/>
                        <a:gd name="connsiteX16" fmla="*/ 1143441 w 3329697"/>
                        <a:gd name="connsiteY16" fmla="*/ 1405375 h 1405375"/>
                        <a:gd name="connsiteX17" fmla="*/ 622033 w 3329697"/>
                        <a:gd name="connsiteY17" fmla="*/ 1405375 h 1405375"/>
                        <a:gd name="connsiteX18" fmla="*/ 100625 w 3329697"/>
                        <a:gd name="connsiteY18" fmla="*/ 1405375 h 1405375"/>
                        <a:gd name="connsiteX19" fmla="*/ 0 w 3329697"/>
                        <a:gd name="connsiteY19" fmla="*/ 1304750 h 1405375"/>
                        <a:gd name="connsiteX20" fmla="*/ 0 w 3329697"/>
                        <a:gd name="connsiteY20" fmla="*/ 891334 h 1405375"/>
                        <a:gd name="connsiteX21" fmla="*/ 0 w 3329697"/>
                        <a:gd name="connsiteY21" fmla="*/ 514041 h 1405375"/>
                        <a:gd name="connsiteX22" fmla="*/ 0 w 3329697"/>
                        <a:gd name="connsiteY22" fmla="*/ 100625 h 140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9697" h="1405375" extrusionOk="0">
                          <a:moveTo>
                            <a:pt x="0" y="100625"/>
                          </a:moveTo>
                          <a:cubicBezTo>
                            <a:pt x="-2331" y="43613"/>
                            <a:pt x="36281" y="3292"/>
                            <a:pt x="100625" y="0"/>
                          </a:cubicBezTo>
                          <a:cubicBezTo>
                            <a:pt x="294463" y="-54548"/>
                            <a:pt x="513126" y="19792"/>
                            <a:pt x="684602" y="0"/>
                          </a:cubicBezTo>
                          <a:cubicBezTo>
                            <a:pt x="856078" y="-19792"/>
                            <a:pt x="932011" y="58490"/>
                            <a:pt x="1174725" y="0"/>
                          </a:cubicBezTo>
                          <a:cubicBezTo>
                            <a:pt x="1417439" y="-58490"/>
                            <a:pt x="1494700" y="20816"/>
                            <a:pt x="1633564" y="0"/>
                          </a:cubicBezTo>
                          <a:cubicBezTo>
                            <a:pt x="1772428" y="-20816"/>
                            <a:pt x="2008049" y="35324"/>
                            <a:pt x="2186256" y="0"/>
                          </a:cubicBezTo>
                          <a:cubicBezTo>
                            <a:pt x="2364463" y="-35324"/>
                            <a:pt x="2455947" y="9791"/>
                            <a:pt x="2676380" y="0"/>
                          </a:cubicBezTo>
                          <a:cubicBezTo>
                            <a:pt x="2896813" y="-9791"/>
                            <a:pt x="2964657" y="59770"/>
                            <a:pt x="3229072" y="0"/>
                          </a:cubicBezTo>
                          <a:cubicBezTo>
                            <a:pt x="3284062" y="-5567"/>
                            <a:pt x="3328332" y="46948"/>
                            <a:pt x="3329697" y="100625"/>
                          </a:cubicBezTo>
                          <a:cubicBezTo>
                            <a:pt x="3365906" y="285002"/>
                            <a:pt x="3310559" y="322424"/>
                            <a:pt x="3329697" y="477918"/>
                          </a:cubicBezTo>
                          <a:cubicBezTo>
                            <a:pt x="3348835" y="633412"/>
                            <a:pt x="3317592" y="769832"/>
                            <a:pt x="3329697" y="879292"/>
                          </a:cubicBezTo>
                          <a:cubicBezTo>
                            <a:pt x="3341802" y="988752"/>
                            <a:pt x="3302251" y="1121801"/>
                            <a:pt x="3329697" y="1304750"/>
                          </a:cubicBezTo>
                          <a:cubicBezTo>
                            <a:pt x="3336899" y="1353207"/>
                            <a:pt x="3289716" y="1402106"/>
                            <a:pt x="3229072" y="1405375"/>
                          </a:cubicBezTo>
                          <a:cubicBezTo>
                            <a:pt x="3058889" y="1418700"/>
                            <a:pt x="2954486" y="1385237"/>
                            <a:pt x="2707664" y="1405375"/>
                          </a:cubicBezTo>
                          <a:cubicBezTo>
                            <a:pt x="2460842" y="1425513"/>
                            <a:pt x="2429426" y="1377401"/>
                            <a:pt x="2248825" y="1405375"/>
                          </a:cubicBezTo>
                          <a:cubicBezTo>
                            <a:pt x="2068224" y="1433349"/>
                            <a:pt x="1876190" y="1393470"/>
                            <a:pt x="1727417" y="1405375"/>
                          </a:cubicBezTo>
                          <a:cubicBezTo>
                            <a:pt x="1578644" y="1417280"/>
                            <a:pt x="1321173" y="1358364"/>
                            <a:pt x="1143441" y="1405375"/>
                          </a:cubicBezTo>
                          <a:cubicBezTo>
                            <a:pt x="965709" y="1452386"/>
                            <a:pt x="753904" y="1393019"/>
                            <a:pt x="622033" y="1405375"/>
                          </a:cubicBezTo>
                          <a:cubicBezTo>
                            <a:pt x="490162" y="1417731"/>
                            <a:pt x="216033" y="1375126"/>
                            <a:pt x="100625" y="1405375"/>
                          </a:cubicBezTo>
                          <a:cubicBezTo>
                            <a:pt x="33613" y="1405846"/>
                            <a:pt x="2485" y="1355844"/>
                            <a:pt x="0" y="1304750"/>
                          </a:cubicBezTo>
                          <a:cubicBezTo>
                            <a:pt x="-48299" y="1215639"/>
                            <a:pt x="37775" y="1044164"/>
                            <a:pt x="0" y="891334"/>
                          </a:cubicBezTo>
                          <a:cubicBezTo>
                            <a:pt x="-37775" y="738504"/>
                            <a:pt x="40367" y="629662"/>
                            <a:pt x="0" y="514041"/>
                          </a:cubicBezTo>
                          <a:cubicBezTo>
                            <a:pt x="-40367" y="398420"/>
                            <a:pt x="42333" y="243170"/>
                            <a:pt x="0" y="100625"/>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a:solidFill>
                  <a:schemeClr val="bg1"/>
                </a:solidFill>
                <a:latin typeface="Inter" panose="02000503000000020004" pitchFamily="2" charset="0"/>
                <a:ea typeface="Inter" panose="02000503000000020004" pitchFamily="2" charset="0"/>
              </a:endParaRPr>
            </a:p>
          </p:txBody>
        </p:sp>
      </p:grpSp>
      <p:sp>
        <p:nvSpPr>
          <p:cNvPr id="5" name="Rectangle : coins arrondis 4">
            <a:extLst>
              <a:ext uri="{FF2B5EF4-FFF2-40B4-BE49-F238E27FC236}">
                <a16:creationId xmlns:a16="http://schemas.microsoft.com/office/drawing/2014/main" id="{4346CBB2-DD7D-A52C-3837-0E16757F873B}"/>
              </a:ext>
            </a:extLst>
          </p:cNvPr>
          <p:cNvSpPr/>
          <p:nvPr/>
        </p:nvSpPr>
        <p:spPr>
          <a:xfrm>
            <a:off x="2371645" y="2807101"/>
            <a:ext cx="3329697" cy="1405375"/>
          </a:xfrm>
          <a:prstGeom prst="roundRect">
            <a:avLst>
              <a:gd name="adj" fmla="val 716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a:solidFill>
                <a:schemeClr val="bg1"/>
              </a:solidFill>
              <a:latin typeface="Inter" panose="02000503000000020004" pitchFamily="2" charset="0"/>
              <a:ea typeface="Inter" panose="02000503000000020004" pitchFamily="2" charset="0"/>
            </a:endParaRPr>
          </a:p>
        </p:txBody>
      </p:sp>
      <p:sp>
        <p:nvSpPr>
          <p:cNvPr id="6" name="ZoneTexte 5">
            <a:extLst>
              <a:ext uri="{FF2B5EF4-FFF2-40B4-BE49-F238E27FC236}">
                <a16:creationId xmlns:a16="http://schemas.microsoft.com/office/drawing/2014/main" id="{4EF2BA44-8111-9B5B-D3C3-7752694D5DEE}"/>
              </a:ext>
            </a:extLst>
          </p:cNvPr>
          <p:cNvSpPr txBox="1"/>
          <p:nvPr/>
        </p:nvSpPr>
        <p:spPr>
          <a:xfrm>
            <a:off x="2651369" y="2899431"/>
            <a:ext cx="572593" cy="830997"/>
          </a:xfrm>
          <a:prstGeom prst="rect">
            <a:avLst/>
          </a:prstGeom>
          <a:noFill/>
        </p:spPr>
        <p:txBody>
          <a:bodyPr wrap="none" rtlCol="0" anchor="ctr">
            <a:spAutoFit/>
          </a:bodyPr>
          <a:lstStyle/>
          <a:p>
            <a:pPr algn="ctr"/>
            <a:r>
              <a:rPr lang="en-US" sz="4800" b="1">
                <a:solidFill>
                  <a:schemeClr val="bg1"/>
                </a:solidFill>
                <a:latin typeface="Inter" panose="02000503000000020004" pitchFamily="2" charset="0"/>
                <a:ea typeface="Inter" panose="02000503000000020004" pitchFamily="2" charset="0"/>
              </a:rPr>
              <a:t>2</a:t>
            </a:r>
            <a:endParaRPr lang="en-US" sz="4800">
              <a:latin typeface="Inter" panose="02000503000000020004" pitchFamily="2" charset="0"/>
              <a:ea typeface="Inter" panose="02000503000000020004" pitchFamily="2" charset="0"/>
            </a:endParaRPr>
          </a:p>
        </p:txBody>
      </p:sp>
      <p:sp>
        <p:nvSpPr>
          <p:cNvPr id="7" name="ZoneTexte 6">
            <a:extLst>
              <a:ext uri="{FF2B5EF4-FFF2-40B4-BE49-F238E27FC236}">
                <a16:creationId xmlns:a16="http://schemas.microsoft.com/office/drawing/2014/main" id="{4A9BA402-22F9-FBB6-6CF5-360CC8C9CCC0}"/>
              </a:ext>
            </a:extLst>
          </p:cNvPr>
          <p:cNvSpPr txBox="1"/>
          <p:nvPr/>
        </p:nvSpPr>
        <p:spPr>
          <a:xfrm>
            <a:off x="3248007" y="2909624"/>
            <a:ext cx="2453335" cy="1200329"/>
          </a:xfrm>
          <a:prstGeom prst="rect">
            <a:avLst/>
          </a:prstGeom>
          <a:noFill/>
        </p:spPr>
        <p:txBody>
          <a:bodyPr wrap="square" rtlCol="0" anchor="ctr">
            <a:spAutoFit/>
          </a:bodyPr>
          <a:lstStyle/>
          <a:p>
            <a:pPr marL="285750" indent="-285750">
              <a:buFont typeface="Arial" panose="020B0604020202020204" pitchFamily="34" charset="0"/>
              <a:buChar char="•"/>
            </a:pPr>
            <a:r>
              <a:rPr lang="en-US" sz="1200" b="1">
                <a:solidFill>
                  <a:schemeClr val="bg1"/>
                </a:solidFill>
                <a:latin typeface="Inter" panose="02000503000000020004" pitchFamily="2" charset="0"/>
                <a:ea typeface="Inter" panose="02000503000000020004" pitchFamily="2" charset="0"/>
              </a:rPr>
              <a:t>Keratinocytes </a:t>
            </a:r>
            <a:r>
              <a:rPr lang="en-US" sz="1200">
                <a:solidFill>
                  <a:schemeClr val="bg1"/>
                </a:solidFill>
                <a:latin typeface="Inter" panose="02000503000000020004" pitchFamily="2" charset="0"/>
                <a:ea typeface="Inter" panose="02000503000000020004" pitchFamily="2" charset="0"/>
              </a:rPr>
              <a:t>(or Non-melanoma skin cancer) </a:t>
            </a:r>
          </a:p>
          <a:p>
            <a:pPr marL="285750" indent="-285750">
              <a:buFont typeface="Arial" panose="020B0604020202020204" pitchFamily="34" charset="0"/>
              <a:buChar char="•"/>
            </a:pPr>
            <a:endParaRPr lang="en-US" sz="1200">
              <a:solidFill>
                <a:schemeClr val="bg1"/>
              </a:solidFill>
              <a:latin typeface="Inter" panose="02000503000000020004" pitchFamily="2" charset="0"/>
              <a:ea typeface="Inter" panose="02000503000000020004" pitchFamily="2" charset="0"/>
            </a:endParaRPr>
          </a:p>
          <a:p>
            <a:pPr marL="285750" indent="-285750">
              <a:buFont typeface="Arial" panose="020B0604020202020204" pitchFamily="34" charset="0"/>
              <a:buChar char="•"/>
            </a:pPr>
            <a:r>
              <a:rPr lang="en-US" sz="1200" b="1">
                <a:solidFill>
                  <a:schemeClr val="bg1"/>
                </a:solidFill>
                <a:latin typeface="Inter" panose="02000503000000020004" pitchFamily="2" charset="0"/>
                <a:ea typeface="Inter" panose="02000503000000020004" pitchFamily="2" charset="0"/>
              </a:rPr>
              <a:t>Melanocytes </a:t>
            </a:r>
            <a:r>
              <a:rPr lang="en-US" sz="1200">
                <a:solidFill>
                  <a:schemeClr val="bg1"/>
                </a:solidFill>
                <a:latin typeface="Inter" panose="02000503000000020004" pitchFamily="2" charset="0"/>
                <a:ea typeface="Inter" panose="02000503000000020004" pitchFamily="2" charset="0"/>
              </a:rPr>
              <a:t>(or Melanoma skin cancer) (aggressive ++)</a:t>
            </a:r>
          </a:p>
        </p:txBody>
      </p:sp>
      <p:sp>
        <p:nvSpPr>
          <p:cNvPr id="12" name="ZoneTexte 11">
            <a:extLst>
              <a:ext uri="{FF2B5EF4-FFF2-40B4-BE49-F238E27FC236}">
                <a16:creationId xmlns:a16="http://schemas.microsoft.com/office/drawing/2014/main" id="{50861925-CF48-10D9-EEB2-520013EAB99F}"/>
              </a:ext>
            </a:extLst>
          </p:cNvPr>
          <p:cNvSpPr txBox="1"/>
          <p:nvPr/>
        </p:nvSpPr>
        <p:spPr>
          <a:xfrm>
            <a:off x="2371646" y="3607318"/>
            <a:ext cx="1098828" cy="276999"/>
          </a:xfrm>
          <a:prstGeom prst="rect">
            <a:avLst/>
          </a:prstGeom>
          <a:noFill/>
        </p:spPr>
        <p:txBody>
          <a:bodyPr wrap="square">
            <a:spAutoFit/>
          </a:bodyPr>
          <a:lstStyle/>
          <a:p>
            <a:pPr algn="ctr"/>
            <a:r>
              <a:rPr lang="en-US" sz="1200" b="1">
                <a:solidFill>
                  <a:schemeClr val="bg1"/>
                </a:solidFill>
                <a:latin typeface="Inter" panose="02000503000000020004" pitchFamily="2" charset="0"/>
                <a:ea typeface="Inter" panose="02000503000000020004" pitchFamily="2" charset="0"/>
              </a:rPr>
              <a:t>Main Types  </a:t>
            </a:r>
          </a:p>
        </p:txBody>
      </p:sp>
      <p:grpSp>
        <p:nvGrpSpPr>
          <p:cNvPr id="13" name="Group 12">
            <a:extLst>
              <a:ext uri="{FF2B5EF4-FFF2-40B4-BE49-F238E27FC236}">
                <a16:creationId xmlns:a16="http://schemas.microsoft.com/office/drawing/2014/main" id="{6C970169-3E75-6BEF-C763-7F87EB1EC3F1}"/>
              </a:ext>
            </a:extLst>
          </p:cNvPr>
          <p:cNvGrpSpPr/>
          <p:nvPr/>
        </p:nvGrpSpPr>
        <p:grpSpPr>
          <a:xfrm>
            <a:off x="6360031" y="3081153"/>
            <a:ext cx="3150870" cy="830997"/>
            <a:chOff x="6295121" y="3081153"/>
            <a:chExt cx="3150870" cy="830997"/>
          </a:xfrm>
        </p:grpSpPr>
        <p:sp>
          <p:nvSpPr>
            <p:cNvPr id="37" name="ZoneTexte 36">
              <a:extLst>
                <a:ext uri="{FF2B5EF4-FFF2-40B4-BE49-F238E27FC236}">
                  <a16:creationId xmlns:a16="http://schemas.microsoft.com/office/drawing/2014/main" id="{DD3EB8B8-EADD-0E51-F066-4ADBD15E1BA2}"/>
                </a:ext>
              </a:extLst>
            </p:cNvPr>
            <p:cNvSpPr txBox="1"/>
            <p:nvPr/>
          </p:nvSpPr>
          <p:spPr>
            <a:xfrm>
              <a:off x="6295121" y="3081153"/>
              <a:ext cx="1544012" cy="830997"/>
            </a:xfrm>
            <a:prstGeom prst="rect">
              <a:avLst/>
            </a:prstGeom>
            <a:noFill/>
          </p:spPr>
          <p:txBody>
            <a:bodyPr wrap="none" rtlCol="0" anchor="ctr">
              <a:spAutoFit/>
            </a:bodyPr>
            <a:lstStyle/>
            <a:p>
              <a:pPr algn="ctr"/>
              <a:r>
                <a:rPr lang="en-US" sz="4800" b="1">
                  <a:latin typeface="Inter" panose="02000503000000020004" pitchFamily="2" charset="0"/>
                  <a:ea typeface="Inter" panose="02000503000000020004" pitchFamily="2" charset="0"/>
                </a:rPr>
                <a:t>90%</a:t>
              </a:r>
              <a:endParaRPr lang="en-US" sz="4800">
                <a:latin typeface="Inter" panose="02000503000000020004" pitchFamily="2" charset="0"/>
                <a:ea typeface="Inter" panose="02000503000000020004" pitchFamily="2" charset="0"/>
              </a:endParaRPr>
            </a:p>
          </p:txBody>
        </p:sp>
        <p:sp>
          <p:nvSpPr>
            <p:cNvPr id="38" name="ZoneTexte 37">
              <a:extLst>
                <a:ext uri="{FF2B5EF4-FFF2-40B4-BE49-F238E27FC236}">
                  <a16:creationId xmlns:a16="http://schemas.microsoft.com/office/drawing/2014/main" id="{D0B3952C-667E-613B-56A8-3BD62D5A5889}"/>
                </a:ext>
              </a:extLst>
            </p:cNvPr>
            <p:cNvSpPr txBox="1"/>
            <p:nvPr/>
          </p:nvSpPr>
          <p:spPr>
            <a:xfrm>
              <a:off x="7839133" y="3127319"/>
              <a:ext cx="1606858" cy="738664"/>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of skin cancer are Keratinocytes</a:t>
              </a:r>
            </a:p>
          </p:txBody>
        </p:sp>
      </p:grpSp>
      <p:sp>
        <p:nvSpPr>
          <p:cNvPr id="50" name="Rectangle : coins arrondis 49">
            <a:extLst>
              <a:ext uri="{FF2B5EF4-FFF2-40B4-BE49-F238E27FC236}">
                <a16:creationId xmlns:a16="http://schemas.microsoft.com/office/drawing/2014/main" id="{ED41B93A-EDD1-8910-2553-8C33CB032FEC}"/>
              </a:ext>
            </a:extLst>
          </p:cNvPr>
          <p:cNvSpPr/>
          <p:nvPr/>
        </p:nvSpPr>
        <p:spPr>
          <a:xfrm>
            <a:off x="6050577" y="2793964"/>
            <a:ext cx="3769779" cy="1405375"/>
          </a:xfrm>
          <a:prstGeom prst="roundRect">
            <a:avLst>
              <a:gd name="adj" fmla="val 7160"/>
            </a:avLst>
          </a:prstGeom>
          <a:noFill/>
          <a:ln w="19050">
            <a:solidFill>
              <a:schemeClr val="accent4"/>
            </a:solidFill>
            <a:prstDash val="dash"/>
            <a:extLst>
              <a:ext uri="{C807C97D-BFC1-408E-A445-0C87EB9F89A2}">
                <ask:lineSketchStyleProps xmlns:ask="http://schemas.microsoft.com/office/drawing/2018/sketchyshapes" sd="1219033472">
                  <a:custGeom>
                    <a:avLst/>
                    <a:gdLst>
                      <a:gd name="connsiteX0" fmla="*/ 0 w 3329697"/>
                      <a:gd name="connsiteY0" fmla="*/ 100625 h 1405375"/>
                      <a:gd name="connsiteX1" fmla="*/ 100625 w 3329697"/>
                      <a:gd name="connsiteY1" fmla="*/ 0 h 1405375"/>
                      <a:gd name="connsiteX2" fmla="*/ 684602 w 3329697"/>
                      <a:gd name="connsiteY2" fmla="*/ 0 h 1405375"/>
                      <a:gd name="connsiteX3" fmla="*/ 1174725 w 3329697"/>
                      <a:gd name="connsiteY3" fmla="*/ 0 h 1405375"/>
                      <a:gd name="connsiteX4" fmla="*/ 1633564 w 3329697"/>
                      <a:gd name="connsiteY4" fmla="*/ 0 h 1405375"/>
                      <a:gd name="connsiteX5" fmla="*/ 2186256 w 3329697"/>
                      <a:gd name="connsiteY5" fmla="*/ 0 h 1405375"/>
                      <a:gd name="connsiteX6" fmla="*/ 2676380 w 3329697"/>
                      <a:gd name="connsiteY6" fmla="*/ 0 h 1405375"/>
                      <a:gd name="connsiteX7" fmla="*/ 3229072 w 3329697"/>
                      <a:gd name="connsiteY7" fmla="*/ 0 h 1405375"/>
                      <a:gd name="connsiteX8" fmla="*/ 3329697 w 3329697"/>
                      <a:gd name="connsiteY8" fmla="*/ 100625 h 1405375"/>
                      <a:gd name="connsiteX9" fmla="*/ 3329697 w 3329697"/>
                      <a:gd name="connsiteY9" fmla="*/ 477918 h 1405375"/>
                      <a:gd name="connsiteX10" fmla="*/ 3329697 w 3329697"/>
                      <a:gd name="connsiteY10" fmla="*/ 879292 h 1405375"/>
                      <a:gd name="connsiteX11" fmla="*/ 3329697 w 3329697"/>
                      <a:gd name="connsiteY11" fmla="*/ 1304750 h 1405375"/>
                      <a:gd name="connsiteX12" fmla="*/ 3229072 w 3329697"/>
                      <a:gd name="connsiteY12" fmla="*/ 1405375 h 1405375"/>
                      <a:gd name="connsiteX13" fmla="*/ 2707664 w 3329697"/>
                      <a:gd name="connsiteY13" fmla="*/ 1405375 h 1405375"/>
                      <a:gd name="connsiteX14" fmla="*/ 2248825 w 3329697"/>
                      <a:gd name="connsiteY14" fmla="*/ 1405375 h 1405375"/>
                      <a:gd name="connsiteX15" fmla="*/ 1727417 w 3329697"/>
                      <a:gd name="connsiteY15" fmla="*/ 1405375 h 1405375"/>
                      <a:gd name="connsiteX16" fmla="*/ 1143441 w 3329697"/>
                      <a:gd name="connsiteY16" fmla="*/ 1405375 h 1405375"/>
                      <a:gd name="connsiteX17" fmla="*/ 622033 w 3329697"/>
                      <a:gd name="connsiteY17" fmla="*/ 1405375 h 1405375"/>
                      <a:gd name="connsiteX18" fmla="*/ 100625 w 3329697"/>
                      <a:gd name="connsiteY18" fmla="*/ 1405375 h 1405375"/>
                      <a:gd name="connsiteX19" fmla="*/ 0 w 3329697"/>
                      <a:gd name="connsiteY19" fmla="*/ 1304750 h 1405375"/>
                      <a:gd name="connsiteX20" fmla="*/ 0 w 3329697"/>
                      <a:gd name="connsiteY20" fmla="*/ 891334 h 1405375"/>
                      <a:gd name="connsiteX21" fmla="*/ 0 w 3329697"/>
                      <a:gd name="connsiteY21" fmla="*/ 514041 h 1405375"/>
                      <a:gd name="connsiteX22" fmla="*/ 0 w 3329697"/>
                      <a:gd name="connsiteY22" fmla="*/ 100625 h 140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9697" h="1405375" extrusionOk="0">
                        <a:moveTo>
                          <a:pt x="0" y="100625"/>
                        </a:moveTo>
                        <a:cubicBezTo>
                          <a:pt x="-2331" y="43613"/>
                          <a:pt x="36281" y="3292"/>
                          <a:pt x="100625" y="0"/>
                        </a:cubicBezTo>
                        <a:cubicBezTo>
                          <a:pt x="294463" y="-54548"/>
                          <a:pt x="513126" y="19792"/>
                          <a:pt x="684602" y="0"/>
                        </a:cubicBezTo>
                        <a:cubicBezTo>
                          <a:pt x="856078" y="-19792"/>
                          <a:pt x="932011" y="58490"/>
                          <a:pt x="1174725" y="0"/>
                        </a:cubicBezTo>
                        <a:cubicBezTo>
                          <a:pt x="1417439" y="-58490"/>
                          <a:pt x="1494700" y="20816"/>
                          <a:pt x="1633564" y="0"/>
                        </a:cubicBezTo>
                        <a:cubicBezTo>
                          <a:pt x="1772428" y="-20816"/>
                          <a:pt x="2008049" y="35324"/>
                          <a:pt x="2186256" y="0"/>
                        </a:cubicBezTo>
                        <a:cubicBezTo>
                          <a:pt x="2364463" y="-35324"/>
                          <a:pt x="2455947" y="9791"/>
                          <a:pt x="2676380" y="0"/>
                        </a:cubicBezTo>
                        <a:cubicBezTo>
                          <a:pt x="2896813" y="-9791"/>
                          <a:pt x="2964657" y="59770"/>
                          <a:pt x="3229072" y="0"/>
                        </a:cubicBezTo>
                        <a:cubicBezTo>
                          <a:pt x="3284062" y="-5567"/>
                          <a:pt x="3328332" y="46948"/>
                          <a:pt x="3329697" y="100625"/>
                        </a:cubicBezTo>
                        <a:cubicBezTo>
                          <a:pt x="3365906" y="285002"/>
                          <a:pt x="3310559" y="322424"/>
                          <a:pt x="3329697" y="477918"/>
                        </a:cubicBezTo>
                        <a:cubicBezTo>
                          <a:pt x="3348835" y="633412"/>
                          <a:pt x="3317592" y="769832"/>
                          <a:pt x="3329697" y="879292"/>
                        </a:cubicBezTo>
                        <a:cubicBezTo>
                          <a:pt x="3341802" y="988752"/>
                          <a:pt x="3302251" y="1121801"/>
                          <a:pt x="3329697" y="1304750"/>
                        </a:cubicBezTo>
                        <a:cubicBezTo>
                          <a:pt x="3336899" y="1353207"/>
                          <a:pt x="3289716" y="1402106"/>
                          <a:pt x="3229072" y="1405375"/>
                        </a:cubicBezTo>
                        <a:cubicBezTo>
                          <a:pt x="3058889" y="1418700"/>
                          <a:pt x="2954486" y="1385237"/>
                          <a:pt x="2707664" y="1405375"/>
                        </a:cubicBezTo>
                        <a:cubicBezTo>
                          <a:pt x="2460842" y="1425513"/>
                          <a:pt x="2429426" y="1377401"/>
                          <a:pt x="2248825" y="1405375"/>
                        </a:cubicBezTo>
                        <a:cubicBezTo>
                          <a:pt x="2068224" y="1433349"/>
                          <a:pt x="1876190" y="1393470"/>
                          <a:pt x="1727417" y="1405375"/>
                        </a:cubicBezTo>
                        <a:cubicBezTo>
                          <a:pt x="1578644" y="1417280"/>
                          <a:pt x="1321173" y="1358364"/>
                          <a:pt x="1143441" y="1405375"/>
                        </a:cubicBezTo>
                        <a:cubicBezTo>
                          <a:pt x="965709" y="1452386"/>
                          <a:pt x="753904" y="1393019"/>
                          <a:pt x="622033" y="1405375"/>
                        </a:cubicBezTo>
                        <a:cubicBezTo>
                          <a:pt x="490162" y="1417731"/>
                          <a:pt x="216033" y="1375126"/>
                          <a:pt x="100625" y="1405375"/>
                        </a:cubicBezTo>
                        <a:cubicBezTo>
                          <a:pt x="33613" y="1405846"/>
                          <a:pt x="2485" y="1355844"/>
                          <a:pt x="0" y="1304750"/>
                        </a:cubicBezTo>
                        <a:cubicBezTo>
                          <a:pt x="-48299" y="1215639"/>
                          <a:pt x="37775" y="1044164"/>
                          <a:pt x="0" y="891334"/>
                        </a:cubicBezTo>
                        <a:cubicBezTo>
                          <a:pt x="-37775" y="738504"/>
                          <a:pt x="40367" y="629662"/>
                          <a:pt x="0" y="514041"/>
                        </a:cubicBezTo>
                        <a:cubicBezTo>
                          <a:pt x="-40367" y="398420"/>
                          <a:pt x="42333" y="243170"/>
                          <a:pt x="0" y="100625"/>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a:solidFill>
                <a:schemeClr val="bg1"/>
              </a:solidFill>
              <a:latin typeface="Inter" panose="02000503000000020004" pitchFamily="2" charset="0"/>
              <a:ea typeface="Inter" panose="02000503000000020004" pitchFamily="2" charset="0"/>
            </a:endParaRPr>
          </a:p>
        </p:txBody>
      </p:sp>
      <p:grpSp>
        <p:nvGrpSpPr>
          <p:cNvPr id="9" name="Group 8">
            <a:extLst>
              <a:ext uri="{FF2B5EF4-FFF2-40B4-BE49-F238E27FC236}">
                <a16:creationId xmlns:a16="http://schemas.microsoft.com/office/drawing/2014/main" id="{E795F8C2-FBF9-92E4-0B62-7627508A295A}"/>
              </a:ext>
            </a:extLst>
          </p:cNvPr>
          <p:cNvGrpSpPr/>
          <p:nvPr/>
        </p:nvGrpSpPr>
        <p:grpSpPr>
          <a:xfrm>
            <a:off x="485025" y="4438395"/>
            <a:ext cx="11221951" cy="1582297"/>
            <a:chOff x="71431" y="4438395"/>
            <a:chExt cx="11221951" cy="1582297"/>
          </a:xfrm>
        </p:grpSpPr>
        <p:pic>
          <p:nvPicPr>
            <p:cNvPr id="17" name="Image 16" descr="Une image contenant logo&#10;&#10;Description générée automatiquement">
              <a:extLst>
                <a:ext uri="{FF2B5EF4-FFF2-40B4-BE49-F238E27FC236}">
                  <a16:creationId xmlns:a16="http://schemas.microsoft.com/office/drawing/2014/main" id="{125E833F-D818-CEAF-CDBA-2954C23ED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69" y="4590865"/>
              <a:ext cx="542041" cy="542041"/>
            </a:xfrm>
            <a:prstGeom prst="rect">
              <a:avLst/>
            </a:prstGeom>
          </p:spPr>
        </p:pic>
        <p:pic>
          <p:nvPicPr>
            <p:cNvPr id="21" name="Image 20" descr="Une image contenant logo&#10;&#10;Description générée automatiquement">
              <a:extLst>
                <a:ext uri="{FF2B5EF4-FFF2-40B4-BE49-F238E27FC236}">
                  <a16:creationId xmlns:a16="http://schemas.microsoft.com/office/drawing/2014/main" id="{B595CFC0-50B4-204F-2581-AFB4F12E2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06" y="4761877"/>
              <a:ext cx="536395" cy="536395"/>
            </a:xfrm>
            <a:prstGeom prst="rect">
              <a:avLst/>
            </a:prstGeom>
          </p:spPr>
        </p:pic>
        <p:pic>
          <p:nvPicPr>
            <p:cNvPr id="23" name="Image 22">
              <a:extLst>
                <a:ext uri="{FF2B5EF4-FFF2-40B4-BE49-F238E27FC236}">
                  <a16:creationId xmlns:a16="http://schemas.microsoft.com/office/drawing/2014/main" id="{53149912-1847-4BFB-0B22-A2C22830F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847" y="5238788"/>
              <a:ext cx="536395" cy="536395"/>
            </a:xfrm>
            <a:prstGeom prst="rect">
              <a:avLst/>
            </a:prstGeom>
          </p:spPr>
        </p:pic>
        <p:sp>
          <p:nvSpPr>
            <p:cNvPr id="39" name="ZoneTexte 38">
              <a:extLst>
                <a:ext uri="{FF2B5EF4-FFF2-40B4-BE49-F238E27FC236}">
                  <a16:creationId xmlns:a16="http://schemas.microsoft.com/office/drawing/2014/main" id="{8CDA1819-8117-D44A-80C2-E41AB29C7DF8}"/>
                </a:ext>
              </a:extLst>
            </p:cNvPr>
            <p:cNvSpPr txBox="1"/>
            <p:nvPr/>
          </p:nvSpPr>
          <p:spPr>
            <a:xfrm>
              <a:off x="2003697" y="4752490"/>
              <a:ext cx="1751296" cy="954107"/>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USA, Australia &amp; Europe have the highest incidence rates</a:t>
              </a:r>
            </a:p>
          </p:txBody>
        </p:sp>
        <p:sp>
          <p:nvSpPr>
            <p:cNvPr id="41" name="ZoneTexte 40">
              <a:extLst>
                <a:ext uri="{FF2B5EF4-FFF2-40B4-BE49-F238E27FC236}">
                  <a16:creationId xmlns:a16="http://schemas.microsoft.com/office/drawing/2014/main" id="{F31E300C-EDA3-3030-52ED-D34125FE31E1}"/>
                </a:ext>
              </a:extLst>
            </p:cNvPr>
            <p:cNvSpPr txBox="1"/>
            <p:nvPr/>
          </p:nvSpPr>
          <p:spPr>
            <a:xfrm>
              <a:off x="4054834" y="5275336"/>
              <a:ext cx="3255143" cy="523220"/>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American will develop a skin cancer in their lifetime</a:t>
              </a:r>
            </a:p>
          </p:txBody>
        </p:sp>
        <p:sp>
          <p:nvSpPr>
            <p:cNvPr id="43" name="ZoneTexte 42">
              <a:extLst>
                <a:ext uri="{FF2B5EF4-FFF2-40B4-BE49-F238E27FC236}">
                  <a16:creationId xmlns:a16="http://schemas.microsoft.com/office/drawing/2014/main" id="{1517F098-363C-BA49-C8FF-9E0C72D136F6}"/>
                </a:ext>
              </a:extLst>
            </p:cNvPr>
            <p:cNvSpPr txBox="1"/>
            <p:nvPr/>
          </p:nvSpPr>
          <p:spPr>
            <a:xfrm>
              <a:off x="5007712" y="4555032"/>
              <a:ext cx="1349389" cy="830997"/>
            </a:xfrm>
            <a:prstGeom prst="rect">
              <a:avLst/>
            </a:prstGeom>
            <a:noFill/>
          </p:spPr>
          <p:txBody>
            <a:bodyPr wrap="square">
              <a:spAutoFit/>
            </a:bodyPr>
            <a:lstStyle/>
            <a:p>
              <a:pPr algn="ctr"/>
              <a:r>
                <a:rPr lang="en-US" sz="4800" b="1">
                  <a:latin typeface="Inter" panose="02000503000000020004" pitchFamily="2" charset="0"/>
                  <a:ea typeface="Inter" panose="02000503000000020004" pitchFamily="2" charset="0"/>
                </a:rPr>
                <a:t>1/5 </a:t>
              </a:r>
            </a:p>
          </p:txBody>
        </p:sp>
        <p:sp>
          <p:nvSpPr>
            <p:cNvPr id="47" name="ZoneTexte 46">
              <a:extLst>
                <a:ext uri="{FF2B5EF4-FFF2-40B4-BE49-F238E27FC236}">
                  <a16:creationId xmlns:a16="http://schemas.microsoft.com/office/drawing/2014/main" id="{5DFE87AA-B879-D459-4FD9-DE756D66787D}"/>
                </a:ext>
              </a:extLst>
            </p:cNvPr>
            <p:cNvSpPr txBox="1"/>
            <p:nvPr/>
          </p:nvSpPr>
          <p:spPr>
            <a:xfrm>
              <a:off x="7992886" y="5265682"/>
              <a:ext cx="2968348" cy="523220"/>
            </a:xfrm>
            <a:prstGeom prst="rect">
              <a:avLst/>
            </a:prstGeom>
            <a:noFill/>
          </p:spPr>
          <p:txBody>
            <a:bodyPr wrap="square" rtlCol="0">
              <a:spAutoFit/>
            </a:bodyPr>
            <a:lstStyle/>
            <a:p>
              <a:r>
                <a:rPr lang="en-US" sz="1400" b="0" i="0">
                  <a:solidFill>
                    <a:srgbClr val="333333"/>
                  </a:solidFill>
                  <a:effectLst/>
                  <a:latin typeface="Inter" panose="02000503000000020004" pitchFamily="2" charset="0"/>
                  <a:ea typeface="Inter" panose="02000503000000020004" pitchFamily="2" charset="0"/>
                </a:rPr>
                <a:t>average annual cost of skin cancer treatments in the USA</a:t>
              </a:r>
              <a:endParaRPr lang="en-US" sz="1400">
                <a:latin typeface="Inter" panose="02000503000000020004" pitchFamily="2" charset="0"/>
                <a:ea typeface="Inter" panose="02000503000000020004" pitchFamily="2" charset="0"/>
              </a:endParaRPr>
            </a:p>
          </p:txBody>
        </p:sp>
        <p:sp>
          <p:nvSpPr>
            <p:cNvPr id="48" name="ZoneTexte 47">
              <a:extLst>
                <a:ext uri="{FF2B5EF4-FFF2-40B4-BE49-F238E27FC236}">
                  <a16:creationId xmlns:a16="http://schemas.microsoft.com/office/drawing/2014/main" id="{9B613CEF-6ADA-3A34-A2F5-CE8431632F8C}"/>
                </a:ext>
              </a:extLst>
            </p:cNvPr>
            <p:cNvSpPr txBox="1"/>
            <p:nvPr/>
          </p:nvSpPr>
          <p:spPr>
            <a:xfrm>
              <a:off x="7943441" y="4556846"/>
              <a:ext cx="3067239" cy="830997"/>
            </a:xfrm>
            <a:prstGeom prst="rect">
              <a:avLst/>
            </a:prstGeom>
            <a:noFill/>
          </p:spPr>
          <p:txBody>
            <a:bodyPr wrap="square">
              <a:spAutoFit/>
            </a:bodyPr>
            <a:lstStyle/>
            <a:p>
              <a:pPr algn="ctr"/>
              <a:r>
                <a:rPr lang="en-US" sz="4800" b="1">
                  <a:latin typeface="Inter" panose="02000503000000020004" pitchFamily="2" charset="0"/>
                  <a:ea typeface="Inter" panose="02000503000000020004" pitchFamily="2" charset="0"/>
                </a:rPr>
                <a:t>$8.1 bn </a:t>
              </a:r>
            </a:p>
          </p:txBody>
        </p:sp>
        <p:sp>
          <p:nvSpPr>
            <p:cNvPr id="51" name="Rectangle : coins arrondis 50">
              <a:extLst>
                <a:ext uri="{FF2B5EF4-FFF2-40B4-BE49-F238E27FC236}">
                  <a16:creationId xmlns:a16="http://schemas.microsoft.com/office/drawing/2014/main" id="{EC40FAAD-7174-2A65-7F9C-4B8379875447}"/>
                </a:ext>
              </a:extLst>
            </p:cNvPr>
            <p:cNvSpPr/>
            <p:nvPr/>
          </p:nvSpPr>
          <p:spPr>
            <a:xfrm>
              <a:off x="71431" y="4438395"/>
              <a:ext cx="11221951" cy="1582297"/>
            </a:xfrm>
            <a:prstGeom prst="roundRect">
              <a:avLst>
                <a:gd name="adj" fmla="val 7160"/>
              </a:avLst>
            </a:prstGeom>
            <a:noFill/>
            <a:ln w="19050">
              <a:solidFill>
                <a:schemeClr val="accent4"/>
              </a:solidFill>
              <a:prstDash val="dash"/>
              <a:extLst>
                <a:ext uri="{C807C97D-BFC1-408E-A445-0C87EB9F89A2}">
                  <ask:lineSketchStyleProps xmlns:ask="http://schemas.microsoft.com/office/drawing/2018/sketchyshapes" sd="1219033472">
                    <a:custGeom>
                      <a:avLst/>
                      <a:gdLst>
                        <a:gd name="connsiteX0" fmla="*/ 0 w 3329697"/>
                        <a:gd name="connsiteY0" fmla="*/ 100625 h 1405375"/>
                        <a:gd name="connsiteX1" fmla="*/ 100625 w 3329697"/>
                        <a:gd name="connsiteY1" fmla="*/ 0 h 1405375"/>
                        <a:gd name="connsiteX2" fmla="*/ 684602 w 3329697"/>
                        <a:gd name="connsiteY2" fmla="*/ 0 h 1405375"/>
                        <a:gd name="connsiteX3" fmla="*/ 1174725 w 3329697"/>
                        <a:gd name="connsiteY3" fmla="*/ 0 h 1405375"/>
                        <a:gd name="connsiteX4" fmla="*/ 1633564 w 3329697"/>
                        <a:gd name="connsiteY4" fmla="*/ 0 h 1405375"/>
                        <a:gd name="connsiteX5" fmla="*/ 2186256 w 3329697"/>
                        <a:gd name="connsiteY5" fmla="*/ 0 h 1405375"/>
                        <a:gd name="connsiteX6" fmla="*/ 2676380 w 3329697"/>
                        <a:gd name="connsiteY6" fmla="*/ 0 h 1405375"/>
                        <a:gd name="connsiteX7" fmla="*/ 3229072 w 3329697"/>
                        <a:gd name="connsiteY7" fmla="*/ 0 h 1405375"/>
                        <a:gd name="connsiteX8" fmla="*/ 3329697 w 3329697"/>
                        <a:gd name="connsiteY8" fmla="*/ 100625 h 1405375"/>
                        <a:gd name="connsiteX9" fmla="*/ 3329697 w 3329697"/>
                        <a:gd name="connsiteY9" fmla="*/ 477918 h 1405375"/>
                        <a:gd name="connsiteX10" fmla="*/ 3329697 w 3329697"/>
                        <a:gd name="connsiteY10" fmla="*/ 879292 h 1405375"/>
                        <a:gd name="connsiteX11" fmla="*/ 3329697 w 3329697"/>
                        <a:gd name="connsiteY11" fmla="*/ 1304750 h 1405375"/>
                        <a:gd name="connsiteX12" fmla="*/ 3229072 w 3329697"/>
                        <a:gd name="connsiteY12" fmla="*/ 1405375 h 1405375"/>
                        <a:gd name="connsiteX13" fmla="*/ 2707664 w 3329697"/>
                        <a:gd name="connsiteY13" fmla="*/ 1405375 h 1405375"/>
                        <a:gd name="connsiteX14" fmla="*/ 2248825 w 3329697"/>
                        <a:gd name="connsiteY14" fmla="*/ 1405375 h 1405375"/>
                        <a:gd name="connsiteX15" fmla="*/ 1727417 w 3329697"/>
                        <a:gd name="connsiteY15" fmla="*/ 1405375 h 1405375"/>
                        <a:gd name="connsiteX16" fmla="*/ 1143441 w 3329697"/>
                        <a:gd name="connsiteY16" fmla="*/ 1405375 h 1405375"/>
                        <a:gd name="connsiteX17" fmla="*/ 622033 w 3329697"/>
                        <a:gd name="connsiteY17" fmla="*/ 1405375 h 1405375"/>
                        <a:gd name="connsiteX18" fmla="*/ 100625 w 3329697"/>
                        <a:gd name="connsiteY18" fmla="*/ 1405375 h 1405375"/>
                        <a:gd name="connsiteX19" fmla="*/ 0 w 3329697"/>
                        <a:gd name="connsiteY19" fmla="*/ 1304750 h 1405375"/>
                        <a:gd name="connsiteX20" fmla="*/ 0 w 3329697"/>
                        <a:gd name="connsiteY20" fmla="*/ 891334 h 1405375"/>
                        <a:gd name="connsiteX21" fmla="*/ 0 w 3329697"/>
                        <a:gd name="connsiteY21" fmla="*/ 514041 h 1405375"/>
                        <a:gd name="connsiteX22" fmla="*/ 0 w 3329697"/>
                        <a:gd name="connsiteY22" fmla="*/ 100625 h 140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9697" h="1405375" extrusionOk="0">
                          <a:moveTo>
                            <a:pt x="0" y="100625"/>
                          </a:moveTo>
                          <a:cubicBezTo>
                            <a:pt x="-2331" y="43613"/>
                            <a:pt x="36281" y="3292"/>
                            <a:pt x="100625" y="0"/>
                          </a:cubicBezTo>
                          <a:cubicBezTo>
                            <a:pt x="294463" y="-54548"/>
                            <a:pt x="513126" y="19792"/>
                            <a:pt x="684602" y="0"/>
                          </a:cubicBezTo>
                          <a:cubicBezTo>
                            <a:pt x="856078" y="-19792"/>
                            <a:pt x="932011" y="58490"/>
                            <a:pt x="1174725" y="0"/>
                          </a:cubicBezTo>
                          <a:cubicBezTo>
                            <a:pt x="1417439" y="-58490"/>
                            <a:pt x="1494700" y="20816"/>
                            <a:pt x="1633564" y="0"/>
                          </a:cubicBezTo>
                          <a:cubicBezTo>
                            <a:pt x="1772428" y="-20816"/>
                            <a:pt x="2008049" y="35324"/>
                            <a:pt x="2186256" y="0"/>
                          </a:cubicBezTo>
                          <a:cubicBezTo>
                            <a:pt x="2364463" y="-35324"/>
                            <a:pt x="2455947" y="9791"/>
                            <a:pt x="2676380" y="0"/>
                          </a:cubicBezTo>
                          <a:cubicBezTo>
                            <a:pt x="2896813" y="-9791"/>
                            <a:pt x="2964657" y="59770"/>
                            <a:pt x="3229072" y="0"/>
                          </a:cubicBezTo>
                          <a:cubicBezTo>
                            <a:pt x="3284062" y="-5567"/>
                            <a:pt x="3328332" y="46948"/>
                            <a:pt x="3329697" y="100625"/>
                          </a:cubicBezTo>
                          <a:cubicBezTo>
                            <a:pt x="3365906" y="285002"/>
                            <a:pt x="3310559" y="322424"/>
                            <a:pt x="3329697" y="477918"/>
                          </a:cubicBezTo>
                          <a:cubicBezTo>
                            <a:pt x="3348835" y="633412"/>
                            <a:pt x="3317592" y="769832"/>
                            <a:pt x="3329697" y="879292"/>
                          </a:cubicBezTo>
                          <a:cubicBezTo>
                            <a:pt x="3341802" y="988752"/>
                            <a:pt x="3302251" y="1121801"/>
                            <a:pt x="3329697" y="1304750"/>
                          </a:cubicBezTo>
                          <a:cubicBezTo>
                            <a:pt x="3336899" y="1353207"/>
                            <a:pt x="3289716" y="1402106"/>
                            <a:pt x="3229072" y="1405375"/>
                          </a:cubicBezTo>
                          <a:cubicBezTo>
                            <a:pt x="3058889" y="1418700"/>
                            <a:pt x="2954486" y="1385237"/>
                            <a:pt x="2707664" y="1405375"/>
                          </a:cubicBezTo>
                          <a:cubicBezTo>
                            <a:pt x="2460842" y="1425513"/>
                            <a:pt x="2429426" y="1377401"/>
                            <a:pt x="2248825" y="1405375"/>
                          </a:cubicBezTo>
                          <a:cubicBezTo>
                            <a:pt x="2068224" y="1433349"/>
                            <a:pt x="1876190" y="1393470"/>
                            <a:pt x="1727417" y="1405375"/>
                          </a:cubicBezTo>
                          <a:cubicBezTo>
                            <a:pt x="1578644" y="1417280"/>
                            <a:pt x="1321173" y="1358364"/>
                            <a:pt x="1143441" y="1405375"/>
                          </a:cubicBezTo>
                          <a:cubicBezTo>
                            <a:pt x="965709" y="1452386"/>
                            <a:pt x="753904" y="1393019"/>
                            <a:pt x="622033" y="1405375"/>
                          </a:cubicBezTo>
                          <a:cubicBezTo>
                            <a:pt x="490162" y="1417731"/>
                            <a:pt x="216033" y="1375126"/>
                            <a:pt x="100625" y="1405375"/>
                          </a:cubicBezTo>
                          <a:cubicBezTo>
                            <a:pt x="33613" y="1405846"/>
                            <a:pt x="2485" y="1355844"/>
                            <a:pt x="0" y="1304750"/>
                          </a:cubicBezTo>
                          <a:cubicBezTo>
                            <a:pt x="-48299" y="1215639"/>
                            <a:pt x="37775" y="1044164"/>
                            <a:pt x="0" y="891334"/>
                          </a:cubicBezTo>
                          <a:cubicBezTo>
                            <a:pt x="-37775" y="738504"/>
                            <a:pt x="40367" y="629662"/>
                            <a:pt x="0" y="514041"/>
                          </a:cubicBezTo>
                          <a:cubicBezTo>
                            <a:pt x="-40367" y="398420"/>
                            <a:pt x="42333" y="243170"/>
                            <a:pt x="0" y="100625"/>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a:solidFill>
                  <a:schemeClr val="bg1"/>
                </a:solidFill>
                <a:latin typeface="Inter" panose="02000503000000020004" pitchFamily="2" charset="0"/>
                <a:ea typeface="Inter" panose="02000503000000020004" pitchFamily="2" charset="0"/>
              </a:endParaRPr>
            </a:p>
          </p:txBody>
        </p:sp>
        <p:cxnSp>
          <p:nvCxnSpPr>
            <p:cNvPr id="53" name="Connecteur droit 52">
              <a:extLst>
                <a:ext uri="{FF2B5EF4-FFF2-40B4-BE49-F238E27FC236}">
                  <a16:creationId xmlns:a16="http://schemas.microsoft.com/office/drawing/2014/main" id="{E0E0896D-B825-195B-9B92-D70B598090A8}"/>
                </a:ext>
              </a:extLst>
            </p:cNvPr>
            <p:cNvCxnSpPr>
              <a:cxnSpLocks/>
            </p:cNvCxnSpPr>
            <p:nvPr/>
          </p:nvCxnSpPr>
          <p:spPr>
            <a:xfrm>
              <a:off x="3871434" y="4713646"/>
              <a:ext cx="0" cy="1013306"/>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BED1AEF1-3D7D-F75E-332E-7E1D14678422}"/>
                </a:ext>
              </a:extLst>
            </p:cNvPr>
            <p:cNvCxnSpPr>
              <a:cxnSpLocks/>
            </p:cNvCxnSpPr>
            <p:nvPr/>
          </p:nvCxnSpPr>
          <p:spPr>
            <a:xfrm>
              <a:off x="7493379" y="4732135"/>
              <a:ext cx="0" cy="1013306"/>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56" name="ZoneTexte 55">
            <a:extLst>
              <a:ext uri="{FF2B5EF4-FFF2-40B4-BE49-F238E27FC236}">
                <a16:creationId xmlns:a16="http://schemas.microsoft.com/office/drawing/2014/main" id="{F52718EA-D93B-E725-84CB-74FDEB76383B}"/>
              </a:ext>
            </a:extLst>
          </p:cNvPr>
          <p:cNvSpPr txBox="1"/>
          <p:nvPr/>
        </p:nvSpPr>
        <p:spPr>
          <a:xfrm>
            <a:off x="7087409" y="6284983"/>
            <a:ext cx="4539441" cy="338554"/>
          </a:xfrm>
          <a:prstGeom prst="rect">
            <a:avLst/>
          </a:prstGeom>
          <a:noFill/>
        </p:spPr>
        <p:txBody>
          <a:bodyPr wrap="square" rtlCol="0">
            <a:spAutoFit/>
          </a:bodyPr>
          <a:lstStyle/>
          <a:p>
            <a:r>
              <a:rPr lang="en-US" sz="800" i="1" u="sng">
                <a:latin typeface="Inter" panose="02000503000000020004" pitchFamily="2" charset="0"/>
                <a:ea typeface="Inter" panose="02000503000000020004" pitchFamily="2" charset="0"/>
              </a:rPr>
              <a:t>*Sources : </a:t>
            </a:r>
            <a:r>
              <a:rPr lang="en-US" sz="800" i="1">
                <a:latin typeface="Inter" panose="02000503000000020004" pitchFamily="2" charset="0"/>
                <a:ea typeface="Inter" panose="02000503000000020004" pitchFamily="2" charset="0"/>
              </a:rPr>
              <a:t>WHO, cancer.org, skincancer.org, journal of the American Academy of Dermatology, bmccancer.biomedcentral.com, </a:t>
            </a:r>
            <a:r>
              <a:rPr lang="en-US" sz="800" b="0" i="1">
                <a:solidFill>
                  <a:srgbClr val="2A2A2A"/>
                </a:solidFill>
                <a:effectLst/>
                <a:latin typeface="Inter" panose="02000503000000020004" pitchFamily="2" charset="0"/>
                <a:ea typeface="Inter" panose="02000503000000020004" pitchFamily="2" charset="0"/>
              </a:rPr>
              <a:t>British Journal of Dermatology,</a:t>
            </a:r>
            <a:endParaRPr lang="en-US" sz="800" i="1">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7324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 coins arrondis 68">
            <a:extLst>
              <a:ext uri="{FF2B5EF4-FFF2-40B4-BE49-F238E27FC236}">
                <a16:creationId xmlns:a16="http://schemas.microsoft.com/office/drawing/2014/main" id="{4047BC87-00DA-C613-4CAE-9CB9A13B2561}"/>
              </a:ext>
            </a:extLst>
          </p:cNvPr>
          <p:cNvSpPr/>
          <p:nvPr/>
        </p:nvSpPr>
        <p:spPr>
          <a:xfrm>
            <a:off x="7677439" y="6329392"/>
            <a:ext cx="3972062" cy="41455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34" name="Rectangle : coins arrondis 33">
            <a:extLst>
              <a:ext uri="{FF2B5EF4-FFF2-40B4-BE49-F238E27FC236}">
                <a16:creationId xmlns:a16="http://schemas.microsoft.com/office/drawing/2014/main" id="{D1AD6CC2-F417-C1E1-8CDC-5D94672C4A7A}"/>
              </a:ext>
            </a:extLst>
          </p:cNvPr>
          <p:cNvSpPr/>
          <p:nvPr/>
        </p:nvSpPr>
        <p:spPr>
          <a:xfrm>
            <a:off x="0" y="5434254"/>
            <a:ext cx="12192000" cy="492369"/>
          </a:xfrm>
          <a:prstGeom prst="roundRect">
            <a:avLst>
              <a:gd name="adj" fmla="val 0"/>
            </a:avLst>
          </a:prstGeom>
          <a:solidFill>
            <a:schemeClr val="accent4"/>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nter" panose="02000503000000020004" pitchFamily="2" charset="0"/>
              <a:ea typeface="Inter" panose="02000503000000020004" pitchFamily="2" charset="0"/>
            </a:endParaRPr>
          </a:p>
        </p:txBody>
      </p:sp>
      <p:sp>
        <p:nvSpPr>
          <p:cNvPr id="3" name="Titre 2">
            <a:extLst>
              <a:ext uri="{FF2B5EF4-FFF2-40B4-BE49-F238E27FC236}">
                <a16:creationId xmlns:a16="http://schemas.microsoft.com/office/drawing/2014/main" id="{814DED34-82E1-0D24-137B-E8CA22E7A410}"/>
              </a:ext>
            </a:extLst>
          </p:cNvPr>
          <p:cNvSpPr>
            <a:spLocks noGrp="1"/>
          </p:cNvSpPr>
          <p:nvPr>
            <p:ph type="ctrTitle"/>
          </p:nvPr>
        </p:nvSpPr>
        <p:spPr>
          <a:xfrm>
            <a:off x="565150" y="396000"/>
            <a:ext cx="11061700" cy="515937"/>
          </a:xfrm>
        </p:spPr>
        <p:txBody>
          <a:bodyPr/>
          <a:lstStyle/>
          <a:p>
            <a:r>
              <a:rPr lang="en-US" sz="2400">
                <a:latin typeface="Inter" panose="02000503000000020004" pitchFamily="2" charset="0"/>
                <a:ea typeface="Inter" panose="02000503000000020004" pitchFamily="2" charset="0"/>
                <a:cs typeface="Calibri" panose="020F0502020204030204" pitchFamily="34" charset="0"/>
              </a:rPr>
              <a:t>…and existing treatments are either highly invasive or toxic </a:t>
            </a:r>
          </a:p>
        </p:txBody>
      </p:sp>
      <p:sp>
        <p:nvSpPr>
          <p:cNvPr id="5" name="ZoneTexte 4">
            <a:extLst>
              <a:ext uri="{FF2B5EF4-FFF2-40B4-BE49-F238E27FC236}">
                <a16:creationId xmlns:a16="http://schemas.microsoft.com/office/drawing/2014/main" id="{D30C242F-2287-1C92-47D9-A4B70F5669A1}"/>
              </a:ext>
            </a:extLst>
          </p:cNvPr>
          <p:cNvSpPr txBox="1"/>
          <p:nvPr/>
        </p:nvSpPr>
        <p:spPr>
          <a:xfrm>
            <a:off x="734829" y="2005204"/>
            <a:ext cx="2279791" cy="307777"/>
          </a:xfrm>
          <a:prstGeom prst="rect">
            <a:avLst/>
          </a:prstGeom>
          <a:noFill/>
        </p:spPr>
        <p:txBody>
          <a:bodyPr wrap="none" rtlCol="0">
            <a:spAutoFit/>
          </a:bodyPr>
          <a:lstStyle/>
          <a:p>
            <a:r>
              <a:rPr lang="en-US" sz="1400" b="1">
                <a:latin typeface="Inter" panose="02000503000000020004" pitchFamily="2" charset="0"/>
                <a:ea typeface="Inter" panose="02000503000000020004" pitchFamily="2" charset="0"/>
              </a:rPr>
              <a:t>Main Treatments for KC</a:t>
            </a:r>
          </a:p>
        </p:txBody>
      </p:sp>
      <p:sp>
        <p:nvSpPr>
          <p:cNvPr id="6" name="ZoneTexte 5">
            <a:extLst>
              <a:ext uri="{FF2B5EF4-FFF2-40B4-BE49-F238E27FC236}">
                <a16:creationId xmlns:a16="http://schemas.microsoft.com/office/drawing/2014/main" id="{2BF45616-AC80-1E40-248F-70BA4573B819}"/>
              </a:ext>
            </a:extLst>
          </p:cNvPr>
          <p:cNvSpPr txBox="1"/>
          <p:nvPr/>
        </p:nvSpPr>
        <p:spPr>
          <a:xfrm>
            <a:off x="4779295" y="1974344"/>
            <a:ext cx="1920719" cy="307777"/>
          </a:xfrm>
          <a:prstGeom prst="rect">
            <a:avLst/>
          </a:prstGeom>
          <a:noFill/>
        </p:spPr>
        <p:txBody>
          <a:bodyPr wrap="none" rtlCol="0">
            <a:spAutoFit/>
          </a:bodyPr>
          <a:lstStyle/>
          <a:p>
            <a:r>
              <a:rPr lang="en-US" sz="1400" b="1">
                <a:latin typeface="Inter" panose="02000503000000020004" pitchFamily="2" charset="0"/>
                <a:ea typeface="Inter" panose="02000503000000020004" pitchFamily="2" charset="0"/>
              </a:rPr>
              <a:t>Undesirable Effects</a:t>
            </a:r>
          </a:p>
        </p:txBody>
      </p:sp>
      <p:sp>
        <p:nvSpPr>
          <p:cNvPr id="10" name="ZoneTexte 9">
            <a:extLst>
              <a:ext uri="{FF2B5EF4-FFF2-40B4-BE49-F238E27FC236}">
                <a16:creationId xmlns:a16="http://schemas.microsoft.com/office/drawing/2014/main" id="{B2560B0B-BB46-3EEF-1E07-AD885F96BB0D}"/>
              </a:ext>
            </a:extLst>
          </p:cNvPr>
          <p:cNvSpPr txBox="1">
            <a:spLocks/>
          </p:cNvSpPr>
          <p:nvPr/>
        </p:nvSpPr>
        <p:spPr>
          <a:xfrm>
            <a:off x="1772450" y="3537895"/>
            <a:ext cx="2735909" cy="324000"/>
          </a:xfrm>
          <a:prstGeom prst="rect">
            <a:avLst/>
          </a:prstGeom>
          <a:noFill/>
          <a:ln>
            <a:solidFill>
              <a:schemeClr val="bg2"/>
            </a:solidFill>
            <a:prstDash val="solid"/>
          </a:ln>
        </p:spPr>
        <p:txBody>
          <a:bodyPr wrap="none" rtlCol="0" anchor="ctr">
            <a:noAutofit/>
          </a:bodyPr>
          <a:lstStyle/>
          <a:p>
            <a:r>
              <a:rPr lang="en-US" sz="1200">
                <a:latin typeface="Inter" panose="02000503000000020004" pitchFamily="2" charset="0"/>
                <a:ea typeface="Inter" panose="02000503000000020004" pitchFamily="2" charset="0"/>
              </a:rPr>
              <a:t>Cryotherapy</a:t>
            </a:r>
          </a:p>
        </p:txBody>
      </p:sp>
      <p:sp>
        <p:nvSpPr>
          <p:cNvPr id="11" name="ZoneTexte 10">
            <a:extLst>
              <a:ext uri="{FF2B5EF4-FFF2-40B4-BE49-F238E27FC236}">
                <a16:creationId xmlns:a16="http://schemas.microsoft.com/office/drawing/2014/main" id="{4C1B10FE-0E36-CE82-53EE-DAEEBAF42485}"/>
              </a:ext>
            </a:extLst>
          </p:cNvPr>
          <p:cNvSpPr txBox="1">
            <a:spLocks/>
          </p:cNvSpPr>
          <p:nvPr/>
        </p:nvSpPr>
        <p:spPr>
          <a:xfrm>
            <a:off x="1772450" y="4029142"/>
            <a:ext cx="2735909" cy="324000"/>
          </a:xfrm>
          <a:prstGeom prst="rect">
            <a:avLst/>
          </a:prstGeom>
          <a:noFill/>
          <a:ln>
            <a:solidFill>
              <a:schemeClr val="bg2"/>
            </a:solidFill>
            <a:prstDash val="solid"/>
          </a:ln>
        </p:spPr>
        <p:txBody>
          <a:bodyPr wrap="none" rtlCol="0" anchor="ctr">
            <a:noAutofit/>
          </a:bodyPr>
          <a:lstStyle/>
          <a:p>
            <a:r>
              <a:rPr lang="en-US" sz="1200">
                <a:latin typeface="Inter" panose="02000503000000020004" pitchFamily="2" charset="0"/>
                <a:ea typeface="Inter" panose="02000503000000020004" pitchFamily="2" charset="0"/>
              </a:rPr>
              <a:t>Hedgehog inhibitors</a:t>
            </a:r>
          </a:p>
        </p:txBody>
      </p:sp>
      <p:sp>
        <p:nvSpPr>
          <p:cNvPr id="12" name="ZoneTexte 11">
            <a:extLst>
              <a:ext uri="{FF2B5EF4-FFF2-40B4-BE49-F238E27FC236}">
                <a16:creationId xmlns:a16="http://schemas.microsoft.com/office/drawing/2014/main" id="{5AC16F4A-B258-D3C0-306E-A00D1EB5B46B}"/>
              </a:ext>
            </a:extLst>
          </p:cNvPr>
          <p:cNvSpPr txBox="1">
            <a:spLocks/>
          </p:cNvSpPr>
          <p:nvPr/>
        </p:nvSpPr>
        <p:spPr>
          <a:xfrm>
            <a:off x="1772450" y="4520389"/>
            <a:ext cx="2735909" cy="324000"/>
          </a:xfrm>
          <a:prstGeom prst="rect">
            <a:avLst/>
          </a:prstGeom>
          <a:noFill/>
          <a:ln>
            <a:solidFill>
              <a:schemeClr val="bg2"/>
            </a:solidFill>
            <a:prstDash val="solid"/>
          </a:ln>
        </p:spPr>
        <p:txBody>
          <a:bodyPr wrap="none" rtlCol="0" anchor="ctr">
            <a:noAutofit/>
          </a:bodyPr>
          <a:lstStyle/>
          <a:p>
            <a:r>
              <a:rPr lang="en-US" sz="1200">
                <a:latin typeface="Inter" panose="02000503000000020004" pitchFamily="2" charset="0"/>
                <a:ea typeface="Inter" panose="02000503000000020004" pitchFamily="2" charset="0"/>
              </a:rPr>
              <a:t>PDT + Topical Cream</a:t>
            </a:r>
          </a:p>
        </p:txBody>
      </p:sp>
      <p:sp>
        <p:nvSpPr>
          <p:cNvPr id="13" name="ZoneTexte 12">
            <a:extLst>
              <a:ext uri="{FF2B5EF4-FFF2-40B4-BE49-F238E27FC236}">
                <a16:creationId xmlns:a16="http://schemas.microsoft.com/office/drawing/2014/main" id="{63BD8BA3-9065-0A4E-78E5-F2CAC6D515E8}"/>
              </a:ext>
            </a:extLst>
          </p:cNvPr>
          <p:cNvSpPr txBox="1">
            <a:spLocks/>
          </p:cNvSpPr>
          <p:nvPr/>
        </p:nvSpPr>
        <p:spPr>
          <a:xfrm>
            <a:off x="1772450" y="5011636"/>
            <a:ext cx="2735909" cy="324000"/>
          </a:xfrm>
          <a:prstGeom prst="rect">
            <a:avLst/>
          </a:prstGeom>
          <a:noFill/>
          <a:ln>
            <a:solidFill>
              <a:schemeClr val="bg2"/>
            </a:solidFill>
            <a:prstDash val="solid"/>
          </a:ln>
        </p:spPr>
        <p:txBody>
          <a:bodyPr wrap="none" rtlCol="0" anchor="ctr">
            <a:noAutofit/>
          </a:bodyPr>
          <a:lstStyle/>
          <a:p>
            <a:r>
              <a:rPr lang="en-US" sz="1200">
                <a:latin typeface="Inter" panose="02000503000000020004" pitchFamily="2" charset="0"/>
                <a:ea typeface="Inter" panose="02000503000000020004" pitchFamily="2" charset="0"/>
              </a:rPr>
              <a:t>Radiotherapy</a:t>
            </a:r>
          </a:p>
        </p:txBody>
      </p:sp>
      <p:sp>
        <p:nvSpPr>
          <p:cNvPr id="14" name="ZoneTexte 13">
            <a:extLst>
              <a:ext uri="{FF2B5EF4-FFF2-40B4-BE49-F238E27FC236}">
                <a16:creationId xmlns:a16="http://schemas.microsoft.com/office/drawing/2014/main" id="{884C5FFF-4C5F-DADD-5A17-0B99168CB86C}"/>
              </a:ext>
            </a:extLst>
          </p:cNvPr>
          <p:cNvSpPr txBox="1">
            <a:spLocks/>
          </p:cNvSpPr>
          <p:nvPr/>
        </p:nvSpPr>
        <p:spPr>
          <a:xfrm>
            <a:off x="1772450" y="3046648"/>
            <a:ext cx="2735909" cy="324000"/>
          </a:xfrm>
          <a:prstGeom prst="rect">
            <a:avLst/>
          </a:prstGeom>
          <a:noFill/>
          <a:ln>
            <a:solidFill>
              <a:schemeClr val="bg2"/>
            </a:solidFill>
            <a:prstDash val="solid"/>
          </a:ln>
        </p:spPr>
        <p:txBody>
          <a:bodyPr wrap="none" rtlCol="0" anchor="ctr">
            <a:noAutofit/>
          </a:bodyPr>
          <a:lstStyle/>
          <a:p>
            <a:r>
              <a:rPr lang="en-US" sz="1200">
                <a:latin typeface="Inter" panose="02000503000000020004" pitchFamily="2" charset="0"/>
                <a:ea typeface="Inter" panose="02000503000000020004" pitchFamily="2" charset="0"/>
              </a:rPr>
              <a:t>Excision or Mohs Surgery</a:t>
            </a:r>
          </a:p>
        </p:txBody>
      </p:sp>
      <p:cxnSp>
        <p:nvCxnSpPr>
          <p:cNvPr id="26" name="Connecteur droit 25">
            <a:extLst>
              <a:ext uri="{FF2B5EF4-FFF2-40B4-BE49-F238E27FC236}">
                <a16:creationId xmlns:a16="http://schemas.microsoft.com/office/drawing/2014/main" id="{B9648E61-C775-2DBB-6C5E-118E1EC6BCDE}"/>
              </a:ext>
            </a:extLst>
          </p:cNvPr>
          <p:cNvCxnSpPr>
            <a:cxnSpLocks/>
          </p:cNvCxnSpPr>
          <p:nvPr/>
        </p:nvCxnSpPr>
        <p:spPr>
          <a:xfrm>
            <a:off x="734829" y="2394779"/>
            <a:ext cx="33899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951BC65-44C4-9C15-6659-8D1B484F6191}"/>
              </a:ext>
            </a:extLst>
          </p:cNvPr>
          <p:cNvCxnSpPr>
            <a:cxnSpLocks/>
          </p:cNvCxnSpPr>
          <p:nvPr/>
        </p:nvCxnSpPr>
        <p:spPr>
          <a:xfrm>
            <a:off x="4860285" y="2363919"/>
            <a:ext cx="66550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A54B6C13-30B6-E76A-57E2-B5EAB5EE2DFF}"/>
              </a:ext>
            </a:extLst>
          </p:cNvPr>
          <p:cNvSpPr txBox="1">
            <a:spLocks/>
          </p:cNvSpPr>
          <p:nvPr/>
        </p:nvSpPr>
        <p:spPr>
          <a:xfrm>
            <a:off x="4860285" y="2482392"/>
            <a:ext cx="1139627" cy="324000"/>
          </a:xfrm>
          <a:prstGeom prst="rect">
            <a:avLst/>
          </a:prstGeom>
          <a:noFill/>
          <a:ln>
            <a:solidFill>
              <a:schemeClr val="bg2"/>
            </a:solidFill>
            <a:prstDash val="solid"/>
          </a:ln>
        </p:spPr>
        <p:txBody>
          <a:bodyPr wrap="none" rtlCol="0">
            <a:noAutofit/>
          </a:bodyPr>
          <a:lstStyle/>
          <a:p>
            <a:pPr algn="ctr"/>
            <a:r>
              <a:rPr lang="en-US" sz="1200">
                <a:latin typeface="Inter" panose="02000503000000020004" pitchFamily="2" charset="0"/>
                <a:ea typeface="Inter" panose="02000503000000020004" pitchFamily="2" charset="0"/>
              </a:rPr>
              <a:t>Scars</a:t>
            </a:r>
          </a:p>
        </p:txBody>
      </p:sp>
      <p:sp>
        <p:nvSpPr>
          <p:cNvPr id="35" name="ZoneTexte 34">
            <a:extLst>
              <a:ext uri="{FF2B5EF4-FFF2-40B4-BE49-F238E27FC236}">
                <a16:creationId xmlns:a16="http://schemas.microsoft.com/office/drawing/2014/main" id="{AB8381E1-FE9C-EC02-D8DE-3E890485D16B}"/>
              </a:ext>
            </a:extLst>
          </p:cNvPr>
          <p:cNvSpPr txBox="1">
            <a:spLocks/>
          </p:cNvSpPr>
          <p:nvPr/>
        </p:nvSpPr>
        <p:spPr>
          <a:xfrm>
            <a:off x="6237134" y="2482392"/>
            <a:ext cx="1139627" cy="324000"/>
          </a:xfrm>
          <a:prstGeom prst="rect">
            <a:avLst/>
          </a:prstGeom>
          <a:noFill/>
          <a:ln>
            <a:solidFill>
              <a:schemeClr val="bg2"/>
            </a:solidFill>
            <a:prstDash val="solid"/>
          </a:ln>
        </p:spPr>
        <p:txBody>
          <a:bodyPr wrap="none" rtlCol="0">
            <a:noAutofit/>
          </a:bodyPr>
          <a:lstStyle/>
          <a:p>
            <a:pPr algn="ctr"/>
            <a:r>
              <a:rPr lang="en-US" sz="1200">
                <a:latin typeface="Inter" panose="02000503000000020004" pitchFamily="2" charset="0"/>
                <a:ea typeface="Inter" panose="02000503000000020004" pitchFamily="2" charset="0"/>
              </a:rPr>
              <a:t>Burst</a:t>
            </a:r>
          </a:p>
        </p:txBody>
      </p:sp>
      <p:sp>
        <p:nvSpPr>
          <p:cNvPr id="36" name="ZoneTexte 35">
            <a:extLst>
              <a:ext uri="{FF2B5EF4-FFF2-40B4-BE49-F238E27FC236}">
                <a16:creationId xmlns:a16="http://schemas.microsoft.com/office/drawing/2014/main" id="{EFA693ED-26F8-DA5C-EFE6-F3EC46CF8D42}"/>
              </a:ext>
            </a:extLst>
          </p:cNvPr>
          <p:cNvSpPr txBox="1">
            <a:spLocks/>
          </p:cNvSpPr>
          <p:nvPr/>
        </p:nvSpPr>
        <p:spPr>
          <a:xfrm>
            <a:off x="7616669" y="2482392"/>
            <a:ext cx="1139627" cy="324000"/>
          </a:xfrm>
          <a:prstGeom prst="rect">
            <a:avLst/>
          </a:prstGeom>
          <a:noFill/>
          <a:ln>
            <a:solidFill>
              <a:schemeClr val="bg2"/>
            </a:solidFill>
            <a:prstDash val="solid"/>
          </a:ln>
        </p:spPr>
        <p:txBody>
          <a:bodyPr wrap="none" rtlCol="0">
            <a:noAutofit/>
          </a:bodyPr>
          <a:lstStyle/>
          <a:p>
            <a:pPr algn="ctr"/>
            <a:r>
              <a:rPr lang="en-US" sz="1200">
                <a:latin typeface="Inter" panose="02000503000000020004" pitchFamily="2" charset="0"/>
                <a:ea typeface="Inter" panose="02000503000000020004" pitchFamily="2" charset="0"/>
              </a:rPr>
              <a:t>Pain</a:t>
            </a:r>
          </a:p>
        </p:txBody>
      </p:sp>
      <p:sp>
        <p:nvSpPr>
          <p:cNvPr id="37" name="ZoneTexte 36">
            <a:extLst>
              <a:ext uri="{FF2B5EF4-FFF2-40B4-BE49-F238E27FC236}">
                <a16:creationId xmlns:a16="http://schemas.microsoft.com/office/drawing/2014/main" id="{DC7E9595-A19D-FC1A-87C9-21FE758FB864}"/>
              </a:ext>
            </a:extLst>
          </p:cNvPr>
          <p:cNvSpPr txBox="1">
            <a:spLocks/>
          </p:cNvSpPr>
          <p:nvPr/>
        </p:nvSpPr>
        <p:spPr>
          <a:xfrm>
            <a:off x="8996204" y="2482392"/>
            <a:ext cx="1139627" cy="324000"/>
          </a:xfrm>
          <a:prstGeom prst="rect">
            <a:avLst/>
          </a:prstGeom>
          <a:noFill/>
          <a:ln>
            <a:solidFill>
              <a:schemeClr val="bg2"/>
            </a:solidFill>
            <a:prstDash val="solid"/>
          </a:ln>
        </p:spPr>
        <p:txBody>
          <a:bodyPr wrap="none" rtlCol="0">
            <a:noAutofit/>
          </a:bodyPr>
          <a:lstStyle/>
          <a:p>
            <a:pPr algn="ctr"/>
            <a:r>
              <a:rPr lang="en-US" sz="1200">
                <a:latin typeface="Inter" panose="02000503000000020004" pitchFamily="2" charset="0"/>
                <a:ea typeface="Inter" panose="02000503000000020004" pitchFamily="2" charset="0"/>
              </a:rPr>
              <a:t>Toxicity</a:t>
            </a:r>
          </a:p>
        </p:txBody>
      </p:sp>
      <p:sp>
        <p:nvSpPr>
          <p:cNvPr id="38" name="ZoneTexte 37">
            <a:extLst>
              <a:ext uri="{FF2B5EF4-FFF2-40B4-BE49-F238E27FC236}">
                <a16:creationId xmlns:a16="http://schemas.microsoft.com/office/drawing/2014/main" id="{A87FFA29-D5BD-6D00-9F99-31BE2A31A1FD}"/>
              </a:ext>
            </a:extLst>
          </p:cNvPr>
          <p:cNvSpPr txBox="1">
            <a:spLocks/>
          </p:cNvSpPr>
          <p:nvPr/>
        </p:nvSpPr>
        <p:spPr>
          <a:xfrm>
            <a:off x="10375739" y="2482392"/>
            <a:ext cx="1139627" cy="324000"/>
          </a:xfrm>
          <a:prstGeom prst="rect">
            <a:avLst/>
          </a:prstGeom>
          <a:noFill/>
          <a:ln>
            <a:solidFill>
              <a:schemeClr val="bg2"/>
            </a:solidFill>
            <a:prstDash val="solid"/>
          </a:ln>
        </p:spPr>
        <p:txBody>
          <a:bodyPr wrap="none" rtlCol="0">
            <a:noAutofit/>
          </a:bodyPr>
          <a:lstStyle/>
          <a:p>
            <a:pPr algn="ctr"/>
            <a:r>
              <a:rPr lang="en-US" sz="1200">
                <a:latin typeface="Inter" panose="02000503000000020004" pitchFamily="2" charset="0"/>
                <a:ea typeface="Inter" panose="02000503000000020004" pitchFamily="2" charset="0"/>
              </a:rPr>
              <a:t>Reoccurrence</a:t>
            </a:r>
          </a:p>
          <a:p>
            <a:pPr algn="ctr"/>
            <a:endParaRPr lang="en-US" sz="1200">
              <a:latin typeface="Inter" panose="02000503000000020004" pitchFamily="2" charset="0"/>
              <a:ea typeface="Inter" panose="02000503000000020004" pitchFamily="2" charset="0"/>
            </a:endParaRPr>
          </a:p>
        </p:txBody>
      </p:sp>
      <p:sp>
        <p:nvSpPr>
          <p:cNvPr id="41" name="ZoneTexte 40">
            <a:extLst>
              <a:ext uri="{FF2B5EF4-FFF2-40B4-BE49-F238E27FC236}">
                <a16:creationId xmlns:a16="http://schemas.microsoft.com/office/drawing/2014/main" id="{D9579C6E-51FB-67D7-2DBF-CC878C2024C2}"/>
              </a:ext>
            </a:extLst>
          </p:cNvPr>
          <p:cNvSpPr txBox="1">
            <a:spLocks/>
          </p:cNvSpPr>
          <p:nvPr/>
        </p:nvSpPr>
        <p:spPr>
          <a:xfrm>
            <a:off x="4860285" y="3537895"/>
            <a:ext cx="1139627" cy="324000"/>
          </a:xfrm>
          <a:prstGeom prst="roundRect">
            <a:avLst/>
          </a:prstGeom>
          <a:solidFill>
            <a:srgbClr val="FFC000">
              <a:alpha val="60392"/>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rtlCol="0">
            <a:noAutofit/>
          </a:bodyPr>
          <a:lstStyle>
            <a:defPPr>
              <a:defRPr lang="en-US"/>
            </a:defPPr>
            <a:lvl1pPr algn="ctr">
              <a:defRPr sz="1400"/>
            </a:lvl1pPr>
          </a:lstStyle>
          <a:p>
            <a:endParaRPr lang="en-US" sz="1200">
              <a:latin typeface="Inter" panose="02000503000000020004" pitchFamily="2" charset="0"/>
              <a:ea typeface="Inter" panose="02000503000000020004" pitchFamily="2" charset="0"/>
            </a:endParaRPr>
          </a:p>
          <a:p>
            <a:endParaRPr lang="en-US" sz="1200">
              <a:latin typeface="Inter" panose="02000503000000020004" pitchFamily="2" charset="0"/>
              <a:ea typeface="Inter" panose="02000503000000020004" pitchFamily="2" charset="0"/>
            </a:endParaRPr>
          </a:p>
        </p:txBody>
      </p:sp>
      <p:sp>
        <p:nvSpPr>
          <p:cNvPr id="67" name="ZoneTexte 66">
            <a:extLst>
              <a:ext uri="{FF2B5EF4-FFF2-40B4-BE49-F238E27FC236}">
                <a16:creationId xmlns:a16="http://schemas.microsoft.com/office/drawing/2014/main" id="{AC6F250F-8CBF-BA27-C962-60C96C34E06A}"/>
              </a:ext>
            </a:extLst>
          </p:cNvPr>
          <p:cNvSpPr txBox="1">
            <a:spLocks/>
          </p:cNvSpPr>
          <p:nvPr/>
        </p:nvSpPr>
        <p:spPr>
          <a:xfrm>
            <a:off x="6237134" y="3537895"/>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8" name="ZoneTexte 7">
            <a:extLst>
              <a:ext uri="{FF2B5EF4-FFF2-40B4-BE49-F238E27FC236}">
                <a16:creationId xmlns:a16="http://schemas.microsoft.com/office/drawing/2014/main" id="{0358C6A7-D845-1B9D-B76A-2A9C36E73C28}"/>
              </a:ext>
            </a:extLst>
          </p:cNvPr>
          <p:cNvSpPr txBox="1">
            <a:spLocks/>
          </p:cNvSpPr>
          <p:nvPr/>
        </p:nvSpPr>
        <p:spPr>
          <a:xfrm>
            <a:off x="4860285" y="4029142"/>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15" name="ZoneTexte 14">
            <a:extLst>
              <a:ext uri="{FF2B5EF4-FFF2-40B4-BE49-F238E27FC236}">
                <a16:creationId xmlns:a16="http://schemas.microsoft.com/office/drawing/2014/main" id="{7E568B05-00B7-22F1-441D-EB905F0EB7ED}"/>
              </a:ext>
            </a:extLst>
          </p:cNvPr>
          <p:cNvSpPr txBox="1">
            <a:spLocks/>
          </p:cNvSpPr>
          <p:nvPr/>
        </p:nvSpPr>
        <p:spPr>
          <a:xfrm>
            <a:off x="8996204" y="4029142"/>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18" name="ZoneTexte 17">
            <a:extLst>
              <a:ext uri="{FF2B5EF4-FFF2-40B4-BE49-F238E27FC236}">
                <a16:creationId xmlns:a16="http://schemas.microsoft.com/office/drawing/2014/main" id="{5DE4865C-3FC0-8F30-3F45-57F5C7C32BA5}"/>
              </a:ext>
            </a:extLst>
          </p:cNvPr>
          <p:cNvSpPr txBox="1">
            <a:spLocks/>
          </p:cNvSpPr>
          <p:nvPr/>
        </p:nvSpPr>
        <p:spPr>
          <a:xfrm>
            <a:off x="734829" y="3046648"/>
            <a:ext cx="752310" cy="324000"/>
          </a:xfrm>
          <a:prstGeom prst="rect">
            <a:avLst/>
          </a:prstGeom>
          <a:solidFill>
            <a:schemeClr val="bg1"/>
          </a:solidFill>
          <a:ln>
            <a:solidFill>
              <a:schemeClr val="bg2"/>
            </a:solidFill>
            <a:prstDash val="solid"/>
          </a:ln>
        </p:spPr>
        <p:txBody>
          <a:bodyPr wrap="none" rtlCol="0" anchor="ctr">
            <a:noAutofit/>
          </a:bodyPr>
          <a:lstStyle/>
          <a:p>
            <a:pPr algn="ctr"/>
            <a:r>
              <a:rPr lang="en-US" sz="1200">
                <a:latin typeface="Inter" panose="02000503000000020004" pitchFamily="2" charset="0"/>
                <a:ea typeface="Inter" panose="02000503000000020004" pitchFamily="2" charset="0"/>
              </a:rPr>
              <a:t>1</a:t>
            </a:r>
            <a:r>
              <a:rPr lang="en-US" sz="1200" baseline="30000">
                <a:latin typeface="Inter" panose="02000503000000020004" pitchFamily="2" charset="0"/>
                <a:ea typeface="Inter" panose="02000503000000020004" pitchFamily="2" charset="0"/>
              </a:rPr>
              <a:t>st</a:t>
            </a:r>
            <a:r>
              <a:rPr lang="en-US" sz="1200">
                <a:latin typeface="Inter" panose="02000503000000020004" pitchFamily="2" charset="0"/>
                <a:ea typeface="Inter" panose="02000503000000020004" pitchFamily="2" charset="0"/>
              </a:rPr>
              <a:t> line</a:t>
            </a:r>
          </a:p>
        </p:txBody>
      </p:sp>
      <p:sp>
        <p:nvSpPr>
          <p:cNvPr id="19" name="ZoneTexte 18">
            <a:extLst>
              <a:ext uri="{FF2B5EF4-FFF2-40B4-BE49-F238E27FC236}">
                <a16:creationId xmlns:a16="http://schemas.microsoft.com/office/drawing/2014/main" id="{DC8E348C-B659-AC25-450D-752561B9DA72}"/>
              </a:ext>
            </a:extLst>
          </p:cNvPr>
          <p:cNvSpPr txBox="1">
            <a:spLocks/>
          </p:cNvSpPr>
          <p:nvPr/>
        </p:nvSpPr>
        <p:spPr>
          <a:xfrm>
            <a:off x="734829" y="3537895"/>
            <a:ext cx="752310" cy="324000"/>
          </a:xfrm>
          <a:prstGeom prst="rect">
            <a:avLst/>
          </a:prstGeom>
          <a:solidFill>
            <a:schemeClr val="bg1"/>
          </a:solidFill>
          <a:ln>
            <a:solidFill>
              <a:schemeClr val="bg2"/>
            </a:solidFill>
            <a:prstDash val="solid"/>
          </a:ln>
        </p:spPr>
        <p:txBody>
          <a:bodyPr wrap="none" rtlCol="0" anchor="ctr">
            <a:noAutofit/>
          </a:bodyPr>
          <a:lstStyle/>
          <a:p>
            <a:pPr algn="ctr"/>
            <a:r>
              <a:rPr lang="en-US" sz="1200">
                <a:latin typeface="Inter" panose="02000503000000020004" pitchFamily="2" charset="0"/>
                <a:ea typeface="Inter" panose="02000503000000020004" pitchFamily="2" charset="0"/>
              </a:rPr>
              <a:t>2</a:t>
            </a:r>
            <a:r>
              <a:rPr lang="en-US" sz="1200" baseline="30000">
                <a:latin typeface="Inter" panose="02000503000000020004" pitchFamily="2" charset="0"/>
                <a:ea typeface="Inter" panose="02000503000000020004" pitchFamily="2" charset="0"/>
              </a:rPr>
              <a:t>nd</a:t>
            </a:r>
            <a:r>
              <a:rPr lang="en-US" sz="1200">
                <a:latin typeface="Inter" panose="02000503000000020004" pitchFamily="2" charset="0"/>
                <a:ea typeface="Inter" panose="02000503000000020004" pitchFamily="2" charset="0"/>
              </a:rPr>
              <a:t> line</a:t>
            </a:r>
          </a:p>
        </p:txBody>
      </p:sp>
      <p:sp>
        <p:nvSpPr>
          <p:cNvPr id="21" name="ZoneTexte 20">
            <a:extLst>
              <a:ext uri="{FF2B5EF4-FFF2-40B4-BE49-F238E27FC236}">
                <a16:creationId xmlns:a16="http://schemas.microsoft.com/office/drawing/2014/main" id="{0F26D473-5560-0AA3-98D1-946682D826F1}"/>
              </a:ext>
            </a:extLst>
          </p:cNvPr>
          <p:cNvSpPr txBox="1">
            <a:spLocks/>
          </p:cNvSpPr>
          <p:nvPr/>
        </p:nvSpPr>
        <p:spPr>
          <a:xfrm>
            <a:off x="734829" y="4029142"/>
            <a:ext cx="752310" cy="324000"/>
          </a:xfrm>
          <a:prstGeom prst="rect">
            <a:avLst/>
          </a:prstGeom>
          <a:solidFill>
            <a:schemeClr val="bg1"/>
          </a:solidFill>
          <a:ln>
            <a:solidFill>
              <a:schemeClr val="bg2"/>
            </a:solidFill>
            <a:prstDash val="solid"/>
          </a:ln>
        </p:spPr>
        <p:txBody>
          <a:bodyPr wrap="none" rtlCol="0" anchor="ctr">
            <a:noAutofit/>
          </a:bodyPr>
          <a:lstStyle/>
          <a:p>
            <a:pPr algn="ctr"/>
            <a:r>
              <a:rPr lang="en-US" sz="1200">
                <a:latin typeface="Inter" panose="02000503000000020004" pitchFamily="2" charset="0"/>
                <a:ea typeface="Inter" panose="02000503000000020004" pitchFamily="2" charset="0"/>
              </a:rPr>
              <a:t>2</a:t>
            </a:r>
            <a:r>
              <a:rPr lang="en-US" sz="1200" baseline="30000">
                <a:latin typeface="Inter" panose="02000503000000020004" pitchFamily="2" charset="0"/>
                <a:ea typeface="Inter" panose="02000503000000020004" pitchFamily="2" charset="0"/>
              </a:rPr>
              <a:t>nd</a:t>
            </a:r>
            <a:r>
              <a:rPr lang="en-US" sz="1200">
                <a:latin typeface="Inter" panose="02000503000000020004" pitchFamily="2" charset="0"/>
                <a:ea typeface="Inter" panose="02000503000000020004" pitchFamily="2" charset="0"/>
              </a:rPr>
              <a:t> line</a:t>
            </a:r>
          </a:p>
        </p:txBody>
      </p:sp>
      <p:sp>
        <p:nvSpPr>
          <p:cNvPr id="22" name="ZoneTexte 21">
            <a:extLst>
              <a:ext uri="{FF2B5EF4-FFF2-40B4-BE49-F238E27FC236}">
                <a16:creationId xmlns:a16="http://schemas.microsoft.com/office/drawing/2014/main" id="{33D755FD-C8A4-08A5-DF41-C0D1B983FDF9}"/>
              </a:ext>
            </a:extLst>
          </p:cNvPr>
          <p:cNvSpPr txBox="1">
            <a:spLocks/>
          </p:cNvSpPr>
          <p:nvPr/>
        </p:nvSpPr>
        <p:spPr>
          <a:xfrm>
            <a:off x="734829" y="4520389"/>
            <a:ext cx="752310" cy="324000"/>
          </a:xfrm>
          <a:prstGeom prst="rect">
            <a:avLst/>
          </a:prstGeom>
          <a:noFill/>
          <a:ln>
            <a:solidFill>
              <a:schemeClr val="bg2"/>
            </a:solidFill>
            <a:prstDash val="solid"/>
          </a:ln>
        </p:spPr>
        <p:txBody>
          <a:bodyPr wrap="none" rtlCol="0" anchor="ctr">
            <a:noAutofit/>
          </a:bodyPr>
          <a:lstStyle/>
          <a:p>
            <a:pPr algn="ctr"/>
            <a:r>
              <a:rPr lang="en-US" sz="1200">
                <a:latin typeface="Inter" panose="02000503000000020004" pitchFamily="2" charset="0"/>
                <a:ea typeface="Inter" panose="02000503000000020004" pitchFamily="2" charset="0"/>
              </a:rPr>
              <a:t>2</a:t>
            </a:r>
            <a:r>
              <a:rPr lang="en-US" sz="1200" baseline="30000">
                <a:latin typeface="Inter" panose="02000503000000020004" pitchFamily="2" charset="0"/>
                <a:ea typeface="Inter" panose="02000503000000020004" pitchFamily="2" charset="0"/>
              </a:rPr>
              <a:t>nd</a:t>
            </a:r>
            <a:r>
              <a:rPr lang="en-US" sz="1200">
                <a:latin typeface="Inter" panose="02000503000000020004" pitchFamily="2" charset="0"/>
                <a:ea typeface="Inter" panose="02000503000000020004" pitchFamily="2" charset="0"/>
              </a:rPr>
              <a:t> line</a:t>
            </a:r>
          </a:p>
        </p:txBody>
      </p:sp>
      <p:sp>
        <p:nvSpPr>
          <p:cNvPr id="23" name="ZoneTexte 22">
            <a:extLst>
              <a:ext uri="{FF2B5EF4-FFF2-40B4-BE49-F238E27FC236}">
                <a16:creationId xmlns:a16="http://schemas.microsoft.com/office/drawing/2014/main" id="{1023338D-7006-986C-3086-4720EF195D3B}"/>
              </a:ext>
            </a:extLst>
          </p:cNvPr>
          <p:cNvSpPr txBox="1">
            <a:spLocks/>
          </p:cNvSpPr>
          <p:nvPr/>
        </p:nvSpPr>
        <p:spPr>
          <a:xfrm>
            <a:off x="734829" y="5011636"/>
            <a:ext cx="752310" cy="324000"/>
          </a:xfrm>
          <a:prstGeom prst="rect">
            <a:avLst/>
          </a:prstGeom>
          <a:solidFill>
            <a:schemeClr val="bg1"/>
          </a:solidFill>
          <a:ln>
            <a:solidFill>
              <a:schemeClr val="bg2"/>
            </a:solidFill>
            <a:prstDash val="solid"/>
          </a:ln>
        </p:spPr>
        <p:txBody>
          <a:bodyPr wrap="none" rtlCol="0" anchor="ctr">
            <a:noAutofit/>
          </a:bodyPr>
          <a:lstStyle/>
          <a:p>
            <a:pPr algn="ctr"/>
            <a:r>
              <a:rPr lang="en-US" sz="1200">
                <a:latin typeface="Inter" panose="02000503000000020004" pitchFamily="2" charset="0"/>
                <a:ea typeface="Inter" panose="02000503000000020004" pitchFamily="2" charset="0"/>
              </a:rPr>
              <a:t>3</a:t>
            </a:r>
            <a:r>
              <a:rPr lang="en-US" sz="1200" baseline="30000">
                <a:latin typeface="Inter" panose="02000503000000020004" pitchFamily="2" charset="0"/>
                <a:ea typeface="Inter" panose="02000503000000020004" pitchFamily="2" charset="0"/>
              </a:rPr>
              <a:t>rd</a:t>
            </a:r>
            <a:r>
              <a:rPr lang="en-US" sz="1200">
                <a:latin typeface="Inter" panose="02000503000000020004" pitchFamily="2" charset="0"/>
                <a:ea typeface="Inter" panose="02000503000000020004" pitchFamily="2" charset="0"/>
              </a:rPr>
              <a:t> line</a:t>
            </a:r>
          </a:p>
        </p:txBody>
      </p:sp>
      <p:sp>
        <p:nvSpPr>
          <p:cNvPr id="24" name="ZoneTexte 23">
            <a:extLst>
              <a:ext uri="{FF2B5EF4-FFF2-40B4-BE49-F238E27FC236}">
                <a16:creationId xmlns:a16="http://schemas.microsoft.com/office/drawing/2014/main" id="{C03C881B-A3F4-2099-5307-FB639F3759C0}"/>
              </a:ext>
            </a:extLst>
          </p:cNvPr>
          <p:cNvSpPr txBox="1">
            <a:spLocks/>
          </p:cNvSpPr>
          <p:nvPr/>
        </p:nvSpPr>
        <p:spPr>
          <a:xfrm>
            <a:off x="4860285" y="3046648"/>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28" name="ZoneTexte 27">
            <a:extLst>
              <a:ext uri="{FF2B5EF4-FFF2-40B4-BE49-F238E27FC236}">
                <a16:creationId xmlns:a16="http://schemas.microsoft.com/office/drawing/2014/main" id="{363705E6-44F2-554A-D8F4-38E68BFC24BE}"/>
              </a:ext>
            </a:extLst>
          </p:cNvPr>
          <p:cNvSpPr txBox="1">
            <a:spLocks/>
          </p:cNvSpPr>
          <p:nvPr/>
        </p:nvSpPr>
        <p:spPr>
          <a:xfrm>
            <a:off x="10375739" y="3537895"/>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43" name="ZoneTexte 42">
            <a:extLst>
              <a:ext uri="{FF2B5EF4-FFF2-40B4-BE49-F238E27FC236}">
                <a16:creationId xmlns:a16="http://schemas.microsoft.com/office/drawing/2014/main" id="{97A9C160-B43C-31DA-86F3-DEEEA93B948B}"/>
              </a:ext>
            </a:extLst>
          </p:cNvPr>
          <p:cNvSpPr txBox="1">
            <a:spLocks/>
          </p:cNvSpPr>
          <p:nvPr/>
        </p:nvSpPr>
        <p:spPr>
          <a:xfrm>
            <a:off x="7616669" y="3537895"/>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a:p>
            <a:pPr algn="ctr"/>
            <a:endParaRPr lang="en-US" sz="1200">
              <a:latin typeface="Inter" panose="02000503000000020004" pitchFamily="2" charset="0"/>
              <a:ea typeface="Inter" panose="02000503000000020004" pitchFamily="2" charset="0"/>
            </a:endParaRPr>
          </a:p>
        </p:txBody>
      </p:sp>
      <p:sp>
        <p:nvSpPr>
          <p:cNvPr id="44" name="ZoneTexte 43">
            <a:extLst>
              <a:ext uri="{FF2B5EF4-FFF2-40B4-BE49-F238E27FC236}">
                <a16:creationId xmlns:a16="http://schemas.microsoft.com/office/drawing/2014/main" id="{39AEBF09-50CE-4A4B-01D0-148CB64C8F86}"/>
              </a:ext>
            </a:extLst>
          </p:cNvPr>
          <p:cNvSpPr txBox="1">
            <a:spLocks/>
          </p:cNvSpPr>
          <p:nvPr/>
        </p:nvSpPr>
        <p:spPr>
          <a:xfrm>
            <a:off x="8996204" y="3537895"/>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a:p>
            <a:pPr algn="ctr"/>
            <a:endParaRPr lang="en-US" sz="1200">
              <a:latin typeface="Inter" panose="02000503000000020004" pitchFamily="2" charset="0"/>
              <a:ea typeface="Inter" panose="02000503000000020004" pitchFamily="2" charset="0"/>
            </a:endParaRPr>
          </a:p>
        </p:txBody>
      </p:sp>
      <p:sp>
        <p:nvSpPr>
          <p:cNvPr id="45" name="ZoneTexte 44">
            <a:extLst>
              <a:ext uri="{FF2B5EF4-FFF2-40B4-BE49-F238E27FC236}">
                <a16:creationId xmlns:a16="http://schemas.microsoft.com/office/drawing/2014/main" id="{751AEF23-D6B7-3793-97D8-0D1AAD3E0E20}"/>
              </a:ext>
            </a:extLst>
          </p:cNvPr>
          <p:cNvSpPr txBox="1">
            <a:spLocks/>
          </p:cNvSpPr>
          <p:nvPr/>
        </p:nvSpPr>
        <p:spPr>
          <a:xfrm>
            <a:off x="6237134" y="4029142"/>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46" name="ZoneTexte 45">
            <a:extLst>
              <a:ext uri="{FF2B5EF4-FFF2-40B4-BE49-F238E27FC236}">
                <a16:creationId xmlns:a16="http://schemas.microsoft.com/office/drawing/2014/main" id="{F1A0D223-6ED5-D33C-86E7-47F21C25D0C0}"/>
              </a:ext>
            </a:extLst>
          </p:cNvPr>
          <p:cNvSpPr txBox="1">
            <a:spLocks/>
          </p:cNvSpPr>
          <p:nvPr/>
        </p:nvSpPr>
        <p:spPr>
          <a:xfrm>
            <a:off x="7616669" y="4029142"/>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47" name="ZoneTexte 46">
            <a:extLst>
              <a:ext uri="{FF2B5EF4-FFF2-40B4-BE49-F238E27FC236}">
                <a16:creationId xmlns:a16="http://schemas.microsoft.com/office/drawing/2014/main" id="{13428ABF-C9FF-02D1-A9C7-99655C2E9AE0}"/>
              </a:ext>
            </a:extLst>
          </p:cNvPr>
          <p:cNvSpPr txBox="1">
            <a:spLocks/>
          </p:cNvSpPr>
          <p:nvPr/>
        </p:nvSpPr>
        <p:spPr>
          <a:xfrm>
            <a:off x="10375739" y="4029142"/>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a:p>
            <a:pPr algn="ctr"/>
            <a:endParaRPr lang="en-US" sz="1200">
              <a:latin typeface="Inter" panose="02000503000000020004" pitchFamily="2" charset="0"/>
              <a:ea typeface="Inter" panose="02000503000000020004" pitchFamily="2" charset="0"/>
            </a:endParaRPr>
          </a:p>
        </p:txBody>
      </p:sp>
      <p:sp>
        <p:nvSpPr>
          <p:cNvPr id="48" name="ZoneTexte 47">
            <a:extLst>
              <a:ext uri="{FF2B5EF4-FFF2-40B4-BE49-F238E27FC236}">
                <a16:creationId xmlns:a16="http://schemas.microsoft.com/office/drawing/2014/main" id="{89AD5B5C-E550-850F-9C7B-1EC3AC786F9F}"/>
              </a:ext>
            </a:extLst>
          </p:cNvPr>
          <p:cNvSpPr txBox="1">
            <a:spLocks/>
          </p:cNvSpPr>
          <p:nvPr/>
        </p:nvSpPr>
        <p:spPr>
          <a:xfrm>
            <a:off x="6237134" y="4520389"/>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49" name="ZoneTexte 48">
            <a:extLst>
              <a:ext uri="{FF2B5EF4-FFF2-40B4-BE49-F238E27FC236}">
                <a16:creationId xmlns:a16="http://schemas.microsoft.com/office/drawing/2014/main" id="{124728A8-FD20-9E06-2C31-ED57D370BD14}"/>
              </a:ext>
            </a:extLst>
          </p:cNvPr>
          <p:cNvSpPr txBox="1">
            <a:spLocks/>
          </p:cNvSpPr>
          <p:nvPr/>
        </p:nvSpPr>
        <p:spPr>
          <a:xfrm>
            <a:off x="7616669" y="4520389"/>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0" name="ZoneTexte 49">
            <a:extLst>
              <a:ext uri="{FF2B5EF4-FFF2-40B4-BE49-F238E27FC236}">
                <a16:creationId xmlns:a16="http://schemas.microsoft.com/office/drawing/2014/main" id="{D84FD4AB-7B4B-62A4-2D44-1EA584990074}"/>
              </a:ext>
            </a:extLst>
          </p:cNvPr>
          <p:cNvSpPr txBox="1">
            <a:spLocks/>
          </p:cNvSpPr>
          <p:nvPr/>
        </p:nvSpPr>
        <p:spPr>
          <a:xfrm>
            <a:off x="10375739" y="4520389"/>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1" name="ZoneTexte 50">
            <a:extLst>
              <a:ext uri="{FF2B5EF4-FFF2-40B4-BE49-F238E27FC236}">
                <a16:creationId xmlns:a16="http://schemas.microsoft.com/office/drawing/2014/main" id="{060A6E22-D25A-CC09-68F7-F24174814380}"/>
              </a:ext>
            </a:extLst>
          </p:cNvPr>
          <p:cNvSpPr txBox="1">
            <a:spLocks/>
          </p:cNvSpPr>
          <p:nvPr/>
        </p:nvSpPr>
        <p:spPr>
          <a:xfrm>
            <a:off x="4860285" y="4520389"/>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2" name="ZoneTexte 51">
            <a:extLst>
              <a:ext uri="{FF2B5EF4-FFF2-40B4-BE49-F238E27FC236}">
                <a16:creationId xmlns:a16="http://schemas.microsoft.com/office/drawing/2014/main" id="{4A47AA21-4F59-7ADF-1998-0E430170013B}"/>
              </a:ext>
            </a:extLst>
          </p:cNvPr>
          <p:cNvSpPr txBox="1">
            <a:spLocks/>
          </p:cNvSpPr>
          <p:nvPr/>
        </p:nvSpPr>
        <p:spPr>
          <a:xfrm>
            <a:off x="8996204" y="4520389"/>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3" name="ZoneTexte 52">
            <a:extLst>
              <a:ext uri="{FF2B5EF4-FFF2-40B4-BE49-F238E27FC236}">
                <a16:creationId xmlns:a16="http://schemas.microsoft.com/office/drawing/2014/main" id="{61162943-54C6-022E-B084-BEA595BD775C}"/>
              </a:ext>
            </a:extLst>
          </p:cNvPr>
          <p:cNvSpPr txBox="1">
            <a:spLocks/>
          </p:cNvSpPr>
          <p:nvPr/>
        </p:nvSpPr>
        <p:spPr>
          <a:xfrm>
            <a:off x="6237134" y="5011636"/>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4" name="ZoneTexte 53">
            <a:extLst>
              <a:ext uri="{FF2B5EF4-FFF2-40B4-BE49-F238E27FC236}">
                <a16:creationId xmlns:a16="http://schemas.microsoft.com/office/drawing/2014/main" id="{AFB68477-6BBD-CAB9-5237-B996AA7559B2}"/>
              </a:ext>
            </a:extLst>
          </p:cNvPr>
          <p:cNvSpPr txBox="1">
            <a:spLocks/>
          </p:cNvSpPr>
          <p:nvPr/>
        </p:nvSpPr>
        <p:spPr>
          <a:xfrm>
            <a:off x="8996204" y="5011636"/>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5" name="ZoneTexte 54">
            <a:extLst>
              <a:ext uri="{FF2B5EF4-FFF2-40B4-BE49-F238E27FC236}">
                <a16:creationId xmlns:a16="http://schemas.microsoft.com/office/drawing/2014/main" id="{B541516F-3177-B694-DF63-56F5E892BB72}"/>
              </a:ext>
            </a:extLst>
          </p:cNvPr>
          <p:cNvSpPr txBox="1">
            <a:spLocks/>
          </p:cNvSpPr>
          <p:nvPr/>
        </p:nvSpPr>
        <p:spPr>
          <a:xfrm>
            <a:off x="7616669" y="5011636"/>
            <a:ext cx="1139627" cy="324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6" name="ZoneTexte 55">
            <a:extLst>
              <a:ext uri="{FF2B5EF4-FFF2-40B4-BE49-F238E27FC236}">
                <a16:creationId xmlns:a16="http://schemas.microsoft.com/office/drawing/2014/main" id="{DFDC90DE-760F-1799-0C02-A694D3E117E1}"/>
              </a:ext>
            </a:extLst>
          </p:cNvPr>
          <p:cNvSpPr txBox="1">
            <a:spLocks/>
          </p:cNvSpPr>
          <p:nvPr/>
        </p:nvSpPr>
        <p:spPr>
          <a:xfrm>
            <a:off x="4860285" y="5011636"/>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8" name="ZoneTexte 57">
            <a:extLst>
              <a:ext uri="{FF2B5EF4-FFF2-40B4-BE49-F238E27FC236}">
                <a16:creationId xmlns:a16="http://schemas.microsoft.com/office/drawing/2014/main" id="{026C8824-0995-8004-3620-4A63118EBEB4}"/>
              </a:ext>
            </a:extLst>
          </p:cNvPr>
          <p:cNvSpPr txBox="1">
            <a:spLocks/>
          </p:cNvSpPr>
          <p:nvPr/>
        </p:nvSpPr>
        <p:spPr>
          <a:xfrm>
            <a:off x="10375739" y="3046648"/>
            <a:ext cx="1139627" cy="324000"/>
          </a:xfrm>
          <a:prstGeom prst="roundRect">
            <a:avLst/>
          </a:prstGeom>
          <a:solidFill>
            <a:srgbClr val="FFC000">
              <a:alpha val="60392"/>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rtlCol="0">
            <a:noAutofit/>
          </a:bodyPr>
          <a:lstStyle>
            <a:defPPr>
              <a:defRPr lang="en-US"/>
            </a:defPPr>
            <a:lvl1pPr algn="ctr">
              <a:defRPr sz="1400"/>
            </a:lvl1pPr>
          </a:lstStyle>
          <a:p>
            <a:endParaRPr lang="en-US" sz="1200">
              <a:latin typeface="Inter" panose="02000503000000020004" pitchFamily="2" charset="0"/>
              <a:ea typeface="Inter" panose="02000503000000020004" pitchFamily="2" charset="0"/>
            </a:endParaRPr>
          </a:p>
        </p:txBody>
      </p:sp>
      <p:sp>
        <p:nvSpPr>
          <p:cNvPr id="59" name="ZoneTexte 58">
            <a:extLst>
              <a:ext uri="{FF2B5EF4-FFF2-40B4-BE49-F238E27FC236}">
                <a16:creationId xmlns:a16="http://schemas.microsoft.com/office/drawing/2014/main" id="{360A55C1-AFD9-6F95-8675-710337F7E48C}"/>
              </a:ext>
            </a:extLst>
          </p:cNvPr>
          <p:cNvSpPr txBox="1">
            <a:spLocks/>
          </p:cNvSpPr>
          <p:nvPr/>
        </p:nvSpPr>
        <p:spPr>
          <a:xfrm>
            <a:off x="6237134" y="3046648"/>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60" name="ZoneTexte 59">
            <a:extLst>
              <a:ext uri="{FF2B5EF4-FFF2-40B4-BE49-F238E27FC236}">
                <a16:creationId xmlns:a16="http://schemas.microsoft.com/office/drawing/2014/main" id="{585E1AE1-97F6-BB5A-AC66-888F955489BF}"/>
              </a:ext>
            </a:extLst>
          </p:cNvPr>
          <p:cNvSpPr txBox="1">
            <a:spLocks/>
          </p:cNvSpPr>
          <p:nvPr/>
        </p:nvSpPr>
        <p:spPr>
          <a:xfrm>
            <a:off x="7616669" y="3046648"/>
            <a:ext cx="1139627" cy="324000"/>
          </a:xfrm>
          <a:prstGeom prst="roundRect">
            <a:avLst/>
          </a:prstGeom>
          <a:solidFill>
            <a:srgbClr val="FFC000">
              <a:alpha val="60392"/>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61" name="ZoneTexte 60">
            <a:extLst>
              <a:ext uri="{FF2B5EF4-FFF2-40B4-BE49-F238E27FC236}">
                <a16:creationId xmlns:a16="http://schemas.microsoft.com/office/drawing/2014/main" id="{5D43101C-2EAF-0DDB-C68F-69882176558D}"/>
              </a:ext>
            </a:extLst>
          </p:cNvPr>
          <p:cNvSpPr txBox="1">
            <a:spLocks/>
          </p:cNvSpPr>
          <p:nvPr/>
        </p:nvSpPr>
        <p:spPr>
          <a:xfrm>
            <a:off x="8996204" y="3046648"/>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62" name="ZoneTexte 61">
            <a:extLst>
              <a:ext uri="{FF2B5EF4-FFF2-40B4-BE49-F238E27FC236}">
                <a16:creationId xmlns:a16="http://schemas.microsoft.com/office/drawing/2014/main" id="{B2EC882D-758C-CB94-5098-024F3E2CE113}"/>
              </a:ext>
            </a:extLst>
          </p:cNvPr>
          <p:cNvSpPr txBox="1">
            <a:spLocks/>
          </p:cNvSpPr>
          <p:nvPr/>
        </p:nvSpPr>
        <p:spPr>
          <a:xfrm>
            <a:off x="10375739" y="5011636"/>
            <a:ext cx="1139627" cy="324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25" name="ZoneTexte 24">
            <a:extLst>
              <a:ext uri="{FF2B5EF4-FFF2-40B4-BE49-F238E27FC236}">
                <a16:creationId xmlns:a16="http://schemas.microsoft.com/office/drawing/2014/main" id="{455D6EAE-6246-0B44-77BF-DCC759873A97}"/>
              </a:ext>
            </a:extLst>
          </p:cNvPr>
          <p:cNvSpPr txBox="1">
            <a:spLocks/>
          </p:cNvSpPr>
          <p:nvPr/>
        </p:nvSpPr>
        <p:spPr>
          <a:xfrm>
            <a:off x="1772450" y="5502883"/>
            <a:ext cx="2735909" cy="324000"/>
          </a:xfrm>
          <a:prstGeom prst="rect">
            <a:avLst/>
          </a:prstGeom>
          <a:solidFill>
            <a:schemeClr val="accent4"/>
          </a:solidFill>
          <a:ln>
            <a:solidFill>
              <a:schemeClr val="bg2"/>
            </a:solidFill>
            <a:prstDash val="solid"/>
          </a:ln>
        </p:spPr>
        <p:txBody>
          <a:bodyPr wrap="none" rtlCol="0" anchor="ctr">
            <a:noAutofit/>
          </a:bodyPr>
          <a:lstStyle/>
          <a:p>
            <a:r>
              <a:rPr lang="en-US" sz="1200" b="1">
                <a:solidFill>
                  <a:schemeClr val="bg1"/>
                </a:solidFill>
                <a:latin typeface="Inter" panose="02000503000000020004" pitchFamily="2" charset="0"/>
                <a:ea typeface="Inter" panose="02000503000000020004" pitchFamily="2" charset="0"/>
              </a:rPr>
              <a:t>Torskal’s Gold Nanoparticles (NT1)</a:t>
            </a:r>
          </a:p>
        </p:txBody>
      </p:sp>
      <p:sp>
        <p:nvSpPr>
          <p:cNvPr id="29" name="ZoneTexte 28">
            <a:extLst>
              <a:ext uri="{FF2B5EF4-FFF2-40B4-BE49-F238E27FC236}">
                <a16:creationId xmlns:a16="http://schemas.microsoft.com/office/drawing/2014/main" id="{1CFEE3F5-294C-7C34-44FD-C9E6E09AB06C}"/>
              </a:ext>
            </a:extLst>
          </p:cNvPr>
          <p:cNvSpPr txBox="1">
            <a:spLocks/>
          </p:cNvSpPr>
          <p:nvPr/>
        </p:nvSpPr>
        <p:spPr>
          <a:xfrm>
            <a:off x="4860285" y="5502883"/>
            <a:ext cx="1139627" cy="324000"/>
          </a:xfrm>
          <a:prstGeom prst="roundRect">
            <a:avLst/>
          </a:prstGeom>
          <a:ln w="28575">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31" name="ZoneTexte 30">
            <a:extLst>
              <a:ext uri="{FF2B5EF4-FFF2-40B4-BE49-F238E27FC236}">
                <a16:creationId xmlns:a16="http://schemas.microsoft.com/office/drawing/2014/main" id="{3C2D203C-9E05-268C-562D-D7E720A7DB3B}"/>
              </a:ext>
            </a:extLst>
          </p:cNvPr>
          <p:cNvSpPr txBox="1">
            <a:spLocks/>
          </p:cNvSpPr>
          <p:nvPr/>
        </p:nvSpPr>
        <p:spPr>
          <a:xfrm>
            <a:off x="6237134" y="5502883"/>
            <a:ext cx="1139627" cy="324000"/>
          </a:xfrm>
          <a:prstGeom prst="roundRect">
            <a:avLst/>
          </a:prstGeom>
          <a:ln w="28575">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40" name="ZoneTexte 39">
            <a:extLst>
              <a:ext uri="{FF2B5EF4-FFF2-40B4-BE49-F238E27FC236}">
                <a16:creationId xmlns:a16="http://schemas.microsoft.com/office/drawing/2014/main" id="{98C778CB-2304-52CA-9CC6-8125219241B4}"/>
              </a:ext>
            </a:extLst>
          </p:cNvPr>
          <p:cNvSpPr txBox="1">
            <a:spLocks/>
          </p:cNvSpPr>
          <p:nvPr/>
        </p:nvSpPr>
        <p:spPr>
          <a:xfrm>
            <a:off x="7616669" y="5502883"/>
            <a:ext cx="1139627" cy="324000"/>
          </a:xfrm>
          <a:prstGeom prst="roundRect">
            <a:avLst/>
          </a:prstGeom>
          <a:ln w="28575">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57" name="ZoneTexte 56">
            <a:extLst>
              <a:ext uri="{FF2B5EF4-FFF2-40B4-BE49-F238E27FC236}">
                <a16:creationId xmlns:a16="http://schemas.microsoft.com/office/drawing/2014/main" id="{8C316DC8-B69C-8A1D-01B6-F35CD51B8D34}"/>
              </a:ext>
            </a:extLst>
          </p:cNvPr>
          <p:cNvSpPr txBox="1">
            <a:spLocks/>
          </p:cNvSpPr>
          <p:nvPr/>
        </p:nvSpPr>
        <p:spPr>
          <a:xfrm>
            <a:off x="8996204" y="5502883"/>
            <a:ext cx="1139627" cy="324000"/>
          </a:xfrm>
          <a:prstGeom prst="roundRect">
            <a:avLst/>
          </a:prstGeom>
          <a:ln w="28575">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63" name="ZoneTexte 62">
            <a:extLst>
              <a:ext uri="{FF2B5EF4-FFF2-40B4-BE49-F238E27FC236}">
                <a16:creationId xmlns:a16="http://schemas.microsoft.com/office/drawing/2014/main" id="{A0FF6546-1951-94D2-DCAC-CE2EDC1AC1B3}"/>
              </a:ext>
            </a:extLst>
          </p:cNvPr>
          <p:cNvSpPr txBox="1">
            <a:spLocks/>
          </p:cNvSpPr>
          <p:nvPr/>
        </p:nvSpPr>
        <p:spPr>
          <a:xfrm>
            <a:off x="10375739" y="5502883"/>
            <a:ext cx="1139627" cy="324000"/>
          </a:xfrm>
          <a:prstGeom prst="roundRect">
            <a:avLst/>
          </a:prstGeom>
          <a:ln w="28575">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64" name="ZoneTexte 63">
            <a:extLst>
              <a:ext uri="{FF2B5EF4-FFF2-40B4-BE49-F238E27FC236}">
                <a16:creationId xmlns:a16="http://schemas.microsoft.com/office/drawing/2014/main" id="{34E7CA12-4CDA-2DE9-810B-B257153B2793}"/>
              </a:ext>
            </a:extLst>
          </p:cNvPr>
          <p:cNvSpPr txBox="1">
            <a:spLocks/>
          </p:cNvSpPr>
          <p:nvPr/>
        </p:nvSpPr>
        <p:spPr>
          <a:xfrm>
            <a:off x="734829" y="5502883"/>
            <a:ext cx="752310" cy="324000"/>
          </a:xfrm>
          <a:prstGeom prst="rect">
            <a:avLst/>
          </a:prstGeom>
          <a:solidFill>
            <a:schemeClr val="accent4"/>
          </a:solidFill>
          <a:ln>
            <a:solidFill>
              <a:schemeClr val="bg2"/>
            </a:solidFill>
            <a:prstDash val="solid"/>
          </a:ln>
        </p:spPr>
        <p:txBody>
          <a:bodyPr wrap="none" rtlCol="0" anchor="ctr">
            <a:noAutofit/>
          </a:bodyPr>
          <a:lstStyle/>
          <a:p>
            <a:pPr algn="ctr"/>
            <a:r>
              <a:rPr lang="en-US" sz="1200" b="1">
                <a:solidFill>
                  <a:schemeClr val="bg1"/>
                </a:solidFill>
                <a:latin typeface="Inter" panose="02000503000000020004" pitchFamily="2" charset="0"/>
                <a:ea typeface="Inter" panose="02000503000000020004" pitchFamily="2" charset="0"/>
              </a:rPr>
              <a:t>NEW!</a:t>
            </a:r>
          </a:p>
        </p:txBody>
      </p:sp>
      <p:sp>
        <p:nvSpPr>
          <p:cNvPr id="32" name="ZoneTexte 31">
            <a:extLst>
              <a:ext uri="{FF2B5EF4-FFF2-40B4-BE49-F238E27FC236}">
                <a16:creationId xmlns:a16="http://schemas.microsoft.com/office/drawing/2014/main" id="{BA3EC413-3407-6C86-6672-AB27FDF26202}"/>
              </a:ext>
            </a:extLst>
          </p:cNvPr>
          <p:cNvSpPr txBox="1"/>
          <p:nvPr/>
        </p:nvSpPr>
        <p:spPr>
          <a:xfrm>
            <a:off x="534906" y="1094377"/>
            <a:ext cx="11168208" cy="584775"/>
          </a:xfrm>
          <a:prstGeom prst="rect">
            <a:avLst/>
          </a:prstGeom>
          <a:noFill/>
        </p:spPr>
        <p:txBody>
          <a:bodyPr wrap="square" rtlCol="0">
            <a:spAutoFit/>
          </a:bodyPr>
          <a:lstStyle/>
          <a:p>
            <a:pPr algn="ctr"/>
            <a:r>
              <a:rPr lang="en-US" sz="1600">
                <a:latin typeface="Inter" panose="02000503000000020004" pitchFamily="2" charset="0"/>
                <a:ea typeface="Inter" panose="02000503000000020004" pitchFamily="2" charset="0"/>
              </a:rPr>
              <a:t>Torskal main research program focus on </a:t>
            </a:r>
            <a:r>
              <a:rPr lang="en-US" sz="1600" b="1">
                <a:latin typeface="Inter" panose="02000503000000020004" pitchFamily="2" charset="0"/>
                <a:ea typeface="Inter" panose="02000503000000020004" pitchFamily="2" charset="0"/>
              </a:rPr>
              <a:t>Keratinocytes</a:t>
            </a:r>
            <a:r>
              <a:rPr lang="en-US" sz="1600">
                <a:latin typeface="Inter" panose="02000503000000020004" pitchFamily="2" charset="0"/>
                <a:ea typeface="Inter" panose="02000503000000020004" pitchFamily="2" charset="0"/>
              </a:rPr>
              <a:t> (Non melanoma skin cancer) for which existing treatments are still presenting multiple undesirable effects while Torskal’s promises none of them.</a:t>
            </a:r>
          </a:p>
        </p:txBody>
      </p:sp>
      <p:sp>
        <p:nvSpPr>
          <p:cNvPr id="39" name="ZoneTexte 38">
            <a:extLst>
              <a:ext uri="{FF2B5EF4-FFF2-40B4-BE49-F238E27FC236}">
                <a16:creationId xmlns:a16="http://schemas.microsoft.com/office/drawing/2014/main" id="{965B3E32-128C-D37F-0450-EA807323C44C}"/>
              </a:ext>
            </a:extLst>
          </p:cNvPr>
          <p:cNvSpPr txBox="1"/>
          <p:nvPr/>
        </p:nvSpPr>
        <p:spPr>
          <a:xfrm>
            <a:off x="534906" y="2696084"/>
            <a:ext cx="1139627" cy="261610"/>
          </a:xfrm>
          <a:prstGeom prst="rect">
            <a:avLst/>
          </a:prstGeom>
          <a:noFill/>
        </p:spPr>
        <p:txBody>
          <a:bodyPr wrap="square" rtlCol="0">
            <a:spAutoFit/>
          </a:bodyPr>
          <a:lstStyle/>
          <a:p>
            <a:pPr algn="ctr"/>
            <a:r>
              <a:rPr lang="en-US" sz="1100">
                <a:latin typeface="Inter" panose="02000503000000020004" pitchFamily="2" charset="0"/>
                <a:ea typeface="Inter" panose="02000503000000020004" pitchFamily="2" charset="0"/>
              </a:rPr>
              <a:t>Priority</a:t>
            </a:r>
          </a:p>
        </p:txBody>
      </p:sp>
      <p:sp>
        <p:nvSpPr>
          <p:cNvPr id="42" name="ZoneTexte 41">
            <a:extLst>
              <a:ext uri="{FF2B5EF4-FFF2-40B4-BE49-F238E27FC236}">
                <a16:creationId xmlns:a16="http://schemas.microsoft.com/office/drawing/2014/main" id="{046F17A3-38F6-19CC-5600-0A58E61A2C55}"/>
              </a:ext>
            </a:extLst>
          </p:cNvPr>
          <p:cNvSpPr txBox="1"/>
          <p:nvPr/>
        </p:nvSpPr>
        <p:spPr>
          <a:xfrm>
            <a:off x="2308133" y="2696084"/>
            <a:ext cx="995784" cy="261610"/>
          </a:xfrm>
          <a:prstGeom prst="rect">
            <a:avLst/>
          </a:prstGeom>
          <a:noFill/>
        </p:spPr>
        <p:txBody>
          <a:bodyPr wrap="square" rtlCol="0">
            <a:spAutoFit/>
          </a:bodyPr>
          <a:lstStyle>
            <a:defPPr>
              <a:defRPr lang="en-US"/>
            </a:defPPr>
            <a:lvl1pPr algn="ctr">
              <a:defRPr sz="1200"/>
            </a:lvl1pPr>
          </a:lstStyle>
          <a:p>
            <a:r>
              <a:rPr lang="en-US" sz="1100">
                <a:latin typeface="Inter" panose="02000503000000020004" pitchFamily="2" charset="0"/>
                <a:ea typeface="Inter" panose="02000503000000020004" pitchFamily="2" charset="0"/>
              </a:rPr>
              <a:t>Treatments</a:t>
            </a:r>
          </a:p>
        </p:txBody>
      </p:sp>
      <p:sp>
        <p:nvSpPr>
          <p:cNvPr id="65" name="ZoneTexte 64">
            <a:extLst>
              <a:ext uri="{FF2B5EF4-FFF2-40B4-BE49-F238E27FC236}">
                <a16:creationId xmlns:a16="http://schemas.microsoft.com/office/drawing/2014/main" id="{D0300CF0-C878-C4D5-3555-137B917B3A03}"/>
              </a:ext>
            </a:extLst>
          </p:cNvPr>
          <p:cNvSpPr txBox="1"/>
          <p:nvPr/>
        </p:nvSpPr>
        <p:spPr>
          <a:xfrm>
            <a:off x="3796512" y="5995252"/>
            <a:ext cx="3336553" cy="430887"/>
          </a:xfrm>
          <a:prstGeom prst="rect">
            <a:avLst/>
          </a:prstGeom>
          <a:noFill/>
        </p:spPr>
        <p:txBody>
          <a:bodyPr wrap="square" rtlCol="0">
            <a:spAutoFit/>
          </a:bodyPr>
          <a:lstStyle/>
          <a:p>
            <a:r>
              <a:rPr lang="en-US" sz="1100" err="1">
                <a:latin typeface="Inter" panose="02000503000000020004" pitchFamily="2" charset="0"/>
                <a:ea typeface="Inter" panose="02000503000000020004" pitchFamily="2" charset="0"/>
              </a:rPr>
              <a:t>Torksal’s</a:t>
            </a:r>
            <a:r>
              <a:rPr lang="en-US" sz="1100">
                <a:latin typeface="Inter" panose="02000503000000020004" pitchFamily="2" charset="0"/>
                <a:ea typeface="Inter" panose="02000503000000020004" pitchFamily="2" charset="0"/>
              </a:rPr>
              <a:t> innovation has the potential to come as 1</a:t>
            </a:r>
            <a:r>
              <a:rPr lang="en-US" sz="1100" baseline="30000">
                <a:latin typeface="Inter" panose="02000503000000020004" pitchFamily="2" charset="0"/>
                <a:ea typeface="Inter" panose="02000503000000020004" pitchFamily="2" charset="0"/>
              </a:rPr>
              <a:t>st</a:t>
            </a:r>
            <a:r>
              <a:rPr lang="en-US" sz="1100">
                <a:latin typeface="Inter" panose="02000503000000020004" pitchFamily="2" charset="0"/>
                <a:ea typeface="Inter" panose="02000503000000020004" pitchFamily="2" charset="0"/>
              </a:rPr>
              <a:t> line treatment</a:t>
            </a:r>
          </a:p>
        </p:txBody>
      </p:sp>
      <p:cxnSp>
        <p:nvCxnSpPr>
          <p:cNvPr id="68" name="Connecteur en angle 67">
            <a:extLst>
              <a:ext uri="{FF2B5EF4-FFF2-40B4-BE49-F238E27FC236}">
                <a16:creationId xmlns:a16="http://schemas.microsoft.com/office/drawing/2014/main" id="{FECC802B-860B-EFF0-176C-7F5F5EA323ED}"/>
              </a:ext>
            </a:extLst>
          </p:cNvPr>
          <p:cNvCxnSpPr>
            <a:cxnSpLocks/>
            <a:endCxn id="65" idx="1"/>
          </p:cNvCxnSpPr>
          <p:nvPr/>
        </p:nvCxnSpPr>
        <p:spPr>
          <a:xfrm rot="16200000" flipH="1">
            <a:off x="3514224" y="5928408"/>
            <a:ext cx="409246" cy="155330"/>
          </a:xfrm>
          <a:prstGeom prst="bent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03940E6-AD3D-2961-307A-CBA52EFADE03}"/>
              </a:ext>
            </a:extLst>
          </p:cNvPr>
          <p:cNvGrpSpPr/>
          <p:nvPr/>
        </p:nvGrpSpPr>
        <p:grpSpPr>
          <a:xfrm>
            <a:off x="7789926" y="6398171"/>
            <a:ext cx="3859575" cy="276999"/>
            <a:chOff x="7789926" y="6504115"/>
            <a:chExt cx="3859575" cy="276999"/>
          </a:xfrm>
        </p:grpSpPr>
        <p:sp>
          <p:nvSpPr>
            <p:cNvPr id="4" name="ZoneTexte 3">
              <a:extLst>
                <a:ext uri="{FF2B5EF4-FFF2-40B4-BE49-F238E27FC236}">
                  <a16:creationId xmlns:a16="http://schemas.microsoft.com/office/drawing/2014/main" id="{17DDD6EA-770A-C681-2F46-723F026C8B6B}"/>
                </a:ext>
              </a:extLst>
            </p:cNvPr>
            <p:cNvSpPr txBox="1">
              <a:spLocks/>
            </p:cNvSpPr>
            <p:nvPr/>
          </p:nvSpPr>
          <p:spPr>
            <a:xfrm>
              <a:off x="8897797" y="6561614"/>
              <a:ext cx="348371" cy="162000"/>
            </a:xfrm>
            <a:prstGeom prst="roundRect">
              <a:avLst/>
            </a:prstGeom>
            <a:solidFill>
              <a:srgbClr val="FFC000">
                <a:alpha val="60392"/>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rtlCol="0">
              <a:noAutofit/>
            </a:bodyPr>
            <a:lstStyle>
              <a:defPPr>
                <a:defRPr lang="en-US"/>
              </a:defPPr>
              <a:lvl1pPr algn="ctr">
                <a:defRPr sz="1400"/>
              </a:lvl1pPr>
            </a:lstStyle>
            <a:p>
              <a:endParaRPr lang="en-US" sz="1200">
                <a:latin typeface="Inter" panose="02000503000000020004" pitchFamily="2" charset="0"/>
                <a:ea typeface="Inter" panose="02000503000000020004" pitchFamily="2" charset="0"/>
              </a:endParaRPr>
            </a:p>
            <a:p>
              <a:endParaRPr lang="en-US" sz="1200">
                <a:latin typeface="Inter" panose="02000503000000020004" pitchFamily="2" charset="0"/>
                <a:ea typeface="Inter" panose="02000503000000020004" pitchFamily="2" charset="0"/>
              </a:endParaRPr>
            </a:p>
          </p:txBody>
        </p:sp>
        <p:sp>
          <p:nvSpPr>
            <p:cNvPr id="7" name="ZoneTexte 6">
              <a:extLst>
                <a:ext uri="{FF2B5EF4-FFF2-40B4-BE49-F238E27FC236}">
                  <a16:creationId xmlns:a16="http://schemas.microsoft.com/office/drawing/2014/main" id="{FD5A6982-AA4F-4938-F57B-902DE222D75F}"/>
                </a:ext>
              </a:extLst>
            </p:cNvPr>
            <p:cNvSpPr txBox="1">
              <a:spLocks/>
            </p:cNvSpPr>
            <p:nvPr/>
          </p:nvSpPr>
          <p:spPr>
            <a:xfrm>
              <a:off x="10286109" y="6561614"/>
              <a:ext cx="348371" cy="162000"/>
            </a:xfrm>
            <a:prstGeom prst="roundRect">
              <a:avLst/>
            </a:prstGeom>
            <a:ln/>
          </p:spPr>
          <p:style>
            <a:lnRef idx="1">
              <a:schemeClr val="accent1"/>
            </a:lnRef>
            <a:fillRef idx="2">
              <a:schemeClr val="accent1"/>
            </a:fillRef>
            <a:effectRef idx="1">
              <a:schemeClr val="accent1"/>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9" name="ZoneTexte 8">
              <a:extLst>
                <a:ext uri="{FF2B5EF4-FFF2-40B4-BE49-F238E27FC236}">
                  <a16:creationId xmlns:a16="http://schemas.microsoft.com/office/drawing/2014/main" id="{9AD271D0-41EA-FD1A-97D7-FD286A58008A}"/>
                </a:ext>
              </a:extLst>
            </p:cNvPr>
            <p:cNvSpPr txBox="1">
              <a:spLocks/>
            </p:cNvSpPr>
            <p:nvPr/>
          </p:nvSpPr>
          <p:spPr>
            <a:xfrm>
              <a:off x="7789926" y="6561614"/>
              <a:ext cx="348371" cy="162000"/>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oAutofit/>
            </a:bodyPr>
            <a:lstStyle/>
            <a:p>
              <a:pPr algn="ctr"/>
              <a:endParaRPr lang="en-US" sz="1200">
                <a:latin typeface="Inter" panose="02000503000000020004" pitchFamily="2" charset="0"/>
                <a:ea typeface="Inter" panose="02000503000000020004" pitchFamily="2" charset="0"/>
              </a:endParaRPr>
            </a:p>
          </p:txBody>
        </p:sp>
        <p:sp>
          <p:nvSpPr>
            <p:cNvPr id="16" name="ZoneTexte 15">
              <a:extLst>
                <a:ext uri="{FF2B5EF4-FFF2-40B4-BE49-F238E27FC236}">
                  <a16:creationId xmlns:a16="http://schemas.microsoft.com/office/drawing/2014/main" id="{F104DEC8-7D57-90F3-54A8-348B5FC2BB89}"/>
                </a:ext>
              </a:extLst>
            </p:cNvPr>
            <p:cNvSpPr txBox="1"/>
            <p:nvPr/>
          </p:nvSpPr>
          <p:spPr>
            <a:xfrm>
              <a:off x="8138297" y="6504115"/>
              <a:ext cx="692818" cy="276999"/>
            </a:xfrm>
            <a:prstGeom prst="rect">
              <a:avLst/>
            </a:prstGeom>
            <a:noFill/>
          </p:spPr>
          <p:txBody>
            <a:bodyPr wrap="none" rtlCol="0">
              <a:spAutoFit/>
            </a:bodyPr>
            <a:lstStyle/>
            <a:p>
              <a:r>
                <a:rPr lang="en-US" sz="1200">
                  <a:latin typeface="Inter" panose="02000503000000020004" pitchFamily="2" charset="0"/>
                  <a:ea typeface="Inter" panose="02000503000000020004" pitchFamily="2" charset="0"/>
                </a:rPr>
                <a:t>No risk</a:t>
              </a:r>
            </a:p>
          </p:txBody>
        </p:sp>
        <p:sp>
          <p:nvSpPr>
            <p:cNvPr id="17" name="ZoneTexte 16">
              <a:extLst>
                <a:ext uri="{FF2B5EF4-FFF2-40B4-BE49-F238E27FC236}">
                  <a16:creationId xmlns:a16="http://schemas.microsoft.com/office/drawing/2014/main" id="{97F3B641-F245-7B3D-865D-1AC40D94F454}"/>
                </a:ext>
              </a:extLst>
            </p:cNvPr>
            <p:cNvSpPr txBox="1"/>
            <p:nvPr/>
          </p:nvSpPr>
          <p:spPr>
            <a:xfrm>
              <a:off x="9246168" y="6504115"/>
              <a:ext cx="1067921" cy="276999"/>
            </a:xfrm>
            <a:prstGeom prst="rect">
              <a:avLst/>
            </a:prstGeom>
            <a:noFill/>
          </p:spPr>
          <p:txBody>
            <a:bodyPr wrap="none" rtlCol="0">
              <a:spAutoFit/>
            </a:bodyPr>
            <a:lstStyle/>
            <a:p>
              <a:r>
                <a:rPr lang="en-US" sz="1200">
                  <a:latin typeface="Inter" panose="02000503000000020004" pitchFamily="2" charset="0"/>
                  <a:ea typeface="Inter" panose="02000503000000020004" pitchFamily="2" charset="0"/>
                </a:rPr>
                <a:t>Medium risk</a:t>
              </a:r>
            </a:p>
          </p:txBody>
        </p:sp>
        <p:sp>
          <p:nvSpPr>
            <p:cNvPr id="20" name="ZoneTexte 19">
              <a:extLst>
                <a:ext uri="{FF2B5EF4-FFF2-40B4-BE49-F238E27FC236}">
                  <a16:creationId xmlns:a16="http://schemas.microsoft.com/office/drawing/2014/main" id="{89558D43-0B38-4B3A-21AD-2AA134F8FF5D}"/>
                </a:ext>
              </a:extLst>
            </p:cNvPr>
            <p:cNvSpPr txBox="1"/>
            <p:nvPr/>
          </p:nvSpPr>
          <p:spPr>
            <a:xfrm>
              <a:off x="10634480" y="6504115"/>
              <a:ext cx="1015021" cy="276999"/>
            </a:xfrm>
            <a:prstGeom prst="rect">
              <a:avLst/>
            </a:prstGeom>
            <a:noFill/>
          </p:spPr>
          <p:txBody>
            <a:bodyPr wrap="none" rtlCol="0">
              <a:spAutoFit/>
            </a:bodyPr>
            <a:lstStyle/>
            <a:p>
              <a:r>
                <a:rPr lang="en-US" sz="1200">
                  <a:latin typeface="Inter" panose="02000503000000020004" pitchFamily="2" charset="0"/>
                  <a:ea typeface="Inter" panose="02000503000000020004" pitchFamily="2" charset="0"/>
                </a:rPr>
                <a:t>Certain risk</a:t>
              </a:r>
            </a:p>
          </p:txBody>
        </p:sp>
      </p:grpSp>
      <p:sp>
        <p:nvSpPr>
          <p:cNvPr id="66" name="ZoneTexte 65">
            <a:extLst>
              <a:ext uri="{FF2B5EF4-FFF2-40B4-BE49-F238E27FC236}">
                <a16:creationId xmlns:a16="http://schemas.microsoft.com/office/drawing/2014/main" id="{30A25BD9-9AEB-BFB5-A7E3-93A494163402}"/>
              </a:ext>
            </a:extLst>
          </p:cNvPr>
          <p:cNvSpPr txBox="1"/>
          <p:nvPr/>
        </p:nvSpPr>
        <p:spPr>
          <a:xfrm>
            <a:off x="7854197" y="6191089"/>
            <a:ext cx="436338" cy="261610"/>
          </a:xfrm>
          <a:prstGeom prst="rect">
            <a:avLst/>
          </a:prstGeom>
          <a:solidFill>
            <a:schemeClr val="bg1"/>
          </a:solidFill>
        </p:spPr>
        <p:txBody>
          <a:bodyPr wrap="none" rtlCol="0">
            <a:spAutoFit/>
          </a:bodyPr>
          <a:lstStyle/>
          <a:p>
            <a:r>
              <a:rPr lang="en-US" sz="1100">
                <a:latin typeface="Inter" panose="02000503000000020004" pitchFamily="2" charset="0"/>
                <a:ea typeface="Inter" panose="02000503000000020004" pitchFamily="2" charset="0"/>
              </a:rPr>
              <a:t>Key</a:t>
            </a:r>
          </a:p>
        </p:txBody>
      </p:sp>
    </p:spTree>
    <p:extLst>
      <p:ext uri="{BB962C8B-B14F-4D97-AF65-F5344CB8AC3E}">
        <p14:creationId xmlns:p14="http://schemas.microsoft.com/office/powerpoint/2010/main" val="1970139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E930B-C55A-87AA-0951-08D111FDCE29}"/>
              </a:ext>
            </a:extLst>
          </p:cNvPr>
          <p:cNvSpPr/>
          <p:nvPr/>
        </p:nvSpPr>
        <p:spPr>
          <a:xfrm>
            <a:off x="0" y="2383854"/>
            <a:ext cx="12192000" cy="2209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nter" panose="02000503000000020004" pitchFamily="2" charset="0"/>
              <a:ea typeface="Inter" panose="02000503000000020004" pitchFamily="2" charset="0"/>
            </a:endParaRPr>
          </a:p>
        </p:txBody>
      </p:sp>
      <p:sp>
        <p:nvSpPr>
          <p:cNvPr id="3" name="Titre 2">
            <a:extLst>
              <a:ext uri="{FF2B5EF4-FFF2-40B4-BE49-F238E27FC236}">
                <a16:creationId xmlns:a16="http://schemas.microsoft.com/office/drawing/2014/main" id="{814DED34-82E1-0D24-137B-E8CA22E7A410}"/>
              </a:ext>
            </a:extLst>
          </p:cNvPr>
          <p:cNvSpPr>
            <a:spLocks noGrp="1"/>
          </p:cNvSpPr>
          <p:nvPr>
            <p:ph type="ctrTitle"/>
          </p:nvPr>
        </p:nvSpPr>
        <p:spPr>
          <a:xfrm>
            <a:off x="565150" y="396000"/>
            <a:ext cx="11061700" cy="515937"/>
          </a:xfrm>
        </p:spPr>
        <p:txBody>
          <a:bodyPr/>
          <a:lstStyle/>
          <a:p>
            <a:r>
              <a:rPr lang="en-US" sz="2400">
                <a:latin typeface="Inter" panose="02000503000000020004" pitchFamily="2" charset="0"/>
                <a:ea typeface="Inter" panose="02000503000000020004" pitchFamily="2" charset="0"/>
              </a:rPr>
              <a:t>Torskal innovates with a non-invasive and non-toxic treatment with high efficacy using green nanotechnology</a:t>
            </a:r>
          </a:p>
        </p:txBody>
      </p:sp>
      <p:sp>
        <p:nvSpPr>
          <p:cNvPr id="2" name="ZoneTexte 1">
            <a:extLst>
              <a:ext uri="{FF2B5EF4-FFF2-40B4-BE49-F238E27FC236}">
                <a16:creationId xmlns:a16="http://schemas.microsoft.com/office/drawing/2014/main" id="{A007F919-2A88-4FB0-0B60-B146CDEADFD9}"/>
              </a:ext>
            </a:extLst>
          </p:cNvPr>
          <p:cNvSpPr txBox="1"/>
          <p:nvPr/>
        </p:nvSpPr>
        <p:spPr>
          <a:xfrm>
            <a:off x="565150" y="1301534"/>
            <a:ext cx="11061700" cy="784830"/>
          </a:xfrm>
          <a:prstGeom prst="rect">
            <a:avLst/>
          </a:prstGeom>
          <a:noFill/>
        </p:spPr>
        <p:txBody>
          <a:bodyPr wrap="square" rtlCol="0">
            <a:spAutoFit/>
          </a:bodyPr>
          <a:lstStyle/>
          <a:p>
            <a:r>
              <a:rPr lang="en-US" sz="1500">
                <a:latin typeface="Inter" panose="02000503000000020004" pitchFamily="2" charset="0"/>
                <a:ea typeface="Inter" panose="02000503000000020004" pitchFamily="2" charset="0"/>
              </a:rPr>
              <a:t>After a 7 years R&amp;D, Torskal developed a </a:t>
            </a:r>
            <a:r>
              <a:rPr lang="en-US" sz="1500" b="1">
                <a:latin typeface="Inter" panose="02000503000000020004" pitchFamily="2" charset="0"/>
                <a:ea typeface="Inter" panose="02000503000000020004" pitchFamily="2" charset="0"/>
              </a:rPr>
              <a:t>bio-treatment</a:t>
            </a:r>
            <a:r>
              <a:rPr lang="en-US" sz="1500">
                <a:latin typeface="Inter" panose="02000503000000020004" pitchFamily="2" charset="0"/>
                <a:ea typeface="Inter" panose="02000503000000020004" pitchFamily="2" charset="0"/>
              </a:rPr>
              <a:t> (NT1) made of </a:t>
            </a:r>
            <a:r>
              <a:rPr lang="en-US" sz="1500" b="1">
                <a:latin typeface="Inter" panose="02000503000000020004" pitchFamily="2" charset="0"/>
                <a:ea typeface="Inter" panose="02000503000000020004" pitchFamily="2" charset="0"/>
              </a:rPr>
              <a:t>gold nanoparticles and medicinal plants combined with</a:t>
            </a:r>
            <a:r>
              <a:rPr lang="en-US" sz="1500">
                <a:latin typeface="Inter" panose="02000503000000020004" pitchFamily="2" charset="0"/>
                <a:ea typeface="Inter" panose="02000503000000020004" pitchFamily="2" charset="0"/>
              </a:rPr>
              <a:t> </a:t>
            </a:r>
            <a:r>
              <a:rPr lang="en-US" sz="1500" b="1">
                <a:latin typeface="Inter" panose="02000503000000020004" pitchFamily="2" charset="0"/>
                <a:ea typeface="Inter" panose="02000503000000020004" pitchFamily="2" charset="0"/>
              </a:rPr>
              <a:t>non-ionizing laser </a:t>
            </a:r>
            <a:r>
              <a:rPr lang="en-US" sz="1500">
                <a:latin typeface="Inter" panose="02000503000000020004" pitchFamily="2" charset="0"/>
                <a:ea typeface="Inter" panose="02000503000000020004" pitchFamily="2" charset="0"/>
              </a:rPr>
              <a:t>to cure skin cancers</a:t>
            </a:r>
            <a:r>
              <a:rPr lang="en-US" sz="1500" b="1">
                <a:latin typeface="Inter" panose="02000503000000020004" pitchFamily="2" charset="0"/>
                <a:ea typeface="Inter" panose="02000503000000020004" pitchFamily="2" charset="0"/>
              </a:rPr>
              <a:t>. </a:t>
            </a:r>
            <a:r>
              <a:rPr lang="en-US" sz="1500">
                <a:latin typeface="Inter" panose="02000503000000020004" pitchFamily="2" charset="0"/>
                <a:ea typeface="Inter" panose="02000503000000020004" pitchFamily="2" charset="0"/>
              </a:rPr>
              <a:t>The treatment destroys physically the tumor by heat without affecting healthy tissues and without leading to inaesthetic scars. </a:t>
            </a:r>
            <a:r>
              <a:rPr lang="en-US" sz="1500" b="1">
                <a:latin typeface="Inter" panose="02000503000000020004" pitchFamily="2" charset="0"/>
                <a:ea typeface="Inter" panose="02000503000000020004" pitchFamily="2" charset="0"/>
              </a:rPr>
              <a:t>  </a:t>
            </a:r>
          </a:p>
        </p:txBody>
      </p:sp>
      <p:sp>
        <p:nvSpPr>
          <p:cNvPr id="32" name="ZoneTexte 31">
            <a:extLst>
              <a:ext uri="{FF2B5EF4-FFF2-40B4-BE49-F238E27FC236}">
                <a16:creationId xmlns:a16="http://schemas.microsoft.com/office/drawing/2014/main" id="{B757512D-24CD-685B-0FE2-3F76FA374AA5}"/>
              </a:ext>
            </a:extLst>
          </p:cNvPr>
          <p:cNvSpPr txBox="1"/>
          <p:nvPr/>
        </p:nvSpPr>
        <p:spPr>
          <a:xfrm>
            <a:off x="508644" y="2391904"/>
            <a:ext cx="2856872" cy="276999"/>
          </a:xfrm>
          <a:prstGeom prst="rect">
            <a:avLst/>
          </a:prstGeom>
          <a:noFill/>
        </p:spPr>
        <p:txBody>
          <a:bodyPr wrap="none" rtlCol="0">
            <a:spAutoFit/>
          </a:bodyPr>
          <a:lstStyle/>
          <a:p>
            <a:r>
              <a:rPr lang="en-US" sz="1200" i="1" u="sng">
                <a:latin typeface="Inter" panose="02000503000000020004" pitchFamily="2" charset="0"/>
                <a:ea typeface="Inter" panose="02000503000000020004" pitchFamily="2" charset="0"/>
              </a:rPr>
              <a:t>High level description of the process</a:t>
            </a:r>
          </a:p>
        </p:txBody>
      </p:sp>
      <p:sp>
        <p:nvSpPr>
          <p:cNvPr id="12" name="Rectangle 11">
            <a:extLst>
              <a:ext uri="{FF2B5EF4-FFF2-40B4-BE49-F238E27FC236}">
                <a16:creationId xmlns:a16="http://schemas.microsoft.com/office/drawing/2014/main" id="{E5CEC703-A06E-1D06-2231-21F22C1B90B6}"/>
              </a:ext>
            </a:extLst>
          </p:cNvPr>
          <p:cNvSpPr/>
          <p:nvPr/>
        </p:nvSpPr>
        <p:spPr>
          <a:xfrm>
            <a:off x="2052579" y="3358867"/>
            <a:ext cx="2571628" cy="584775"/>
          </a:xfrm>
          <a:prstGeom prst="rect">
            <a:avLst/>
          </a:prstGeom>
        </p:spPr>
        <p:txBody>
          <a:bodyPr wrap="square">
            <a:spAutoFit/>
          </a:bodyPr>
          <a:lstStyle/>
          <a:p>
            <a:r>
              <a:rPr lang="en-ZA" sz="1600" b="1">
                <a:latin typeface="Inter" panose="02000503000000020004" pitchFamily="2" charset="0"/>
                <a:ea typeface="Inter" panose="02000503000000020004" pitchFamily="2" charset="0"/>
              </a:rPr>
              <a:t>Spherical 15nm ∅ </a:t>
            </a:r>
          </a:p>
          <a:p>
            <a:r>
              <a:rPr lang="en-ZA" sz="1600" b="1">
                <a:solidFill>
                  <a:srgbClr val="C4A300"/>
                </a:solidFill>
                <a:latin typeface="Inter" panose="02000503000000020004" pitchFamily="2" charset="0"/>
                <a:ea typeface="Inter" panose="02000503000000020004" pitchFamily="2" charset="0"/>
              </a:rPr>
              <a:t>Gold</a:t>
            </a:r>
            <a:r>
              <a:rPr lang="en-ZA" sz="1600" b="1">
                <a:latin typeface="Inter" panose="02000503000000020004" pitchFamily="2" charset="0"/>
                <a:ea typeface="Inter" panose="02000503000000020004" pitchFamily="2" charset="0"/>
              </a:rPr>
              <a:t> </a:t>
            </a:r>
            <a:r>
              <a:rPr lang="en-ZA" sz="1600" b="1">
                <a:solidFill>
                  <a:srgbClr val="C4A300"/>
                </a:solidFill>
                <a:latin typeface="Inter" panose="02000503000000020004" pitchFamily="2" charset="0"/>
                <a:ea typeface="Inter" panose="02000503000000020004" pitchFamily="2" charset="0"/>
              </a:rPr>
              <a:t>Nanoparticle</a:t>
            </a:r>
            <a:endParaRPr lang="en-ZA" sz="1600">
              <a:latin typeface="Inter" panose="02000503000000020004" pitchFamily="2" charset="0"/>
              <a:ea typeface="Inter" panose="02000503000000020004" pitchFamily="2" charset="0"/>
            </a:endParaRPr>
          </a:p>
        </p:txBody>
      </p:sp>
      <p:grpSp>
        <p:nvGrpSpPr>
          <p:cNvPr id="18" name="Groupe 17">
            <a:extLst>
              <a:ext uri="{FF2B5EF4-FFF2-40B4-BE49-F238E27FC236}">
                <a16:creationId xmlns:a16="http://schemas.microsoft.com/office/drawing/2014/main" id="{45F6D47A-9D47-661D-726E-270ACFA10ACE}"/>
              </a:ext>
            </a:extLst>
          </p:cNvPr>
          <p:cNvGrpSpPr/>
          <p:nvPr/>
        </p:nvGrpSpPr>
        <p:grpSpPr>
          <a:xfrm>
            <a:off x="1198703" y="3268032"/>
            <a:ext cx="828000" cy="828000"/>
            <a:chOff x="8635914" y="1891369"/>
            <a:chExt cx="198688" cy="203402"/>
          </a:xfrm>
        </p:grpSpPr>
        <p:pic>
          <p:nvPicPr>
            <p:cNvPr id="19" name="Image 18">
              <a:extLst>
                <a:ext uri="{FF2B5EF4-FFF2-40B4-BE49-F238E27FC236}">
                  <a16:creationId xmlns:a16="http://schemas.microsoft.com/office/drawing/2014/main" id="{8F1C8E6F-E565-FB1E-0652-BE09939EB7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95" t="51002" r="26743" b="1"/>
            <a:stretch/>
          </p:blipFill>
          <p:spPr>
            <a:xfrm>
              <a:off x="8635914" y="1891369"/>
              <a:ext cx="198688" cy="203402"/>
            </a:xfrm>
            <a:prstGeom prst="ellipse">
              <a:avLst/>
            </a:prstGeom>
          </p:spPr>
        </p:pic>
        <p:sp>
          <p:nvSpPr>
            <p:cNvPr id="20" name="Ellipse 19">
              <a:extLst>
                <a:ext uri="{FF2B5EF4-FFF2-40B4-BE49-F238E27FC236}">
                  <a16:creationId xmlns:a16="http://schemas.microsoft.com/office/drawing/2014/main" id="{A8A650CD-E314-B276-BF19-7FC74CF92822}"/>
                </a:ext>
              </a:extLst>
            </p:cNvPr>
            <p:cNvSpPr/>
            <p:nvPr/>
          </p:nvSpPr>
          <p:spPr>
            <a:xfrm>
              <a:off x="8657327" y="1936206"/>
              <a:ext cx="147098" cy="130307"/>
            </a:xfrm>
            <a:prstGeom prst="ellipse">
              <a:avLst/>
            </a:prstGeom>
            <a:solidFill>
              <a:srgbClr val="FFB64C"/>
            </a:solidFill>
            <a:ln>
              <a:solidFill>
                <a:srgbClr val="FFB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Inter" panose="02000503000000020004" pitchFamily="2" charset="0"/>
                <a:ea typeface="Inter" panose="02000503000000020004" pitchFamily="2" charset="0"/>
              </a:endParaRPr>
            </a:p>
          </p:txBody>
        </p:sp>
      </p:grpSp>
      <p:sp>
        <p:nvSpPr>
          <p:cNvPr id="23" name="ZoneTexte 22">
            <a:extLst>
              <a:ext uri="{FF2B5EF4-FFF2-40B4-BE49-F238E27FC236}">
                <a16:creationId xmlns:a16="http://schemas.microsoft.com/office/drawing/2014/main" id="{F5A0DC27-12B0-B9B4-45E0-6E25C5A56C5E}"/>
              </a:ext>
            </a:extLst>
          </p:cNvPr>
          <p:cNvSpPr txBox="1"/>
          <p:nvPr/>
        </p:nvSpPr>
        <p:spPr>
          <a:xfrm>
            <a:off x="4516496" y="3358867"/>
            <a:ext cx="463588" cy="584775"/>
          </a:xfrm>
          <a:prstGeom prst="rect">
            <a:avLst/>
          </a:prstGeom>
          <a:noFill/>
        </p:spPr>
        <p:txBody>
          <a:bodyPr wrap="none" rtlCol="0">
            <a:spAutoFit/>
          </a:bodyPr>
          <a:lstStyle/>
          <a:p>
            <a:r>
              <a:rPr lang="en-US" sz="3200" b="1">
                <a:latin typeface="Inter" panose="02000503000000020004" pitchFamily="2" charset="0"/>
                <a:ea typeface="Inter" panose="02000503000000020004" pitchFamily="2" charset="0"/>
              </a:rPr>
              <a:t>+</a:t>
            </a:r>
          </a:p>
        </p:txBody>
      </p:sp>
      <p:sp>
        <p:nvSpPr>
          <p:cNvPr id="24" name="ZoneTexte 23">
            <a:extLst>
              <a:ext uri="{FF2B5EF4-FFF2-40B4-BE49-F238E27FC236}">
                <a16:creationId xmlns:a16="http://schemas.microsoft.com/office/drawing/2014/main" id="{B7ADA1AC-BCE4-5324-DCEC-1CB3A932607A}"/>
              </a:ext>
            </a:extLst>
          </p:cNvPr>
          <p:cNvSpPr txBox="1"/>
          <p:nvPr/>
        </p:nvSpPr>
        <p:spPr>
          <a:xfrm>
            <a:off x="6032147" y="3220367"/>
            <a:ext cx="2836820" cy="830997"/>
          </a:xfrm>
          <a:prstGeom prst="rect">
            <a:avLst/>
          </a:prstGeom>
          <a:noFill/>
        </p:spPr>
        <p:txBody>
          <a:bodyPr wrap="square" rtlCol="0">
            <a:spAutoFit/>
          </a:bodyPr>
          <a:lstStyle/>
          <a:p>
            <a:r>
              <a:rPr lang="en-ZA" sz="1600" b="1">
                <a:latin typeface="Inter" panose="02000503000000020004" pitchFamily="2" charset="0"/>
                <a:ea typeface="Inter" panose="02000503000000020004" pitchFamily="2" charset="0"/>
              </a:rPr>
              <a:t>Non-ionizing radiation </a:t>
            </a:r>
            <a:br>
              <a:rPr lang="en-ZA" sz="1600" b="1">
                <a:latin typeface="Inter" panose="02000503000000020004" pitchFamily="2" charset="0"/>
                <a:ea typeface="Inter" panose="02000503000000020004" pitchFamily="2" charset="0"/>
              </a:rPr>
            </a:br>
            <a:r>
              <a:rPr lang="en-US" sz="1600">
                <a:latin typeface="Inter" panose="02000503000000020004" pitchFamily="2" charset="0"/>
                <a:ea typeface="Inter" panose="02000503000000020004" pitchFamily="2" charset="0"/>
              </a:rPr>
              <a:t>Plasmonic Photothermal Therapy (PTT)</a:t>
            </a:r>
          </a:p>
        </p:txBody>
      </p:sp>
      <p:pic>
        <p:nvPicPr>
          <p:cNvPr id="30" name="Image 29">
            <a:extLst>
              <a:ext uri="{FF2B5EF4-FFF2-40B4-BE49-F238E27FC236}">
                <a16:creationId xmlns:a16="http://schemas.microsoft.com/office/drawing/2014/main" id="{1F69FA68-1A36-B194-C4A2-79BB1F98B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48444" y="3282641"/>
            <a:ext cx="798782" cy="798782"/>
          </a:xfrm>
          <a:prstGeom prst="rect">
            <a:avLst/>
          </a:prstGeom>
        </p:spPr>
      </p:pic>
      <p:sp>
        <p:nvSpPr>
          <p:cNvPr id="31" name="ZoneTexte 30">
            <a:extLst>
              <a:ext uri="{FF2B5EF4-FFF2-40B4-BE49-F238E27FC236}">
                <a16:creationId xmlns:a16="http://schemas.microsoft.com/office/drawing/2014/main" id="{4F6D1783-95F8-3892-4D2C-7C273896DF02}"/>
              </a:ext>
            </a:extLst>
          </p:cNvPr>
          <p:cNvSpPr txBox="1"/>
          <p:nvPr/>
        </p:nvSpPr>
        <p:spPr>
          <a:xfrm>
            <a:off x="8568118" y="3358867"/>
            <a:ext cx="463588" cy="584775"/>
          </a:xfrm>
          <a:prstGeom prst="rect">
            <a:avLst/>
          </a:prstGeom>
          <a:noFill/>
        </p:spPr>
        <p:txBody>
          <a:bodyPr wrap="none" rtlCol="0">
            <a:spAutoFit/>
          </a:bodyPr>
          <a:lstStyle/>
          <a:p>
            <a:r>
              <a:rPr lang="en-US" sz="3200" b="1">
                <a:latin typeface="Inter" panose="02000503000000020004" pitchFamily="2" charset="0"/>
                <a:ea typeface="Inter" panose="02000503000000020004" pitchFamily="2" charset="0"/>
              </a:rPr>
              <a:t>=</a:t>
            </a:r>
          </a:p>
        </p:txBody>
      </p:sp>
      <p:sp>
        <p:nvSpPr>
          <p:cNvPr id="34" name="ZoneTexte 33">
            <a:extLst>
              <a:ext uri="{FF2B5EF4-FFF2-40B4-BE49-F238E27FC236}">
                <a16:creationId xmlns:a16="http://schemas.microsoft.com/office/drawing/2014/main" id="{6C86A26B-5959-9004-39C7-E7CB797C1360}"/>
              </a:ext>
            </a:extLst>
          </p:cNvPr>
          <p:cNvSpPr txBox="1"/>
          <p:nvPr/>
        </p:nvSpPr>
        <p:spPr>
          <a:xfrm>
            <a:off x="9037888" y="3358867"/>
            <a:ext cx="2651901" cy="584775"/>
          </a:xfrm>
          <a:prstGeom prst="rect">
            <a:avLst/>
          </a:prstGeom>
          <a:noFill/>
        </p:spPr>
        <p:txBody>
          <a:bodyPr wrap="square" rtlCol="0">
            <a:spAutoFit/>
          </a:bodyPr>
          <a:lstStyle/>
          <a:p>
            <a:r>
              <a:rPr lang="en-US" sz="1600" b="1">
                <a:latin typeface="Inter" panose="02000503000000020004" pitchFamily="2" charset="0"/>
                <a:ea typeface="Inter" panose="02000503000000020004" pitchFamily="2" charset="0"/>
              </a:rPr>
              <a:t>Complete thermal destruction of the tumor</a:t>
            </a:r>
          </a:p>
        </p:txBody>
      </p:sp>
      <p:sp>
        <p:nvSpPr>
          <p:cNvPr id="7" name="ZoneTexte 6">
            <a:extLst>
              <a:ext uri="{FF2B5EF4-FFF2-40B4-BE49-F238E27FC236}">
                <a16:creationId xmlns:a16="http://schemas.microsoft.com/office/drawing/2014/main" id="{683F7A41-A488-28B2-AE8D-CDE3368210AF}"/>
              </a:ext>
            </a:extLst>
          </p:cNvPr>
          <p:cNvSpPr txBox="1"/>
          <p:nvPr/>
        </p:nvSpPr>
        <p:spPr>
          <a:xfrm>
            <a:off x="647456" y="4798348"/>
            <a:ext cx="10897088" cy="1477328"/>
          </a:xfrm>
          <a:prstGeom prst="rect">
            <a:avLst/>
          </a:prstGeom>
          <a:noFill/>
        </p:spPr>
        <p:txBody>
          <a:bodyPr wrap="square" rtlCol="0">
            <a:spAutoFit/>
          </a:bodyPr>
          <a:lstStyle/>
          <a:p>
            <a:r>
              <a:rPr lang="en-US" sz="1500">
                <a:latin typeface="Inter" panose="02000503000000020004" pitchFamily="2" charset="0"/>
                <a:ea typeface="Inter" panose="02000503000000020004" pitchFamily="2" charset="0"/>
              </a:rPr>
              <a:t>This first bio-treatment (named NT1) is classified as </a:t>
            </a:r>
            <a:r>
              <a:rPr lang="en-US" sz="1500" b="1">
                <a:latin typeface="Inter" panose="02000503000000020004" pitchFamily="2" charset="0"/>
                <a:ea typeface="Inter" panose="02000503000000020004" pitchFamily="2" charset="0"/>
              </a:rPr>
              <a:t>Class 3 Medical Device</a:t>
            </a:r>
            <a:r>
              <a:rPr lang="en-US" sz="1500">
                <a:latin typeface="Inter" panose="02000503000000020004" pitchFamily="2" charset="0"/>
                <a:ea typeface="Inter" panose="02000503000000020004" pitchFamily="2" charset="0"/>
              </a:rPr>
              <a:t> and showed excellent results during </a:t>
            </a:r>
            <a:r>
              <a:rPr lang="en-US" sz="1500" b="1">
                <a:latin typeface="Inter" panose="02000503000000020004" pitchFamily="2" charset="0"/>
                <a:ea typeface="Inter" panose="02000503000000020004" pitchFamily="2" charset="0"/>
              </a:rPr>
              <a:t>preclinical</a:t>
            </a:r>
            <a:r>
              <a:rPr lang="en-US" sz="1500">
                <a:latin typeface="Inter" panose="02000503000000020004" pitchFamily="2" charset="0"/>
                <a:ea typeface="Inter" panose="02000503000000020004" pitchFamily="2" charset="0"/>
              </a:rPr>
              <a:t> </a:t>
            </a:r>
            <a:r>
              <a:rPr lang="en-US" sz="1500" b="1">
                <a:latin typeface="Inter" panose="02000503000000020004" pitchFamily="2" charset="0"/>
                <a:ea typeface="Inter" panose="02000503000000020004" pitchFamily="2" charset="0"/>
              </a:rPr>
              <a:t>phase</a:t>
            </a:r>
            <a:r>
              <a:rPr lang="en-US" sz="1500">
                <a:latin typeface="Inter" panose="02000503000000020004" pitchFamily="2" charset="0"/>
                <a:ea typeface="Inter" panose="02000503000000020004" pitchFamily="2" charset="0"/>
              </a:rPr>
              <a:t> on mice. We are now </a:t>
            </a:r>
            <a:r>
              <a:rPr lang="en-US" sz="1500" b="1">
                <a:latin typeface="Inter" panose="02000503000000020004" pitchFamily="2" charset="0"/>
                <a:ea typeface="Inter" panose="02000503000000020004" pitchFamily="2" charset="0"/>
              </a:rPr>
              <a:t>fundraising 15m€ </a:t>
            </a:r>
            <a:r>
              <a:rPr lang="en-US" sz="1500">
                <a:latin typeface="Inter" panose="02000503000000020004" pitchFamily="2" charset="0"/>
                <a:ea typeface="Inter" panose="02000503000000020004" pitchFamily="2" charset="0"/>
              </a:rPr>
              <a:t>to launch clinical phase, get approval from regulatory authorities and bring the product to market.</a:t>
            </a:r>
          </a:p>
          <a:p>
            <a:endParaRPr lang="en-US" sz="1500">
              <a:latin typeface="Inter" panose="02000503000000020004" pitchFamily="2" charset="0"/>
              <a:ea typeface="Inter" panose="02000503000000020004" pitchFamily="2" charset="0"/>
            </a:endParaRPr>
          </a:p>
          <a:p>
            <a:r>
              <a:rPr lang="en-US" sz="1500">
                <a:latin typeface="Inter" panose="02000503000000020004" pitchFamily="2" charset="0"/>
                <a:ea typeface="Inter" panose="02000503000000020004" pitchFamily="2" charset="0"/>
              </a:rPr>
              <a:t>Other research program, NT2 &amp; NT3, leverage the same green and therapeutic approach on deep organ cancers. Three drug candidates (pancreas, prostate and lung) will be ready for preclinical studies in 2023</a:t>
            </a:r>
          </a:p>
        </p:txBody>
      </p:sp>
      <p:pic>
        <p:nvPicPr>
          <p:cNvPr id="27" name="Image 26">
            <a:extLst>
              <a:ext uri="{FF2B5EF4-FFF2-40B4-BE49-F238E27FC236}">
                <a16:creationId xmlns:a16="http://schemas.microsoft.com/office/drawing/2014/main" id="{4FE1CDE0-5504-E7C0-135A-1A008F4970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6667" r="92444">
                        <a14:foregroundMark x1="41778" y1="28000" x2="36444" y2="52000"/>
                        <a14:foregroundMark x1="76000" y1="59556" x2="40889" y2="70667"/>
                        <a14:foregroundMark x1="40889" y1="70667" x2="35111" y2="69778"/>
                        <a14:foregroundMark x1="21333" y1="51111" x2="78667" y2="45333"/>
                        <a14:foregroundMark x1="7111" y1="57778" x2="7111" y2="57778"/>
                        <a14:foregroundMark x1="88889" y1="44000" x2="88889" y2="44000"/>
                        <a14:foregroundMark x1="46667" y1="34667" x2="46667" y2="34667"/>
                        <a14:foregroundMark x1="92444" y1="54222" x2="92444" y2="54222"/>
                        <a14:foregroundMark x1="91556" y1="43111" x2="91556" y2="43111"/>
                        <a14:foregroundMark x1="40444" y1="35556" x2="40444" y2="35556"/>
                        <a14:foregroundMark x1="30222" y1="38667" x2="48000" y2="28444"/>
                        <a14:foregroundMark x1="47556" y1="30667" x2="57333" y2="34667"/>
                        <a14:foregroundMark x1="43111" y1="36000" x2="39556" y2="36444"/>
                        <a14:foregroundMark x1="56444" y1="29778" x2="64000" y2="33778"/>
                        <a14:foregroundMark x1="63111" y1="68444" x2="37778" y2="74222"/>
                        <a14:foregroundMark x1="47111" y1="63556" x2="56889" y2="62222"/>
                      </a14:backgroundRemoval>
                    </a14:imgEffect>
                  </a14:imgLayer>
                </a14:imgProps>
              </a:ext>
            </a:extLst>
          </a:blip>
          <a:stretch>
            <a:fillRect/>
          </a:stretch>
        </p:blipFill>
        <p:spPr>
          <a:xfrm>
            <a:off x="1547002" y="2790870"/>
            <a:ext cx="707886" cy="707886"/>
          </a:xfrm>
          <a:prstGeom prst="rect">
            <a:avLst/>
          </a:prstGeom>
        </p:spPr>
      </p:pic>
    </p:spTree>
    <p:extLst>
      <p:ext uri="{BB962C8B-B14F-4D97-AF65-F5344CB8AC3E}">
        <p14:creationId xmlns:p14="http://schemas.microsoft.com/office/powerpoint/2010/main" val="153489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C5A4589-8683-825C-F0D9-B403BA838E92}"/>
              </a:ext>
            </a:extLst>
          </p:cNvPr>
          <p:cNvSpPr txBox="1"/>
          <p:nvPr/>
        </p:nvSpPr>
        <p:spPr>
          <a:xfrm>
            <a:off x="755271" y="3970763"/>
            <a:ext cx="10681459" cy="1077218"/>
          </a:xfrm>
          <a:prstGeom prst="rect">
            <a:avLst/>
          </a:prstGeom>
          <a:noFill/>
        </p:spPr>
        <p:txBody>
          <a:bodyPr wrap="square" rtlCol="0">
            <a:spAutoFit/>
          </a:bodyPr>
          <a:lstStyle/>
          <a:p>
            <a:pPr algn="ctr"/>
            <a:r>
              <a:rPr lang="en-US" sz="3200" b="1">
                <a:solidFill>
                  <a:schemeClr val="bg1"/>
                </a:solidFill>
                <a:latin typeface="Inter" panose="02000503000000020004" pitchFamily="2" charset="0"/>
                <a:ea typeface="Inter" panose="02000503000000020004" pitchFamily="2" charset="0"/>
              </a:rPr>
              <a:t>Torskal’s mission is to enable a curative therapy for skin cancer applicable to other areas</a:t>
            </a:r>
          </a:p>
        </p:txBody>
      </p:sp>
    </p:spTree>
    <p:extLst>
      <p:ext uri="{BB962C8B-B14F-4D97-AF65-F5344CB8AC3E}">
        <p14:creationId xmlns:p14="http://schemas.microsoft.com/office/powerpoint/2010/main" val="3756835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845F587-E48C-3C28-DB19-4F10AE2CB9EC}"/>
              </a:ext>
            </a:extLst>
          </p:cNvPr>
          <p:cNvSpPr>
            <a:spLocks noGrp="1"/>
          </p:cNvSpPr>
          <p:nvPr>
            <p:ph type="ctrTitle"/>
          </p:nvPr>
        </p:nvSpPr>
        <p:spPr>
          <a:xfrm>
            <a:off x="3666467" y="396000"/>
            <a:ext cx="4834446" cy="515937"/>
          </a:xfrm>
        </p:spPr>
        <p:txBody>
          <a:bodyPr/>
          <a:lstStyle/>
          <a:p>
            <a:r>
              <a:rPr lang="en-US" sz="2400"/>
              <a:t>Two main types </a:t>
            </a:r>
            <a:r>
              <a:rPr lang="en-US" sz="2400">
                <a:solidFill>
                  <a:schemeClr val="bg1"/>
                </a:solidFill>
              </a:rPr>
              <a:t>of skin cancer</a:t>
            </a:r>
          </a:p>
        </p:txBody>
      </p:sp>
      <p:sp>
        <p:nvSpPr>
          <p:cNvPr id="4" name="Rectangle 3">
            <a:extLst>
              <a:ext uri="{FF2B5EF4-FFF2-40B4-BE49-F238E27FC236}">
                <a16:creationId xmlns:a16="http://schemas.microsoft.com/office/drawing/2014/main" id="{6DAA4FCE-113D-7CE6-B49E-2FD824D65992}"/>
              </a:ext>
            </a:extLst>
          </p:cNvPr>
          <p:cNvSpPr/>
          <p:nvPr/>
        </p:nvSpPr>
        <p:spPr>
          <a:xfrm>
            <a:off x="6276451" y="1218533"/>
            <a:ext cx="5696392" cy="821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lnSpc>
                <a:spcPct val="90000"/>
              </a:lnSpc>
              <a:spcAft>
                <a:spcPts val="600"/>
              </a:spcAft>
            </a:pPr>
            <a:r>
              <a:rPr lang="en-US" b="1">
                <a:solidFill>
                  <a:schemeClr val="bg1"/>
                </a:solidFill>
                <a:latin typeface="Inter" panose="02000503000000020004" pitchFamily="2" charset="0"/>
                <a:cs typeface="Biome" panose="020B0503030204020804" pitchFamily="34" charset="0"/>
                <a:sym typeface="Wingdings" pitchFamily="2" charset="2"/>
              </a:rPr>
              <a:t>MELANOCYTES</a:t>
            </a:r>
          </a:p>
          <a:p>
            <a:pPr algn="ctr" defTabSz="685800">
              <a:lnSpc>
                <a:spcPct val="90000"/>
              </a:lnSpc>
              <a:spcAft>
                <a:spcPts val="600"/>
              </a:spcAft>
            </a:pPr>
            <a:r>
              <a:rPr lang="en-US" b="1">
                <a:solidFill>
                  <a:schemeClr val="bg1"/>
                </a:solidFill>
                <a:latin typeface="Inter" panose="02000503000000020004" pitchFamily="2" charset="0"/>
                <a:cs typeface="Biome" panose="020B0503030204020804" pitchFamily="34" charset="0"/>
                <a:sym typeface="Wingdings" pitchFamily="2" charset="2"/>
              </a:rPr>
              <a:t>Torskal’s secondary target</a:t>
            </a:r>
          </a:p>
          <a:p>
            <a:pPr algn="ctr" defTabSz="685800">
              <a:lnSpc>
                <a:spcPct val="90000"/>
              </a:lnSpc>
              <a:spcAft>
                <a:spcPts val="600"/>
              </a:spcAft>
            </a:pPr>
            <a:endParaRPr lang="en-US" b="1">
              <a:solidFill>
                <a:schemeClr val="bg1"/>
              </a:solidFill>
              <a:latin typeface="Inter" panose="02000503000000020004" pitchFamily="2" charset="0"/>
              <a:cs typeface="Biome" panose="020B0503030204020804" pitchFamily="34" charset="0"/>
              <a:sym typeface="Wingdings" pitchFamily="2" charset="2"/>
            </a:endParaRPr>
          </a:p>
        </p:txBody>
      </p:sp>
      <p:sp>
        <p:nvSpPr>
          <p:cNvPr id="5" name="Rectangle 4">
            <a:extLst>
              <a:ext uri="{FF2B5EF4-FFF2-40B4-BE49-F238E27FC236}">
                <a16:creationId xmlns:a16="http://schemas.microsoft.com/office/drawing/2014/main" id="{2C72ABA7-9A02-2EDF-3129-6FFF0DF14B9F}"/>
              </a:ext>
            </a:extLst>
          </p:cNvPr>
          <p:cNvSpPr/>
          <p:nvPr/>
        </p:nvSpPr>
        <p:spPr>
          <a:xfrm>
            <a:off x="219157" y="1218533"/>
            <a:ext cx="5696394" cy="778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lnSpc>
                <a:spcPct val="90000"/>
              </a:lnSpc>
              <a:spcAft>
                <a:spcPts val="600"/>
              </a:spcAft>
            </a:pPr>
            <a:r>
              <a:rPr lang="en-US" b="1">
                <a:solidFill>
                  <a:schemeClr val="tx1"/>
                </a:solidFill>
                <a:latin typeface="Inter" panose="02000503000000020004" pitchFamily="2" charset="0"/>
                <a:ea typeface="Inter" panose="02000503000000020004" pitchFamily="2" charset="0"/>
                <a:cs typeface="Biome" panose="020B0503030204020804" pitchFamily="34" charset="0"/>
                <a:sym typeface="Wingdings" pitchFamily="2" charset="2"/>
              </a:rPr>
              <a:t>KERATINOCYTES</a:t>
            </a:r>
          </a:p>
          <a:p>
            <a:pPr algn="ctr" defTabSz="685800">
              <a:lnSpc>
                <a:spcPct val="90000"/>
              </a:lnSpc>
              <a:spcAft>
                <a:spcPts val="600"/>
              </a:spcAft>
            </a:pPr>
            <a:r>
              <a:rPr lang="en-US" b="1">
                <a:solidFill>
                  <a:schemeClr val="tx1"/>
                </a:solidFill>
                <a:latin typeface="Inter" panose="02000503000000020004" pitchFamily="2" charset="0"/>
                <a:ea typeface="Inter" panose="02000503000000020004" pitchFamily="2" charset="0"/>
                <a:cs typeface="Biome" panose="020B0503030204020804" pitchFamily="34" charset="0"/>
                <a:sym typeface="Wingdings" pitchFamily="2" charset="2"/>
              </a:rPr>
              <a:t>Torskal’s priority target</a:t>
            </a:r>
          </a:p>
        </p:txBody>
      </p:sp>
      <p:sp>
        <p:nvSpPr>
          <p:cNvPr id="19" name="Flèche : pentagone 92">
            <a:extLst>
              <a:ext uri="{FF2B5EF4-FFF2-40B4-BE49-F238E27FC236}">
                <a16:creationId xmlns:a16="http://schemas.microsoft.com/office/drawing/2014/main" id="{09F73E47-9BC0-59AC-030D-4FA89AFC792F}"/>
              </a:ext>
            </a:extLst>
          </p:cNvPr>
          <p:cNvSpPr/>
          <p:nvPr/>
        </p:nvSpPr>
        <p:spPr>
          <a:xfrm>
            <a:off x="680939" y="2839089"/>
            <a:ext cx="4718657" cy="778772"/>
          </a:xfrm>
          <a:prstGeom prst="roundRect">
            <a:avLst/>
          </a:prstGeom>
          <a:solidFill>
            <a:srgbClr val="533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Inter" panose="02000503000000020004" pitchFamily="2" charset="0"/>
                <a:ea typeface="Inter" panose="02000503000000020004" pitchFamily="2" charset="0"/>
              </a:rPr>
              <a:t>Begins in the top layer of the skin, grows slowly and rarely spreads</a:t>
            </a:r>
          </a:p>
          <a:p>
            <a:pPr algn="ctr"/>
            <a:r>
              <a:rPr lang="en-US" sz="1100">
                <a:latin typeface="Inter" panose="02000503000000020004" pitchFamily="2" charset="0"/>
                <a:ea typeface="Inter" panose="02000503000000020004" pitchFamily="2" charset="0"/>
              </a:rPr>
              <a:t>A range of treatment options are available of which </a:t>
            </a:r>
          </a:p>
          <a:p>
            <a:pPr algn="ctr"/>
            <a:r>
              <a:rPr lang="en-US" sz="1100" b="1">
                <a:latin typeface="Inter" panose="02000503000000020004" pitchFamily="2" charset="0"/>
                <a:ea typeface="Inter" panose="02000503000000020004" pitchFamily="2" charset="0"/>
              </a:rPr>
              <a:t>surgery is the gold standard</a:t>
            </a:r>
          </a:p>
        </p:txBody>
      </p:sp>
      <p:grpSp>
        <p:nvGrpSpPr>
          <p:cNvPr id="264" name="Group 263">
            <a:extLst>
              <a:ext uri="{FF2B5EF4-FFF2-40B4-BE49-F238E27FC236}">
                <a16:creationId xmlns:a16="http://schemas.microsoft.com/office/drawing/2014/main" id="{3923E12D-751F-614A-40A3-55A021D47CDB}"/>
              </a:ext>
            </a:extLst>
          </p:cNvPr>
          <p:cNvGrpSpPr/>
          <p:nvPr/>
        </p:nvGrpSpPr>
        <p:grpSpPr>
          <a:xfrm>
            <a:off x="219156" y="4016732"/>
            <a:ext cx="5696394" cy="2186675"/>
            <a:chOff x="1391875" y="1676196"/>
            <a:chExt cx="7488609" cy="4115204"/>
          </a:xfrm>
        </p:grpSpPr>
        <p:cxnSp>
          <p:nvCxnSpPr>
            <p:cNvPr id="233" name="Google Shape;1694;p43">
              <a:extLst>
                <a:ext uri="{FF2B5EF4-FFF2-40B4-BE49-F238E27FC236}">
                  <a16:creationId xmlns:a16="http://schemas.microsoft.com/office/drawing/2014/main" id="{6448A236-7F46-EB69-225C-1605FB5C403B}"/>
                </a:ext>
              </a:extLst>
            </p:cNvPr>
            <p:cNvCxnSpPr/>
            <p:nvPr/>
          </p:nvCxnSpPr>
          <p:spPr>
            <a:xfrm>
              <a:off x="1391875" y="3733799"/>
              <a:ext cx="7471749" cy="0"/>
            </a:xfrm>
            <a:prstGeom prst="straightConnector1">
              <a:avLst/>
            </a:prstGeom>
            <a:noFill/>
            <a:ln w="38100" cap="flat" cmpd="sng">
              <a:solidFill>
                <a:schemeClr val="bg1">
                  <a:lumMod val="85000"/>
                </a:schemeClr>
              </a:solidFill>
              <a:prstDash val="solid"/>
              <a:round/>
              <a:headEnd type="oval" w="med" len="med"/>
              <a:tailEnd type="oval" w="med" len="med"/>
            </a:ln>
          </p:spPr>
        </p:cxnSp>
        <p:sp>
          <p:nvSpPr>
            <p:cNvPr id="234" name="Google Shape;1695;p43">
              <a:extLst>
                <a:ext uri="{FF2B5EF4-FFF2-40B4-BE49-F238E27FC236}">
                  <a16:creationId xmlns:a16="http://schemas.microsoft.com/office/drawing/2014/main" id="{677498D7-AFFE-842F-69F0-68CA6DC9C627}"/>
                </a:ext>
              </a:extLst>
            </p:cNvPr>
            <p:cNvSpPr/>
            <p:nvPr/>
          </p:nvSpPr>
          <p:spPr>
            <a:xfrm>
              <a:off x="2344497" y="3530600"/>
              <a:ext cx="331285" cy="406401"/>
            </a:xfrm>
            <a:prstGeom prst="ellipse">
              <a:avLst/>
            </a:prstGeom>
            <a:solidFill>
              <a:schemeClr val="accent5">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35" name="Google Shape;1696;p43">
              <a:extLst>
                <a:ext uri="{FF2B5EF4-FFF2-40B4-BE49-F238E27FC236}">
                  <a16:creationId xmlns:a16="http://schemas.microsoft.com/office/drawing/2014/main" id="{D42C0594-5031-BF02-705F-0AD566244A27}"/>
                </a:ext>
              </a:extLst>
            </p:cNvPr>
            <p:cNvSpPr/>
            <p:nvPr/>
          </p:nvSpPr>
          <p:spPr>
            <a:xfrm>
              <a:off x="4106621" y="3530600"/>
              <a:ext cx="331285" cy="406401"/>
            </a:xfrm>
            <a:prstGeom prst="ellipse">
              <a:avLst/>
            </a:prstGeom>
            <a:solidFill>
              <a:schemeClr val="accent6">
                <a:lumMod val="40000"/>
                <a:lumOff val="6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36" name="Google Shape;1697;p43">
              <a:extLst>
                <a:ext uri="{FF2B5EF4-FFF2-40B4-BE49-F238E27FC236}">
                  <a16:creationId xmlns:a16="http://schemas.microsoft.com/office/drawing/2014/main" id="{C4A2303D-EC86-7BAB-D2FA-A2BC51A78D2E}"/>
                </a:ext>
              </a:extLst>
            </p:cNvPr>
            <p:cNvSpPr/>
            <p:nvPr/>
          </p:nvSpPr>
          <p:spPr>
            <a:xfrm>
              <a:off x="5868748" y="3530600"/>
              <a:ext cx="331285" cy="406401"/>
            </a:xfrm>
            <a:prstGeom prst="ellipse">
              <a:avLst/>
            </a:prstGeom>
            <a:solidFill>
              <a:schemeClr val="tx2">
                <a:lumMod val="40000"/>
                <a:lumOff val="6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37" name="Google Shape;1698;p43">
              <a:extLst>
                <a:ext uri="{FF2B5EF4-FFF2-40B4-BE49-F238E27FC236}">
                  <a16:creationId xmlns:a16="http://schemas.microsoft.com/office/drawing/2014/main" id="{AC4DC792-E685-41FA-5AA2-915A1FDA8E88}"/>
                </a:ext>
              </a:extLst>
            </p:cNvPr>
            <p:cNvSpPr/>
            <p:nvPr/>
          </p:nvSpPr>
          <p:spPr>
            <a:xfrm>
              <a:off x="7630871" y="3530600"/>
              <a:ext cx="331285" cy="406401"/>
            </a:xfrm>
            <a:prstGeom prst="ellipse">
              <a:avLst/>
            </a:prstGeom>
            <a:solidFill>
              <a:schemeClr val="accent2">
                <a:lumMod val="40000"/>
                <a:lumOff val="6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39" name="Google Shape;1700;p43">
              <a:extLst>
                <a:ext uri="{FF2B5EF4-FFF2-40B4-BE49-F238E27FC236}">
                  <a16:creationId xmlns:a16="http://schemas.microsoft.com/office/drawing/2014/main" id="{5E0DBE3D-5CD1-0761-6A34-5CDF684870E4}"/>
                </a:ext>
              </a:extLst>
            </p:cNvPr>
            <p:cNvSpPr/>
            <p:nvPr/>
          </p:nvSpPr>
          <p:spPr>
            <a:xfrm rot="10800000">
              <a:off x="1424372" y="3733801"/>
              <a:ext cx="2184401" cy="2057599"/>
            </a:xfrm>
            <a:prstGeom prst="downArrowCallout">
              <a:avLst>
                <a:gd name="adj1" fmla="val 34754"/>
                <a:gd name="adj2" fmla="val 17377"/>
                <a:gd name="adj3" fmla="val 21973"/>
                <a:gd name="adj4" fmla="val 79879"/>
              </a:avLst>
            </a:prstGeom>
            <a:solidFill>
              <a:srgbClr val="FFFFFF"/>
            </a:solidFill>
            <a:ln w="19050" cap="flat" cmpd="sng">
              <a:solidFill>
                <a:schemeClr val="accent5">
                  <a:lumMod val="20000"/>
                  <a:lumOff val="8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41" name="Google Shape;1702;p43">
              <a:extLst>
                <a:ext uri="{FF2B5EF4-FFF2-40B4-BE49-F238E27FC236}">
                  <a16:creationId xmlns:a16="http://schemas.microsoft.com/office/drawing/2014/main" id="{C406D3B5-9697-9018-4A50-C2F6F4034358}"/>
                </a:ext>
              </a:extLst>
            </p:cNvPr>
            <p:cNvSpPr txBox="1"/>
            <p:nvPr/>
          </p:nvSpPr>
          <p:spPr>
            <a:xfrm>
              <a:off x="1506805" y="4189369"/>
              <a:ext cx="1992798" cy="160202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2 types of Keratinocytes Basal cell carcinoma (BCC) and Squamous cell carcinoma (SCC) </a:t>
              </a:r>
            </a:p>
          </p:txBody>
        </p:sp>
        <p:sp>
          <p:nvSpPr>
            <p:cNvPr id="244" name="Google Shape;1705;p43">
              <a:extLst>
                <a:ext uri="{FF2B5EF4-FFF2-40B4-BE49-F238E27FC236}">
                  <a16:creationId xmlns:a16="http://schemas.microsoft.com/office/drawing/2014/main" id="{629B7BDF-51CE-73CE-DDE4-BF353BEC7DCB}"/>
                </a:ext>
              </a:extLst>
            </p:cNvPr>
            <p:cNvSpPr/>
            <p:nvPr/>
          </p:nvSpPr>
          <p:spPr>
            <a:xfrm rot="10800000">
              <a:off x="4933967" y="3733800"/>
              <a:ext cx="2184400" cy="2057600"/>
            </a:xfrm>
            <a:prstGeom prst="downArrowCallout">
              <a:avLst>
                <a:gd name="adj1" fmla="val 34754"/>
                <a:gd name="adj2" fmla="val 17377"/>
                <a:gd name="adj3" fmla="val 21973"/>
                <a:gd name="adj4" fmla="val 79879"/>
              </a:avLst>
            </a:prstGeom>
            <a:solidFill>
              <a:srgbClr val="FFFFFF"/>
            </a:solidFill>
            <a:ln w="19050" cap="flat" cmpd="sng">
              <a:solidFill>
                <a:schemeClr val="tx2">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46" name="Google Shape;1707;p43">
              <a:extLst>
                <a:ext uri="{FF2B5EF4-FFF2-40B4-BE49-F238E27FC236}">
                  <a16:creationId xmlns:a16="http://schemas.microsoft.com/office/drawing/2014/main" id="{3D267830-2F7B-ECF8-B412-CD0204DE1144}"/>
                </a:ext>
              </a:extLst>
            </p:cNvPr>
            <p:cNvSpPr txBox="1"/>
            <p:nvPr/>
          </p:nvSpPr>
          <p:spPr>
            <a:xfrm>
              <a:off x="4844933" y="4210594"/>
              <a:ext cx="2370795" cy="153669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The incidence is increasing by 4% to 8% annually, which is heavily influenced by cumulative sun exposure and an aging population</a:t>
              </a:r>
            </a:p>
          </p:txBody>
        </p:sp>
        <p:sp>
          <p:nvSpPr>
            <p:cNvPr id="254" name="Google Shape;1715;p43">
              <a:extLst>
                <a:ext uri="{FF2B5EF4-FFF2-40B4-BE49-F238E27FC236}">
                  <a16:creationId xmlns:a16="http://schemas.microsoft.com/office/drawing/2014/main" id="{B8F171FA-272C-B588-5230-234E958F65F9}"/>
                </a:ext>
              </a:extLst>
            </p:cNvPr>
            <p:cNvSpPr/>
            <p:nvPr/>
          </p:nvSpPr>
          <p:spPr>
            <a:xfrm>
              <a:off x="3171833" y="1676200"/>
              <a:ext cx="2184400" cy="2057600"/>
            </a:xfrm>
            <a:prstGeom prst="downArrowCallout">
              <a:avLst>
                <a:gd name="adj1" fmla="val 34754"/>
                <a:gd name="adj2" fmla="val 17377"/>
                <a:gd name="adj3" fmla="val 21973"/>
                <a:gd name="adj4" fmla="val 79879"/>
              </a:avLst>
            </a:prstGeom>
            <a:solidFill>
              <a:srgbClr val="FFFFFF"/>
            </a:solidFill>
            <a:ln w="19050" cap="flat" cmpd="sng">
              <a:solidFill>
                <a:schemeClr val="accent6">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56" name="Google Shape;1717;p43">
              <a:extLst>
                <a:ext uri="{FF2B5EF4-FFF2-40B4-BE49-F238E27FC236}">
                  <a16:creationId xmlns:a16="http://schemas.microsoft.com/office/drawing/2014/main" id="{C9F9BF46-F020-9BF1-2414-FA516B2CE6A9}"/>
                </a:ext>
              </a:extLst>
            </p:cNvPr>
            <p:cNvSpPr txBox="1"/>
            <p:nvPr/>
          </p:nvSpPr>
          <p:spPr>
            <a:xfrm>
              <a:off x="3267623" y="1676196"/>
              <a:ext cx="1992798" cy="158080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Roughly 80% of keratinocytes are Basal Cell Carcinoma</a:t>
              </a:r>
            </a:p>
          </p:txBody>
        </p:sp>
        <p:sp>
          <p:nvSpPr>
            <p:cNvPr id="259" name="Google Shape;1720;p43">
              <a:extLst>
                <a:ext uri="{FF2B5EF4-FFF2-40B4-BE49-F238E27FC236}">
                  <a16:creationId xmlns:a16="http://schemas.microsoft.com/office/drawing/2014/main" id="{070BF7FE-AB63-0AF5-E423-04600D07A7BE}"/>
                </a:ext>
              </a:extLst>
            </p:cNvPr>
            <p:cNvSpPr/>
            <p:nvPr/>
          </p:nvSpPr>
          <p:spPr>
            <a:xfrm>
              <a:off x="6696084" y="1676200"/>
              <a:ext cx="2184400" cy="2057600"/>
            </a:xfrm>
            <a:prstGeom prst="downArrowCallout">
              <a:avLst>
                <a:gd name="adj1" fmla="val 34754"/>
                <a:gd name="adj2" fmla="val 17377"/>
                <a:gd name="adj3" fmla="val 21973"/>
                <a:gd name="adj4" fmla="val 79879"/>
              </a:avLst>
            </a:prstGeom>
            <a:solidFill>
              <a:srgbClr val="FFFFFF"/>
            </a:solidFill>
            <a:ln w="19050" cap="flat" cmpd="sng">
              <a:solidFill>
                <a:schemeClr val="accent2">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61" name="Google Shape;1722;p43">
              <a:extLst>
                <a:ext uri="{FF2B5EF4-FFF2-40B4-BE49-F238E27FC236}">
                  <a16:creationId xmlns:a16="http://schemas.microsoft.com/office/drawing/2014/main" id="{6B3340A6-E145-7247-D940-05E3710AC5A2}"/>
                </a:ext>
              </a:extLst>
            </p:cNvPr>
            <p:cNvSpPr txBox="1"/>
            <p:nvPr/>
          </p:nvSpPr>
          <p:spPr>
            <a:xfrm>
              <a:off x="6791873" y="1676196"/>
              <a:ext cx="1992798" cy="1580806"/>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Globally, higher incidence in males (60.3%)</a:t>
              </a:r>
            </a:p>
          </p:txBody>
        </p:sp>
      </p:grpSp>
      <p:grpSp>
        <p:nvGrpSpPr>
          <p:cNvPr id="269" name="Group 268">
            <a:extLst>
              <a:ext uri="{FF2B5EF4-FFF2-40B4-BE49-F238E27FC236}">
                <a16:creationId xmlns:a16="http://schemas.microsoft.com/office/drawing/2014/main" id="{D19BDECC-B83D-0FFA-5F7C-F51D15774262}"/>
              </a:ext>
            </a:extLst>
          </p:cNvPr>
          <p:cNvGrpSpPr/>
          <p:nvPr/>
        </p:nvGrpSpPr>
        <p:grpSpPr>
          <a:xfrm>
            <a:off x="425762" y="2162789"/>
            <a:ext cx="5201042" cy="548662"/>
            <a:chOff x="252547" y="1963533"/>
            <a:chExt cx="5201042" cy="548662"/>
          </a:xfrm>
        </p:grpSpPr>
        <p:sp>
          <p:nvSpPr>
            <p:cNvPr id="9" name="Flèche : pentagone 92">
              <a:extLst>
                <a:ext uri="{FF2B5EF4-FFF2-40B4-BE49-F238E27FC236}">
                  <a16:creationId xmlns:a16="http://schemas.microsoft.com/office/drawing/2014/main" id="{9FF5B32B-381A-08ED-F3D9-3714219BB063}"/>
                </a:ext>
              </a:extLst>
            </p:cNvPr>
            <p:cNvSpPr/>
            <p:nvPr/>
          </p:nvSpPr>
          <p:spPr>
            <a:xfrm>
              <a:off x="2005705" y="1963533"/>
              <a:ext cx="1694725" cy="537890"/>
            </a:xfrm>
            <a:prstGeom prst="roundRect">
              <a:avLst/>
            </a:prstGeom>
            <a:solidFill>
              <a:srgbClr val="533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Inter" panose="02000503000000020004" pitchFamily="2" charset="0"/>
                  <a:ea typeface="Inter" panose="02000503000000020004" pitchFamily="2" charset="0"/>
                </a:rPr>
                <a:t>Most common form of cancer in humans</a:t>
              </a:r>
              <a:endParaRPr lang="en-IE" sz="1100" baseline="30000">
                <a:latin typeface="Inter" panose="02000503000000020004" pitchFamily="2" charset="0"/>
                <a:ea typeface="Inter" panose="02000503000000020004" pitchFamily="2" charset="0"/>
              </a:endParaRPr>
            </a:p>
          </p:txBody>
        </p:sp>
        <p:sp>
          <p:nvSpPr>
            <p:cNvPr id="12" name="Flèche : pentagone 92">
              <a:extLst>
                <a:ext uri="{FF2B5EF4-FFF2-40B4-BE49-F238E27FC236}">
                  <a16:creationId xmlns:a16="http://schemas.microsoft.com/office/drawing/2014/main" id="{BB90B78E-FB97-E85B-BA17-B374B4E60CB3}"/>
                </a:ext>
              </a:extLst>
            </p:cNvPr>
            <p:cNvSpPr/>
            <p:nvPr/>
          </p:nvSpPr>
          <p:spPr>
            <a:xfrm>
              <a:off x="3758863" y="1963533"/>
              <a:ext cx="1694726" cy="537890"/>
            </a:xfrm>
            <a:prstGeom prst="roundRect">
              <a:avLst/>
            </a:prstGeom>
            <a:solidFill>
              <a:srgbClr val="533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Inter" panose="02000503000000020004" pitchFamily="2" charset="0"/>
                  <a:ea typeface="Inter" panose="02000503000000020004" pitchFamily="2" charset="0"/>
                </a:rPr>
                <a:t>Can be highly destructive and disfigure local tissues</a:t>
              </a:r>
              <a:endParaRPr lang="en-IE" sz="1100" baseline="30000">
                <a:latin typeface="Inter" panose="02000503000000020004" pitchFamily="2" charset="0"/>
                <a:ea typeface="Inter" panose="02000503000000020004" pitchFamily="2" charset="0"/>
              </a:endParaRPr>
            </a:p>
          </p:txBody>
        </p:sp>
        <p:sp>
          <p:nvSpPr>
            <p:cNvPr id="268" name="Flèche : pentagone 92">
              <a:extLst>
                <a:ext uri="{FF2B5EF4-FFF2-40B4-BE49-F238E27FC236}">
                  <a16:creationId xmlns:a16="http://schemas.microsoft.com/office/drawing/2014/main" id="{B1FB6432-31B9-9887-6BDA-2A256DD3E143}"/>
                </a:ext>
              </a:extLst>
            </p:cNvPr>
            <p:cNvSpPr/>
            <p:nvPr/>
          </p:nvSpPr>
          <p:spPr>
            <a:xfrm>
              <a:off x="252547" y="1974305"/>
              <a:ext cx="1694725" cy="537890"/>
            </a:xfrm>
            <a:prstGeom prst="roundRect">
              <a:avLst/>
            </a:prstGeom>
            <a:solidFill>
              <a:srgbClr val="533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Inter" panose="02000503000000020004" pitchFamily="2" charset="0"/>
                  <a:ea typeface="Inter" panose="02000503000000020004" pitchFamily="2" charset="0"/>
                </a:rPr>
                <a:t>Roughly 90% of skin cancers</a:t>
              </a:r>
            </a:p>
          </p:txBody>
        </p:sp>
      </p:grpSp>
      <p:sp>
        <p:nvSpPr>
          <p:cNvPr id="281" name="Flèche : pentagone 92">
            <a:extLst>
              <a:ext uri="{FF2B5EF4-FFF2-40B4-BE49-F238E27FC236}">
                <a16:creationId xmlns:a16="http://schemas.microsoft.com/office/drawing/2014/main" id="{4A028FBD-6FDD-D670-E899-7790CF70E10F}"/>
              </a:ext>
            </a:extLst>
          </p:cNvPr>
          <p:cNvSpPr/>
          <p:nvPr/>
        </p:nvSpPr>
        <p:spPr>
          <a:xfrm>
            <a:off x="6993085" y="2834288"/>
            <a:ext cx="4718657" cy="778772"/>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Aft>
                <a:spcPts val="600"/>
              </a:spcAft>
              <a:buClrTx/>
              <a:buSzTx/>
              <a:buFontTx/>
              <a:buNone/>
              <a:tabLst/>
              <a:defRPr/>
            </a:pPr>
            <a:r>
              <a:rPr kumimoji="0" lang="en-US" sz="1100" b="0" i="0" u="none" strike="noStrike" kern="1200" cap="none" spc="0" normalizeH="0" baseline="0" noProof="0">
                <a:ln>
                  <a:noFill/>
                </a:ln>
                <a:solidFill>
                  <a:schemeClr val="bg2">
                    <a:lumMod val="50000"/>
                  </a:schemeClr>
                </a:solidFill>
                <a:effectLst/>
                <a:uLnTx/>
                <a:uFillTx/>
                <a:latin typeface="Inter" panose="02000503000000020004" pitchFamily="2" charset="0"/>
                <a:ea typeface="+mn-ea"/>
                <a:cs typeface="Biome" panose="020B0503030204020804" pitchFamily="34" charset="0"/>
                <a:sym typeface="Wingdings" pitchFamily="2" charset="2"/>
              </a:rPr>
              <a:t>The melanoma is a serious form of skin cancer and is the most dangerous because of its ability to spread faster to other organs if not detected and treated early</a:t>
            </a:r>
          </a:p>
        </p:txBody>
      </p:sp>
      <p:grpSp>
        <p:nvGrpSpPr>
          <p:cNvPr id="24" name="Group 263">
            <a:extLst>
              <a:ext uri="{FF2B5EF4-FFF2-40B4-BE49-F238E27FC236}">
                <a16:creationId xmlns:a16="http://schemas.microsoft.com/office/drawing/2014/main" id="{82B839D2-7F00-FF40-AE68-FF39820FB308}"/>
              </a:ext>
            </a:extLst>
          </p:cNvPr>
          <p:cNvGrpSpPr/>
          <p:nvPr/>
        </p:nvGrpSpPr>
        <p:grpSpPr>
          <a:xfrm>
            <a:off x="6346985" y="4016732"/>
            <a:ext cx="5696393" cy="2186670"/>
            <a:chOff x="1391875" y="1676196"/>
            <a:chExt cx="7488609" cy="4115204"/>
          </a:xfrm>
        </p:grpSpPr>
        <p:cxnSp>
          <p:nvCxnSpPr>
            <p:cNvPr id="25" name="Google Shape;1694;p43">
              <a:extLst>
                <a:ext uri="{FF2B5EF4-FFF2-40B4-BE49-F238E27FC236}">
                  <a16:creationId xmlns:a16="http://schemas.microsoft.com/office/drawing/2014/main" id="{A7157C35-9E9F-32A2-84A6-CEFB4308657E}"/>
                </a:ext>
              </a:extLst>
            </p:cNvPr>
            <p:cNvCxnSpPr/>
            <p:nvPr/>
          </p:nvCxnSpPr>
          <p:spPr>
            <a:xfrm>
              <a:off x="1391875" y="3733799"/>
              <a:ext cx="7471749" cy="0"/>
            </a:xfrm>
            <a:prstGeom prst="straightConnector1">
              <a:avLst/>
            </a:prstGeom>
            <a:noFill/>
            <a:ln w="38100" cap="flat" cmpd="sng">
              <a:solidFill>
                <a:schemeClr val="bg1">
                  <a:lumMod val="85000"/>
                </a:schemeClr>
              </a:solidFill>
              <a:prstDash val="solid"/>
              <a:round/>
              <a:headEnd type="oval" w="med" len="med"/>
              <a:tailEnd type="oval" w="med" len="med"/>
            </a:ln>
          </p:spPr>
        </p:cxnSp>
        <p:sp>
          <p:nvSpPr>
            <p:cNvPr id="26" name="Google Shape;1695;p43">
              <a:extLst>
                <a:ext uri="{FF2B5EF4-FFF2-40B4-BE49-F238E27FC236}">
                  <a16:creationId xmlns:a16="http://schemas.microsoft.com/office/drawing/2014/main" id="{2B8A4C6E-A5C3-0E00-4C68-15BFB7408C4C}"/>
                </a:ext>
              </a:extLst>
            </p:cNvPr>
            <p:cNvSpPr/>
            <p:nvPr/>
          </p:nvSpPr>
          <p:spPr>
            <a:xfrm>
              <a:off x="2344497" y="3530600"/>
              <a:ext cx="331285" cy="406401"/>
            </a:xfrm>
            <a:prstGeom prst="ellipse">
              <a:avLst/>
            </a:prstGeom>
            <a:solidFill>
              <a:schemeClr val="accent5">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7" name="Google Shape;1696;p43">
              <a:extLst>
                <a:ext uri="{FF2B5EF4-FFF2-40B4-BE49-F238E27FC236}">
                  <a16:creationId xmlns:a16="http://schemas.microsoft.com/office/drawing/2014/main" id="{20A9B724-CAA7-A522-D92F-05432B5FA29C}"/>
                </a:ext>
              </a:extLst>
            </p:cNvPr>
            <p:cNvSpPr/>
            <p:nvPr/>
          </p:nvSpPr>
          <p:spPr>
            <a:xfrm>
              <a:off x="4106621" y="3530600"/>
              <a:ext cx="331285" cy="406401"/>
            </a:xfrm>
            <a:prstGeom prst="ellipse">
              <a:avLst/>
            </a:prstGeom>
            <a:solidFill>
              <a:schemeClr val="accent6">
                <a:lumMod val="40000"/>
                <a:lumOff val="6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8" name="Google Shape;1697;p43">
              <a:extLst>
                <a:ext uri="{FF2B5EF4-FFF2-40B4-BE49-F238E27FC236}">
                  <a16:creationId xmlns:a16="http://schemas.microsoft.com/office/drawing/2014/main" id="{82BD5EEE-3792-A230-209C-AD56ED1EA0FB}"/>
                </a:ext>
              </a:extLst>
            </p:cNvPr>
            <p:cNvSpPr/>
            <p:nvPr/>
          </p:nvSpPr>
          <p:spPr>
            <a:xfrm>
              <a:off x="5868748" y="3530600"/>
              <a:ext cx="331285" cy="406401"/>
            </a:xfrm>
            <a:prstGeom prst="ellipse">
              <a:avLst/>
            </a:prstGeom>
            <a:solidFill>
              <a:schemeClr val="tx2">
                <a:lumMod val="40000"/>
                <a:lumOff val="6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9" name="Google Shape;1698;p43">
              <a:extLst>
                <a:ext uri="{FF2B5EF4-FFF2-40B4-BE49-F238E27FC236}">
                  <a16:creationId xmlns:a16="http://schemas.microsoft.com/office/drawing/2014/main" id="{EF9CED46-78F1-74A8-6708-03FC6CAC6974}"/>
                </a:ext>
              </a:extLst>
            </p:cNvPr>
            <p:cNvSpPr/>
            <p:nvPr/>
          </p:nvSpPr>
          <p:spPr>
            <a:xfrm>
              <a:off x="7630871" y="3530600"/>
              <a:ext cx="331285" cy="406401"/>
            </a:xfrm>
            <a:prstGeom prst="ellipse">
              <a:avLst/>
            </a:prstGeom>
            <a:solidFill>
              <a:schemeClr val="accent2">
                <a:lumMod val="40000"/>
                <a:lumOff val="6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30" name="Google Shape;1700;p43">
              <a:extLst>
                <a:ext uri="{FF2B5EF4-FFF2-40B4-BE49-F238E27FC236}">
                  <a16:creationId xmlns:a16="http://schemas.microsoft.com/office/drawing/2014/main" id="{8FDCFEC9-DA10-577C-7437-26E03D0E4DF2}"/>
                </a:ext>
              </a:extLst>
            </p:cNvPr>
            <p:cNvSpPr/>
            <p:nvPr/>
          </p:nvSpPr>
          <p:spPr>
            <a:xfrm rot="10800000">
              <a:off x="1424372" y="3733801"/>
              <a:ext cx="2184401" cy="2057599"/>
            </a:xfrm>
            <a:prstGeom prst="downArrowCallout">
              <a:avLst>
                <a:gd name="adj1" fmla="val 34754"/>
                <a:gd name="adj2" fmla="val 17377"/>
                <a:gd name="adj3" fmla="val 21973"/>
                <a:gd name="adj4" fmla="val 79879"/>
              </a:avLst>
            </a:prstGeom>
            <a:solidFill>
              <a:srgbClr val="FFFFFF"/>
            </a:solidFill>
            <a:ln w="19050" cap="flat" cmpd="sng">
              <a:solidFill>
                <a:schemeClr val="accent5">
                  <a:lumMod val="20000"/>
                  <a:lumOff val="8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31" name="Google Shape;1702;p43">
              <a:extLst>
                <a:ext uri="{FF2B5EF4-FFF2-40B4-BE49-F238E27FC236}">
                  <a16:creationId xmlns:a16="http://schemas.microsoft.com/office/drawing/2014/main" id="{F3C5EEFC-CE22-1714-270B-15B2390BE375}"/>
                </a:ext>
              </a:extLst>
            </p:cNvPr>
            <p:cNvSpPr txBox="1"/>
            <p:nvPr/>
          </p:nvSpPr>
          <p:spPr>
            <a:xfrm>
              <a:off x="1506805" y="4189369"/>
              <a:ext cx="1992798" cy="160202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7</a:t>
              </a:r>
              <a:r>
                <a:rPr lang="en-US" sz="900" kern="0" baseline="30000">
                  <a:solidFill>
                    <a:srgbClr val="000000"/>
                  </a:solidFill>
                  <a:latin typeface="Inter" panose="02000503000000020004" pitchFamily="2" charset="0"/>
                  <a:ea typeface="Inter" panose="02000503000000020004" pitchFamily="2" charset="0"/>
                  <a:cs typeface="Roboto"/>
                  <a:sym typeface="Roboto"/>
                </a:rPr>
                <a:t>th</a:t>
              </a:r>
              <a:r>
                <a:rPr lang="en-US" sz="900" kern="0">
                  <a:solidFill>
                    <a:srgbClr val="000000"/>
                  </a:solidFill>
                  <a:latin typeface="Inter" panose="02000503000000020004" pitchFamily="2" charset="0"/>
                  <a:ea typeface="Inter" panose="02000503000000020004" pitchFamily="2" charset="0"/>
                  <a:cs typeface="Roboto"/>
                  <a:sym typeface="Roboto"/>
                </a:rPr>
                <a:t> cancer in number of incidence</a:t>
              </a:r>
              <a:br>
                <a:rPr lang="en-US" sz="900" kern="0">
                  <a:solidFill>
                    <a:srgbClr val="000000"/>
                  </a:solidFill>
                  <a:latin typeface="Inter" panose="02000503000000020004" pitchFamily="2" charset="0"/>
                  <a:ea typeface="Inter" panose="02000503000000020004" pitchFamily="2" charset="0"/>
                  <a:cs typeface="Roboto"/>
                  <a:sym typeface="Roboto"/>
                </a:rPr>
              </a:br>
              <a:r>
                <a:rPr lang="en-US" sz="900" kern="0">
                  <a:solidFill>
                    <a:srgbClr val="000000"/>
                  </a:solidFill>
                  <a:latin typeface="Inter" panose="02000503000000020004" pitchFamily="2" charset="0"/>
                  <a:ea typeface="Inter" panose="02000503000000020004" pitchFamily="2" charset="0"/>
                  <a:cs typeface="Roboto"/>
                  <a:sym typeface="Roboto"/>
                </a:rPr>
                <a:t>18</a:t>
              </a:r>
              <a:r>
                <a:rPr lang="en-US" sz="900" kern="0" baseline="30000">
                  <a:solidFill>
                    <a:srgbClr val="000000"/>
                  </a:solidFill>
                  <a:latin typeface="Inter" panose="02000503000000020004" pitchFamily="2" charset="0"/>
                  <a:ea typeface="Inter" panose="02000503000000020004" pitchFamily="2" charset="0"/>
                  <a:cs typeface="Roboto"/>
                  <a:sym typeface="Roboto"/>
                </a:rPr>
                <a:t>th</a:t>
              </a:r>
              <a:r>
                <a:rPr lang="en-US" sz="900" kern="0">
                  <a:solidFill>
                    <a:srgbClr val="000000"/>
                  </a:solidFill>
                  <a:latin typeface="Inter" panose="02000503000000020004" pitchFamily="2" charset="0"/>
                  <a:ea typeface="Inter" panose="02000503000000020004" pitchFamily="2" charset="0"/>
                  <a:cs typeface="Roboto"/>
                  <a:sym typeface="Roboto"/>
                </a:rPr>
                <a:t> in term of </a:t>
              </a:r>
              <a:r>
                <a:rPr lang="en-US" sz="900" kern="0" err="1">
                  <a:solidFill>
                    <a:srgbClr val="000000"/>
                  </a:solidFill>
                  <a:latin typeface="Inter" panose="02000503000000020004" pitchFamily="2" charset="0"/>
                  <a:ea typeface="Inter" panose="02000503000000020004" pitchFamily="2" charset="0"/>
                  <a:cs typeface="Roboto"/>
                  <a:sym typeface="Roboto"/>
                </a:rPr>
                <a:t>mortalityn</a:t>
              </a:r>
              <a:endParaRPr lang="en-US" sz="900" kern="0">
                <a:solidFill>
                  <a:srgbClr val="000000"/>
                </a:solidFill>
                <a:latin typeface="Inter" panose="02000503000000020004" pitchFamily="2" charset="0"/>
                <a:ea typeface="Inter" panose="02000503000000020004" pitchFamily="2" charset="0"/>
                <a:cs typeface="Roboto"/>
                <a:sym typeface="Roboto"/>
              </a:endParaRPr>
            </a:p>
          </p:txBody>
        </p:sp>
        <p:sp>
          <p:nvSpPr>
            <p:cNvPr id="224" name="Google Shape;1705;p43">
              <a:extLst>
                <a:ext uri="{FF2B5EF4-FFF2-40B4-BE49-F238E27FC236}">
                  <a16:creationId xmlns:a16="http://schemas.microsoft.com/office/drawing/2014/main" id="{894C39FD-5595-3E59-3C2C-C40B9BB991E3}"/>
                </a:ext>
              </a:extLst>
            </p:cNvPr>
            <p:cNvSpPr/>
            <p:nvPr/>
          </p:nvSpPr>
          <p:spPr>
            <a:xfrm rot="10800000">
              <a:off x="4933967" y="3733800"/>
              <a:ext cx="2184400" cy="2057600"/>
            </a:xfrm>
            <a:prstGeom prst="downArrowCallout">
              <a:avLst>
                <a:gd name="adj1" fmla="val 34754"/>
                <a:gd name="adj2" fmla="val 17377"/>
                <a:gd name="adj3" fmla="val 21973"/>
                <a:gd name="adj4" fmla="val 79879"/>
              </a:avLst>
            </a:prstGeom>
            <a:solidFill>
              <a:srgbClr val="FFFFFF"/>
            </a:solidFill>
            <a:ln w="19050" cap="flat" cmpd="sng">
              <a:solidFill>
                <a:schemeClr val="tx2">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26" name="Google Shape;1715;p43">
              <a:extLst>
                <a:ext uri="{FF2B5EF4-FFF2-40B4-BE49-F238E27FC236}">
                  <a16:creationId xmlns:a16="http://schemas.microsoft.com/office/drawing/2014/main" id="{330B5EA4-7088-EEBD-A045-ACE42B0ABEF7}"/>
                </a:ext>
              </a:extLst>
            </p:cNvPr>
            <p:cNvSpPr/>
            <p:nvPr/>
          </p:nvSpPr>
          <p:spPr>
            <a:xfrm>
              <a:off x="3171833" y="1676200"/>
              <a:ext cx="2184400" cy="2057600"/>
            </a:xfrm>
            <a:prstGeom prst="downArrowCallout">
              <a:avLst>
                <a:gd name="adj1" fmla="val 34754"/>
                <a:gd name="adj2" fmla="val 17377"/>
                <a:gd name="adj3" fmla="val 21973"/>
                <a:gd name="adj4" fmla="val 79879"/>
              </a:avLst>
            </a:prstGeom>
            <a:solidFill>
              <a:srgbClr val="FFFFFF"/>
            </a:solidFill>
            <a:ln w="19050" cap="flat" cmpd="sng">
              <a:solidFill>
                <a:schemeClr val="accent6">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25" name="Google Shape;1707;p43">
              <a:extLst>
                <a:ext uri="{FF2B5EF4-FFF2-40B4-BE49-F238E27FC236}">
                  <a16:creationId xmlns:a16="http://schemas.microsoft.com/office/drawing/2014/main" id="{7383C89B-CC85-A5A8-5760-9A7E83198C54}"/>
                </a:ext>
              </a:extLst>
            </p:cNvPr>
            <p:cNvSpPr txBox="1"/>
            <p:nvPr/>
          </p:nvSpPr>
          <p:spPr>
            <a:xfrm>
              <a:off x="3078635" y="1698249"/>
              <a:ext cx="2370795" cy="153669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324,635 new cases worldwide in 2020 and 57 043 deaths </a:t>
              </a:r>
            </a:p>
          </p:txBody>
        </p:sp>
        <p:sp>
          <p:nvSpPr>
            <p:cNvPr id="227" name="Google Shape;1717;p43">
              <a:extLst>
                <a:ext uri="{FF2B5EF4-FFF2-40B4-BE49-F238E27FC236}">
                  <a16:creationId xmlns:a16="http://schemas.microsoft.com/office/drawing/2014/main" id="{1A3CB62D-159E-A476-0973-20458C16F2CB}"/>
                </a:ext>
              </a:extLst>
            </p:cNvPr>
            <p:cNvSpPr txBox="1"/>
            <p:nvPr/>
          </p:nvSpPr>
          <p:spPr>
            <a:xfrm>
              <a:off x="4933967" y="4166490"/>
              <a:ext cx="1992798" cy="158080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The melanoma skin cancer is estimated to increase to 510 000 new cases and to 96 000 deaths by 2040</a:t>
              </a:r>
            </a:p>
          </p:txBody>
        </p:sp>
        <p:sp>
          <p:nvSpPr>
            <p:cNvPr id="228" name="Google Shape;1720;p43">
              <a:extLst>
                <a:ext uri="{FF2B5EF4-FFF2-40B4-BE49-F238E27FC236}">
                  <a16:creationId xmlns:a16="http://schemas.microsoft.com/office/drawing/2014/main" id="{90C58FFB-6F31-BED2-D500-8960F5D01734}"/>
                </a:ext>
              </a:extLst>
            </p:cNvPr>
            <p:cNvSpPr/>
            <p:nvPr/>
          </p:nvSpPr>
          <p:spPr>
            <a:xfrm>
              <a:off x="6696084" y="1676200"/>
              <a:ext cx="2184400" cy="2057600"/>
            </a:xfrm>
            <a:prstGeom prst="downArrowCallout">
              <a:avLst>
                <a:gd name="adj1" fmla="val 34754"/>
                <a:gd name="adj2" fmla="val 17377"/>
                <a:gd name="adj3" fmla="val 21973"/>
                <a:gd name="adj4" fmla="val 79879"/>
              </a:avLst>
            </a:prstGeom>
            <a:solidFill>
              <a:srgbClr val="FFFFFF"/>
            </a:solidFill>
            <a:ln w="19050" cap="flat" cmpd="sng">
              <a:solidFill>
                <a:schemeClr val="accent2">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229" name="Google Shape;1722;p43">
              <a:extLst>
                <a:ext uri="{FF2B5EF4-FFF2-40B4-BE49-F238E27FC236}">
                  <a16:creationId xmlns:a16="http://schemas.microsoft.com/office/drawing/2014/main" id="{419FDEEB-E738-7133-D5F7-6AD877238CAE}"/>
                </a:ext>
              </a:extLst>
            </p:cNvPr>
            <p:cNvSpPr txBox="1"/>
            <p:nvPr/>
          </p:nvSpPr>
          <p:spPr>
            <a:xfrm>
              <a:off x="6791873" y="1676196"/>
              <a:ext cx="1992798" cy="1580806"/>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900" kern="0">
                  <a:solidFill>
                    <a:srgbClr val="000000"/>
                  </a:solidFill>
                  <a:latin typeface="Inter" panose="02000503000000020004" pitchFamily="2" charset="0"/>
                  <a:ea typeface="Inter" panose="02000503000000020004" pitchFamily="2" charset="0"/>
                  <a:cs typeface="Roboto"/>
                  <a:sym typeface="Roboto"/>
                </a:rPr>
                <a:t>Globally, higher incidence in males (62%)</a:t>
              </a:r>
            </a:p>
          </p:txBody>
        </p:sp>
      </p:grpSp>
      <p:grpSp>
        <p:nvGrpSpPr>
          <p:cNvPr id="2" name="Group 268">
            <a:extLst>
              <a:ext uri="{FF2B5EF4-FFF2-40B4-BE49-F238E27FC236}">
                <a16:creationId xmlns:a16="http://schemas.microsoft.com/office/drawing/2014/main" id="{3883D3ED-4E97-225C-1E5D-09E3A486DF44}"/>
              </a:ext>
            </a:extLst>
          </p:cNvPr>
          <p:cNvGrpSpPr/>
          <p:nvPr/>
        </p:nvGrpSpPr>
        <p:grpSpPr>
          <a:xfrm>
            <a:off x="6751894" y="2162789"/>
            <a:ext cx="5201042" cy="548662"/>
            <a:chOff x="252547" y="1963533"/>
            <a:chExt cx="5201042" cy="548662"/>
          </a:xfrm>
        </p:grpSpPr>
        <p:sp>
          <p:nvSpPr>
            <p:cNvPr id="6" name="Flèche : pentagone 92">
              <a:extLst>
                <a:ext uri="{FF2B5EF4-FFF2-40B4-BE49-F238E27FC236}">
                  <a16:creationId xmlns:a16="http://schemas.microsoft.com/office/drawing/2014/main" id="{F3A2EDF3-CFE4-461B-3FBF-BEBC928613A3}"/>
                </a:ext>
              </a:extLst>
            </p:cNvPr>
            <p:cNvSpPr/>
            <p:nvPr/>
          </p:nvSpPr>
          <p:spPr>
            <a:xfrm>
              <a:off x="2005705" y="1963533"/>
              <a:ext cx="1694725" cy="53789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4D1585"/>
                  </a:solidFill>
                  <a:latin typeface="Inter" panose="02000503000000020004" pitchFamily="2" charset="0"/>
                  <a:ea typeface="Inter" panose="02000503000000020004" pitchFamily="2" charset="0"/>
                </a:rPr>
                <a:t>20-30% of melanomas are found in existing moles</a:t>
              </a:r>
              <a:endParaRPr lang="en-IE" sz="1100" baseline="30000">
                <a:solidFill>
                  <a:srgbClr val="4D1585"/>
                </a:solidFill>
                <a:latin typeface="Inter" panose="02000503000000020004" pitchFamily="2" charset="0"/>
                <a:ea typeface="Inter" panose="02000503000000020004" pitchFamily="2" charset="0"/>
              </a:endParaRPr>
            </a:p>
          </p:txBody>
        </p:sp>
        <p:sp>
          <p:nvSpPr>
            <p:cNvPr id="8" name="Flèche : pentagone 92">
              <a:extLst>
                <a:ext uri="{FF2B5EF4-FFF2-40B4-BE49-F238E27FC236}">
                  <a16:creationId xmlns:a16="http://schemas.microsoft.com/office/drawing/2014/main" id="{0481EB4D-A470-1655-76CD-4D739853A546}"/>
                </a:ext>
              </a:extLst>
            </p:cNvPr>
            <p:cNvSpPr/>
            <p:nvPr/>
          </p:nvSpPr>
          <p:spPr>
            <a:xfrm>
              <a:off x="3758863" y="1963533"/>
              <a:ext cx="1694726" cy="53789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4D1585"/>
                  </a:solidFill>
                  <a:latin typeface="Inter" panose="02000503000000020004" pitchFamily="2" charset="0"/>
                  <a:ea typeface="Inter" panose="02000503000000020004" pitchFamily="2" charset="0"/>
                </a:rPr>
                <a:t>70-80% occur in normal-looking skin</a:t>
              </a:r>
              <a:endParaRPr lang="en-IE" sz="1100" baseline="30000">
                <a:solidFill>
                  <a:srgbClr val="4D1585"/>
                </a:solidFill>
                <a:latin typeface="Inter" panose="02000503000000020004" pitchFamily="2" charset="0"/>
                <a:ea typeface="Inter" panose="02000503000000020004" pitchFamily="2" charset="0"/>
              </a:endParaRPr>
            </a:p>
          </p:txBody>
        </p:sp>
        <p:sp>
          <p:nvSpPr>
            <p:cNvPr id="10" name="Flèche : pentagone 92">
              <a:extLst>
                <a:ext uri="{FF2B5EF4-FFF2-40B4-BE49-F238E27FC236}">
                  <a16:creationId xmlns:a16="http://schemas.microsoft.com/office/drawing/2014/main" id="{43BBBD50-3CAE-E1AC-7722-7EC8B9A5AC3D}"/>
                </a:ext>
              </a:extLst>
            </p:cNvPr>
            <p:cNvSpPr/>
            <p:nvPr/>
          </p:nvSpPr>
          <p:spPr>
            <a:xfrm>
              <a:off x="252547" y="1974305"/>
              <a:ext cx="1694725" cy="53789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4D1585"/>
                  </a:solidFill>
                  <a:latin typeface="Inter" panose="02000503000000020004" pitchFamily="2" charset="0"/>
                  <a:ea typeface="Inter" panose="02000503000000020004" pitchFamily="2" charset="0"/>
                </a:rPr>
                <a:t>Roughly 10% of skin cancers</a:t>
              </a:r>
            </a:p>
          </p:txBody>
        </p:sp>
      </p:grpSp>
    </p:spTree>
    <p:extLst>
      <p:ext uri="{BB962C8B-B14F-4D97-AF65-F5344CB8AC3E}">
        <p14:creationId xmlns:p14="http://schemas.microsoft.com/office/powerpoint/2010/main" val="2147559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75">
            <a:extLst>
              <a:ext uri="{FF2B5EF4-FFF2-40B4-BE49-F238E27FC236}">
                <a16:creationId xmlns:a16="http://schemas.microsoft.com/office/drawing/2014/main" id="{FE86BFD8-35A0-952B-A012-D52EF0136C5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5733" y="6492179"/>
            <a:ext cx="1647513" cy="234354"/>
          </a:xfrm>
          <a:prstGeom prst="rect">
            <a:avLst/>
          </a:prstGeom>
        </p:spPr>
      </p:pic>
      <p:pic>
        <p:nvPicPr>
          <p:cNvPr id="16" name="Graphic 13">
            <a:extLst>
              <a:ext uri="{FF2B5EF4-FFF2-40B4-BE49-F238E27FC236}">
                <a16:creationId xmlns:a16="http://schemas.microsoft.com/office/drawing/2014/main" id="{6FE89287-0351-9A34-460D-7309A07A39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0208" y="6478698"/>
            <a:ext cx="1656692" cy="255520"/>
          </a:xfrm>
          <a:prstGeom prst="rect">
            <a:avLst/>
          </a:prstGeom>
        </p:spPr>
      </p:pic>
      <p:grpSp>
        <p:nvGrpSpPr>
          <p:cNvPr id="15" name="Group 14">
            <a:extLst>
              <a:ext uri="{FF2B5EF4-FFF2-40B4-BE49-F238E27FC236}">
                <a16:creationId xmlns:a16="http://schemas.microsoft.com/office/drawing/2014/main" id="{D1BCE6C5-61D3-6A89-8112-D50254CD548A}"/>
              </a:ext>
            </a:extLst>
          </p:cNvPr>
          <p:cNvGrpSpPr/>
          <p:nvPr/>
        </p:nvGrpSpPr>
        <p:grpSpPr>
          <a:xfrm>
            <a:off x="5175327" y="2163623"/>
            <a:ext cx="6696000" cy="3342680"/>
            <a:chOff x="5175327" y="2386911"/>
            <a:chExt cx="6696000" cy="3342680"/>
          </a:xfrm>
        </p:grpSpPr>
        <p:sp>
          <p:nvSpPr>
            <p:cNvPr id="18" name="Ellipse 17">
              <a:extLst>
                <a:ext uri="{FF2B5EF4-FFF2-40B4-BE49-F238E27FC236}">
                  <a16:creationId xmlns:a16="http://schemas.microsoft.com/office/drawing/2014/main" id="{FBBFE349-B972-CF23-302C-5FFBCDFD246A}"/>
                </a:ext>
              </a:extLst>
            </p:cNvPr>
            <p:cNvSpPr/>
            <p:nvPr/>
          </p:nvSpPr>
          <p:spPr>
            <a:xfrm>
              <a:off x="5419577" y="4660711"/>
              <a:ext cx="413422" cy="436112"/>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17" name="Ellipse 16">
              <a:extLst>
                <a:ext uri="{FF2B5EF4-FFF2-40B4-BE49-F238E27FC236}">
                  <a16:creationId xmlns:a16="http://schemas.microsoft.com/office/drawing/2014/main" id="{804C3903-7909-B3FD-D5F0-493B59618B21}"/>
                </a:ext>
              </a:extLst>
            </p:cNvPr>
            <p:cNvSpPr/>
            <p:nvPr/>
          </p:nvSpPr>
          <p:spPr>
            <a:xfrm>
              <a:off x="5426203" y="3782103"/>
              <a:ext cx="413422" cy="436112"/>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4" name="Ellipse 3">
              <a:extLst>
                <a:ext uri="{FF2B5EF4-FFF2-40B4-BE49-F238E27FC236}">
                  <a16:creationId xmlns:a16="http://schemas.microsoft.com/office/drawing/2014/main" id="{CD307609-BB8D-C7D3-EB37-9D5B4B5DA2CA}"/>
                </a:ext>
              </a:extLst>
            </p:cNvPr>
            <p:cNvSpPr/>
            <p:nvPr/>
          </p:nvSpPr>
          <p:spPr>
            <a:xfrm>
              <a:off x="5463905" y="2906570"/>
              <a:ext cx="413422" cy="436112"/>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grpSp>
          <p:nvGrpSpPr>
            <p:cNvPr id="21" name="Group 7">
              <a:extLst>
                <a:ext uri="{FF2B5EF4-FFF2-40B4-BE49-F238E27FC236}">
                  <a16:creationId xmlns:a16="http://schemas.microsoft.com/office/drawing/2014/main" id="{CB22DE9C-9D88-66AD-BEC4-7DA68E769B4E}"/>
                </a:ext>
              </a:extLst>
            </p:cNvPr>
            <p:cNvGrpSpPr/>
            <p:nvPr/>
          </p:nvGrpSpPr>
          <p:grpSpPr>
            <a:xfrm>
              <a:off x="5308978" y="2737497"/>
              <a:ext cx="6461681" cy="774259"/>
              <a:chOff x="5308978" y="2206272"/>
              <a:chExt cx="6461681" cy="774259"/>
            </a:xfrm>
          </p:grpSpPr>
          <p:pic>
            <p:nvPicPr>
              <p:cNvPr id="23" name="Picture 1">
                <a:extLst>
                  <a:ext uri="{FF2B5EF4-FFF2-40B4-BE49-F238E27FC236}">
                    <a16:creationId xmlns:a16="http://schemas.microsoft.com/office/drawing/2014/main" id="{E79EBA20-AE9B-1B6C-1326-D7F3286E61C4}"/>
                  </a:ext>
                </a:extLst>
              </p:cNvPr>
              <p:cNvPicPr>
                <a:picLocks noChangeAspect="1"/>
              </p:cNvPicPr>
              <p:nvPr/>
            </p:nvPicPr>
            <p:blipFill>
              <a:blip r:embed="rId6"/>
              <a:stretch>
                <a:fillRect/>
              </a:stretch>
            </p:blipFill>
            <p:spPr>
              <a:xfrm>
                <a:off x="5308978" y="2206272"/>
                <a:ext cx="708222" cy="774259"/>
              </a:xfrm>
              <a:prstGeom prst="rect">
                <a:avLst/>
              </a:prstGeom>
            </p:spPr>
          </p:pic>
          <p:sp>
            <p:nvSpPr>
              <p:cNvPr id="25" name="TextBox 18">
                <a:extLst>
                  <a:ext uri="{FF2B5EF4-FFF2-40B4-BE49-F238E27FC236}">
                    <a16:creationId xmlns:a16="http://schemas.microsoft.com/office/drawing/2014/main" id="{98496599-022A-2D22-6614-B5B37AD29086}"/>
                  </a:ext>
                </a:extLst>
              </p:cNvPr>
              <p:cNvSpPr txBox="1"/>
              <p:nvPr/>
            </p:nvSpPr>
            <p:spPr>
              <a:xfrm>
                <a:off x="5960364" y="2414031"/>
                <a:ext cx="5810295" cy="461665"/>
              </a:xfrm>
              <a:prstGeom prst="rect">
                <a:avLst/>
              </a:prstGeom>
              <a:noFill/>
            </p:spPr>
            <p:txBody>
              <a:bodyPr wrap="square" rtlCol="0">
                <a:spAutoFit/>
              </a:bodyPr>
              <a:lstStyle/>
              <a:p>
                <a:pPr algn="just"/>
                <a:r>
                  <a:rPr lang="en-US" sz="1200">
                    <a:solidFill>
                      <a:schemeClr val="bg1"/>
                    </a:solidFill>
                    <a:latin typeface="Inter" panose="02000503000000020004" pitchFamily="2" charset="0"/>
                    <a:ea typeface="Inter" panose="02000503000000020004" pitchFamily="2" charset="0"/>
                  </a:rPr>
                  <a:t>According to the United Nations, the world's population is expected to reach 8.5 billion by 2030, rising to 9.7 billion by 2050 and 10.4 billion by 2100.</a:t>
                </a:r>
              </a:p>
            </p:txBody>
          </p:sp>
        </p:grpSp>
        <p:grpSp>
          <p:nvGrpSpPr>
            <p:cNvPr id="28" name="Group 5">
              <a:extLst>
                <a:ext uri="{FF2B5EF4-FFF2-40B4-BE49-F238E27FC236}">
                  <a16:creationId xmlns:a16="http://schemas.microsoft.com/office/drawing/2014/main" id="{2A99297B-23EE-3D94-8DDA-76668511FA2B}"/>
                </a:ext>
              </a:extLst>
            </p:cNvPr>
            <p:cNvGrpSpPr/>
            <p:nvPr/>
          </p:nvGrpSpPr>
          <p:grpSpPr>
            <a:xfrm>
              <a:off x="5280559" y="3610887"/>
              <a:ext cx="6490100" cy="774259"/>
              <a:chOff x="5280559" y="3517543"/>
              <a:chExt cx="6490100" cy="774259"/>
            </a:xfrm>
          </p:grpSpPr>
          <p:pic>
            <p:nvPicPr>
              <p:cNvPr id="29" name="Picture 36">
                <a:extLst>
                  <a:ext uri="{FF2B5EF4-FFF2-40B4-BE49-F238E27FC236}">
                    <a16:creationId xmlns:a16="http://schemas.microsoft.com/office/drawing/2014/main" id="{10691637-F48C-6384-09BD-43B5F330DA1B}"/>
                  </a:ext>
                </a:extLst>
              </p:cNvPr>
              <p:cNvPicPr>
                <a:picLocks noChangeAspect="1"/>
              </p:cNvPicPr>
              <p:nvPr/>
            </p:nvPicPr>
            <p:blipFill>
              <a:blip r:embed="rId6"/>
              <a:stretch>
                <a:fillRect/>
              </a:stretch>
            </p:blipFill>
            <p:spPr>
              <a:xfrm>
                <a:off x="5280559" y="3517543"/>
                <a:ext cx="708222" cy="774259"/>
              </a:xfrm>
              <a:prstGeom prst="rect">
                <a:avLst/>
              </a:prstGeom>
            </p:spPr>
          </p:pic>
          <p:sp>
            <p:nvSpPr>
              <p:cNvPr id="30" name="TextBox 19">
                <a:extLst>
                  <a:ext uri="{FF2B5EF4-FFF2-40B4-BE49-F238E27FC236}">
                    <a16:creationId xmlns:a16="http://schemas.microsoft.com/office/drawing/2014/main" id="{D24C5A76-A389-00C5-22EA-69BA30B2DAB7}"/>
                  </a:ext>
                </a:extLst>
              </p:cNvPr>
              <p:cNvSpPr txBox="1"/>
              <p:nvPr/>
            </p:nvSpPr>
            <p:spPr>
              <a:xfrm>
                <a:off x="5960364" y="3564791"/>
                <a:ext cx="5810295" cy="646331"/>
              </a:xfrm>
              <a:prstGeom prst="rect">
                <a:avLst/>
              </a:prstGeom>
              <a:noFill/>
            </p:spPr>
            <p:txBody>
              <a:bodyPr wrap="square" rtlCol="0">
                <a:spAutoFit/>
              </a:bodyPr>
              <a:lstStyle/>
              <a:p>
                <a:pPr algn="just"/>
                <a:r>
                  <a:rPr lang="en-US" sz="1200">
                    <a:solidFill>
                      <a:schemeClr val="bg1"/>
                    </a:solidFill>
                    <a:latin typeface="Inter" panose="02000503000000020004" pitchFamily="2" charset="0"/>
                    <a:ea typeface="Inter" panose="02000503000000020004" pitchFamily="2" charset="0"/>
                  </a:rPr>
                  <a:t>Between 2020 and 2050, the proportion of people aged 60 and over in the world's population will almost double, from 12% to 22%, and is expected to reach more than 2 billion people.</a:t>
                </a:r>
              </a:p>
            </p:txBody>
          </p:sp>
        </p:grpSp>
        <p:grpSp>
          <p:nvGrpSpPr>
            <p:cNvPr id="31" name="Group 2">
              <a:extLst>
                <a:ext uri="{FF2B5EF4-FFF2-40B4-BE49-F238E27FC236}">
                  <a16:creationId xmlns:a16="http://schemas.microsoft.com/office/drawing/2014/main" id="{D5FEF7B9-1571-6110-B993-321B8151FDE9}"/>
                </a:ext>
              </a:extLst>
            </p:cNvPr>
            <p:cNvGrpSpPr/>
            <p:nvPr/>
          </p:nvGrpSpPr>
          <p:grpSpPr>
            <a:xfrm>
              <a:off x="5252138" y="4484277"/>
              <a:ext cx="6489045" cy="848546"/>
              <a:chOff x="5252141" y="4621787"/>
              <a:chExt cx="6229806" cy="848546"/>
            </a:xfrm>
          </p:grpSpPr>
          <p:pic>
            <p:nvPicPr>
              <p:cNvPr id="32" name="Picture 38">
                <a:extLst>
                  <a:ext uri="{FF2B5EF4-FFF2-40B4-BE49-F238E27FC236}">
                    <a16:creationId xmlns:a16="http://schemas.microsoft.com/office/drawing/2014/main" id="{1EFE9739-0EDD-9E8D-7219-F8A522A62D03}"/>
                  </a:ext>
                </a:extLst>
              </p:cNvPr>
              <p:cNvPicPr>
                <a:picLocks noChangeAspect="1"/>
              </p:cNvPicPr>
              <p:nvPr/>
            </p:nvPicPr>
            <p:blipFill>
              <a:blip r:embed="rId6"/>
              <a:stretch>
                <a:fillRect/>
              </a:stretch>
            </p:blipFill>
            <p:spPr>
              <a:xfrm>
                <a:off x="5252141" y="4621787"/>
                <a:ext cx="708222" cy="774259"/>
              </a:xfrm>
              <a:prstGeom prst="rect">
                <a:avLst/>
              </a:prstGeom>
            </p:spPr>
          </p:pic>
          <p:sp>
            <p:nvSpPr>
              <p:cNvPr id="33" name="TextBox 21">
                <a:extLst>
                  <a:ext uri="{FF2B5EF4-FFF2-40B4-BE49-F238E27FC236}">
                    <a16:creationId xmlns:a16="http://schemas.microsoft.com/office/drawing/2014/main" id="{21F76E8E-7DAA-20A1-35AE-3AA27A3AFE27}"/>
                  </a:ext>
                </a:extLst>
              </p:cNvPr>
              <p:cNvSpPr txBox="1"/>
              <p:nvPr/>
            </p:nvSpPr>
            <p:spPr>
              <a:xfrm>
                <a:off x="5932070" y="4654725"/>
                <a:ext cx="5549877" cy="815608"/>
              </a:xfrm>
              <a:prstGeom prst="rect">
                <a:avLst/>
              </a:prstGeom>
              <a:noFill/>
            </p:spPr>
            <p:txBody>
              <a:bodyPr wrap="square" rtlCol="0">
                <a:spAutoFit/>
              </a:bodyPr>
              <a:lstStyle/>
              <a:p>
                <a:pPr algn="just"/>
                <a:r>
                  <a:rPr lang="en-US" sz="1200">
                    <a:solidFill>
                      <a:schemeClr val="bg1"/>
                    </a:solidFill>
                    <a:latin typeface="Inter" panose="02000503000000020004" pitchFamily="2" charset="0"/>
                    <a:ea typeface="Inter" panose="02000503000000020004" pitchFamily="2" charset="0"/>
                  </a:rPr>
                  <a:t>Global warming is expected to favor skin cancers; it is estimated that the aging population and global warming will result in a doubling of the number of cases within 10 years.</a:t>
                </a:r>
              </a:p>
              <a:p>
                <a:pPr algn="just"/>
                <a:endParaRPr lang="en-US" sz="1100">
                  <a:solidFill>
                    <a:schemeClr val="bg1"/>
                  </a:solidFill>
                  <a:latin typeface="Inter" panose="02000503000000020004" pitchFamily="2" charset="0"/>
                  <a:ea typeface="Inter" panose="02000503000000020004" pitchFamily="2" charset="0"/>
                </a:endParaRPr>
              </a:p>
            </p:txBody>
          </p:sp>
        </p:grpSp>
        <p:sp>
          <p:nvSpPr>
            <p:cNvPr id="34" name="Rectangle 33">
              <a:extLst>
                <a:ext uri="{FF2B5EF4-FFF2-40B4-BE49-F238E27FC236}">
                  <a16:creationId xmlns:a16="http://schemas.microsoft.com/office/drawing/2014/main" id="{3BC7CDC2-05A7-5AD6-249D-2E9090D6A731}"/>
                </a:ext>
              </a:extLst>
            </p:cNvPr>
            <p:cNvSpPr/>
            <p:nvPr/>
          </p:nvSpPr>
          <p:spPr>
            <a:xfrm>
              <a:off x="5175327" y="2532681"/>
              <a:ext cx="6696000" cy="3082339"/>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Inter" panose="02000503000000020004" pitchFamily="2" charset="0"/>
                <a:ea typeface="Inter" panose="02000503000000020004" pitchFamily="2" charset="0"/>
              </a:endParaRPr>
            </a:p>
          </p:txBody>
        </p:sp>
        <p:sp>
          <p:nvSpPr>
            <p:cNvPr id="35" name="Rectangle 34">
              <a:extLst>
                <a:ext uri="{FF2B5EF4-FFF2-40B4-BE49-F238E27FC236}">
                  <a16:creationId xmlns:a16="http://schemas.microsoft.com/office/drawing/2014/main" id="{AA426B92-0F51-713A-2E93-21F59C3716AD}"/>
                </a:ext>
              </a:extLst>
            </p:cNvPr>
            <p:cNvSpPr/>
            <p:nvPr/>
          </p:nvSpPr>
          <p:spPr>
            <a:xfrm>
              <a:off x="5877327" y="2386911"/>
              <a:ext cx="5292000" cy="289138"/>
            </a:xfrm>
            <a:prstGeom prst="rect">
              <a:avLst/>
            </a:prstGeom>
            <a:solidFill>
              <a:srgbClr val="50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Inter" panose="02000503000000020004" pitchFamily="2" charset="0"/>
                <a:ea typeface="Inter" panose="02000503000000020004" pitchFamily="2" charset="0"/>
              </a:endParaRPr>
            </a:p>
          </p:txBody>
        </p:sp>
        <p:sp>
          <p:nvSpPr>
            <p:cNvPr id="36" name="Rectangle 35">
              <a:extLst>
                <a:ext uri="{FF2B5EF4-FFF2-40B4-BE49-F238E27FC236}">
                  <a16:creationId xmlns:a16="http://schemas.microsoft.com/office/drawing/2014/main" id="{04394727-E423-977A-20B2-6AEAD23027FE}"/>
                </a:ext>
              </a:extLst>
            </p:cNvPr>
            <p:cNvSpPr/>
            <p:nvPr/>
          </p:nvSpPr>
          <p:spPr>
            <a:xfrm>
              <a:off x="5877327" y="5487604"/>
              <a:ext cx="5292000" cy="241987"/>
            </a:xfrm>
            <a:prstGeom prst="rect">
              <a:avLst/>
            </a:prstGeom>
            <a:solidFill>
              <a:srgbClr val="50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Inter" panose="02000503000000020004" pitchFamily="2" charset="0"/>
                <a:ea typeface="Inter" panose="02000503000000020004" pitchFamily="2" charset="0"/>
              </a:endParaRPr>
            </a:p>
          </p:txBody>
        </p:sp>
      </p:grpSp>
      <p:sp>
        <p:nvSpPr>
          <p:cNvPr id="6" name="TextBox 49">
            <a:extLst>
              <a:ext uri="{FF2B5EF4-FFF2-40B4-BE49-F238E27FC236}">
                <a16:creationId xmlns:a16="http://schemas.microsoft.com/office/drawing/2014/main" id="{2040EB14-CAAA-BD88-AC41-DAEADE912194}"/>
              </a:ext>
            </a:extLst>
          </p:cNvPr>
          <p:cNvSpPr txBox="1"/>
          <p:nvPr/>
        </p:nvSpPr>
        <p:spPr>
          <a:xfrm>
            <a:off x="751335" y="1677434"/>
            <a:ext cx="3734940" cy="523220"/>
          </a:xfrm>
          <a:prstGeom prst="rect">
            <a:avLst/>
          </a:prstGeom>
          <a:noFill/>
        </p:spPr>
        <p:txBody>
          <a:bodyPr wrap="square">
            <a:spAutoFit/>
          </a:bodyPr>
          <a:lstStyle/>
          <a:p>
            <a:pPr algn="ctr"/>
            <a:r>
              <a:rPr lang="en-US" sz="1400" b="1" u="sng">
                <a:solidFill>
                  <a:schemeClr val="bg1"/>
                </a:solidFill>
                <a:latin typeface="Inter" panose="02000503000000020004" pitchFamily="2" charset="0"/>
                <a:ea typeface="Inter" panose="02000503000000020004" pitchFamily="2" charset="0"/>
              </a:rPr>
              <a:t>Forecast of world population growth</a:t>
            </a:r>
          </a:p>
          <a:p>
            <a:pPr algn="ctr"/>
            <a:r>
              <a:rPr lang="en-US" sz="1400" b="1" u="sng">
                <a:solidFill>
                  <a:schemeClr val="bg1"/>
                </a:solidFill>
                <a:latin typeface="Inter" panose="02000503000000020004" pitchFamily="2" charset="0"/>
                <a:ea typeface="Inter" panose="02000503000000020004" pitchFamily="2" charset="0"/>
              </a:rPr>
              <a:t>(in billions)</a:t>
            </a:r>
          </a:p>
        </p:txBody>
      </p:sp>
      <p:graphicFrame>
        <p:nvGraphicFramePr>
          <p:cNvPr id="5" name="Graphique 4">
            <a:extLst>
              <a:ext uri="{FF2B5EF4-FFF2-40B4-BE49-F238E27FC236}">
                <a16:creationId xmlns:a16="http://schemas.microsoft.com/office/drawing/2014/main" id="{CAFBD63E-FA9B-DD7F-EC7A-9A7ED21C9F1A}"/>
              </a:ext>
            </a:extLst>
          </p:cNvPr>
          <p:cNvGraphicFramePr>
            <a:graphicFrameLocks/>
          </p:cNvGraphicFramePr>
          <p:nvPr>
            <p:extLst>
              <p:ext uri="{D42A27DB-BD31-4B8C-83A1-F6EECF244321}">
                <p14:modId xmlns:p14="http://schemas.microsoft.com/office/powerpoint/2010/main" val="3106763599"/>
              </p:ext>
            </p:extLst>
          </p:nvPr>
        </p:nvGraphicFramePr>
        <p:xfrm>
          <a:off x="281834" y="2334194"/>
          <a:ext cx="4687241" cy="3032736"/>
        </p:xfrm>
        <a:graphic>
          <a:graphicData uri="http://schemas.openxmlformats.org/drawingml/2006/chart">
            <c:chart xmlns:c="http://schemas.openxmlformats.org/drawingml/2006/chart" xmlns:r="http://schemas.openxmlformats.org/officeDocument/2006/relationships" r:id="rId7"/>
          </a:graphicData>
        </a:graphic>
      </p:graphicFrame>
      <p:sp>
        <p:nvSpPr>
          <p:cNvPr id="43" name="TextBox 42">
            <a:extLst>
              <a:ext uri="{FF2B5EF4-FFF2-40B4-BE49-F238E27FC236}">
                <a16:creationId xmlns:a16="http://schemas.microsoft.com/office/drawing/2014/main" id="{4B6CF801-0848-DCE1-89FF-9A2574BF4015}"/>
              </a:ext>
            </a:extLst>
          </p:cNvPr>
          <p:cNvSpPr txBox="1"/>
          <p:nvPr/>
        </p:nvSpPr>
        <p:spPr>
          <a:xfrm>
            <a:off x="565150" y="5515797"/>
            <a:ext cx="4222510" cy="230832"/>
          </a:xfrm>
          <a:prstGeom prst="rect">
            <a:avLst/>
          </a:prstGeom>
          <a:noFill/>
        </p:spPr>
        <p:txBody>
          <a:bodyPr wrap="square">
            <a:spAutoFit/>
          </a:bodyPr>
          <a:lstStyle/>
          <a:p>
            <a:r>
              <a:rPr lang="en-US" sz="900">
                <a:solidFill>
                  <a:schemeClr val="bg1"/>
                </a:solidFill>
                <a:latin typeface="Inter" panose="02000503000000020004" pitchFamily="2" charset="0"/>
                <a:ea typeface="Inter" panose="02000503000000020004" pitchFamily="2" charset="0"/>
              </a:rPr>
              <a:t>Sources : United Nations - https://</a:t>
            </a:r>
            <a:r>
              <a:rPr lang="en-US" sz="900" err="1">
                <a:solidFill>
                  <a:schemeClr val="bg1"/>
                </a:solidFill>
                <a:latin typeface="Inter" panose="02000503000000020004" pitchFamily="2" charset="0"/>
                <a:ea typeface="Inter" panose="02000503000000020004" pitchFamily="2" charset="0"/>
              </a:rPr>
              <a:t>population.un.org</a:t>
            </a:r>
            <a:r>
              <a:rPr lang="en-US" sz="900">
                <a:solidFill>
                  <a:schemeClr val="bg1"/>
                </a:solidFill>
                <a:latin typeface="Inter" panose="02000503000000020004" pitchFamily="2" charset="0"/>
                <a:ea typeface="Inter" panose="02000503000000020004" pitchFamily="2" charset="0"/>
              </a:rPr>
              <a:t>/</a:t>
            </a:r>
          </a:p>
        </p:txBody>
      </p:sp>
      <p:sp>
        <p:nvSpPr>
          <p:cNvPr id="3" name="Titre 2">
            <a:extLst>
              <a:ext uri="{FF2B5EF4-FFF2-40B4-BE49-F238E27FC236}">
                <a16:creationId xmlns:a16="http://schemas.microsoft.com/office/drawing/2014/main" id="{59617DC6-90D5-AD57-95F4-53D89AD75CB1}"/>
              </a:ext>
            </a:extLst>
          </p:cNvPr>
          <p:cNvSpPr txBox="1">
            <a:spLocks/>
          </p:cNvSpPr>
          <p:nvPr/>
        </p:nvSpPr>
        <p:spPr>
          <a:xfrm>
            <a:off x="717550" y="432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pPr eaLnBrk="1" fontAlgn="auto" hangingPunct="1">
              <a:spcBef>
                <a:spcPts val="0"/>
              </a:spcBef>
              <a:spcAft>
                <a:spcPts val="0"/>
              </a:spcAft>
              <a:defRPr/>
            </a:pPr>
            <a:r>
              <a:rPr lang="en-US" sz="2400">
                <a:solidFill>
                  <a:schemeClr val="bg1"/>
                </a:solidFill>
                <a:latin typeface="Inter" panose="02000503000000020004" pitchFamily="2" charset="0"/>
                <a:ea typeface="Inter" panose="02000503000000020004" pitchFamily="2" charset="0"/>
              </a:rPr>
              <a:t>… and the burden continues to grow with population ageing, growth worldwide and climate change</a:t>
            </a:r>
            <a:endParaRPr lang="en-US" sz="2400" b="1">
              <a:solidFill>
                <a:schemeClr val="bg1"/>
              </a:solidFill>
              <a:latin typeface="Inter" panose="02000503000000020004" pitchFamily="2"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100193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4439AC5-A1DE-B43F-448D-DAB62274F94E}"/>
              </a:ext>
            </a:extLst>
          </p:cNvPr>
          <p:cNvSpPr/>
          <p:nvPr/>
        </p:nvSpPr>
        <p:spPr>
          <a:xfrm rot="5400000">
            <a:off x="1316515" y="3542070"/>
            <a:ext cx="4450179" cy="564500"/>
          </a:xfrm>
          <a:prstGeom prst="triangle">
            <a:avLst>
              <a:gd name="adj" fmla="val 2802"/>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2" name="Rectangle : coins arrondis 1">
            <a:extLst>
              <a:ext uri="{FF2B5EF4-FFF2-40B4-BE49-F238E27FC236}">
                <a16:creationId xmlns:a16="http://schemas.microsoft.com/office/drawing/2014/main" id="{2C91CA57-1505-A5FE-A1D1-DE2B318A4E88}"/>
              </a:ext>
            </a:extLst>
          </p:cNvPr>
          <p:cNvSpPr/>
          <p:nvPr/>
        </p:nvSpPr>
        <p:spPr>
          <a:xfrm>
            <a:off x="-192506" y="1505712"/>
            <a:ext cx="3538379" cy="4543695"/>
          </a:xfrm>
          <a:prstGeom prst="roundRect">
            <a:avLst>
              <a:gd name="adj" fmla="val 3661"/>
            </a:avLst>
          </a:prstGeom>
          <a:solidFill>
            <a:srgbClr val="50287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1600" b="1">
                <a:solidFill>
                  <a:schemeClr val="bg1"/>
                </a:solidFill>
                <a:latin typeface="Inter" panose="02000503000000020004" pitchFamily="2" charset="0"/>
                <a:ea typeface="Inter" panose="02000503000000020004" pitchFamily="2" charset="0"/>
              </a:rPr>
              <a:t>What is Nanomedicine and Nanotheranostics?</a:t>
            </a:r>
          </a:p>
          <a:p>
            <a:endParaRPr lang="en-US" sz="1200">
              <a:solidFill>
                <a:schemeClr val="bg1"/>
              </a:solidFill>
              <a:latin typeface="Inter" panose="02000503000000020004" pitchFamily="2" charset="0"/>
              <a:ea typeface="Inter" panose="02000503000000020004" pitchFamily="2" charset="0"/>
            </a:endParaRPr>
          </a:p>
          <a:p>
            <a:r>
              <a:rPr lang="en-US" sz="1200" b="1">
                <a:solidFill>
                  <a:schemeClr val="bg1"/>
                </a:solidFill>
                <a:latin typeface="Inter" panose="02000503000000020004" pitchFamily="2" charset="0"/>
                <a:ea typeface="Inter" panose="02000503000000020004" pitchFamily="2" charset="0"/>
              </a:rPr>
              <a:t>Nanomedicine</a:t>
            </a:r>
            <a:r>
              <a:rPr lang="en-US" sz="1200">
                <a:solidFill>
                  <a:schemeClr val="bg1"/>
                </a:solidFill>
                <a:latin typeface="Inter" panose="02000503000000020004" pitchFamily="2" charset="0"/>
                <a:ea typeface="Inter" panose="02000503000000020004" pitchFamily="2" charset="0"/>
              </a:rPr>
              <a:t> uses nanotechnologies to develop innovative applications, thanks to the exploitation of the physical, chemical and biological properties of materials at the nanometric scale (called nano objects). </a:t>
            </a:r>
          </a:p>
          <a:p>
            <a:endParaRPr lang="en-US" sz="1200">
              <a:solidFill>
                <a:schemeClr val="bg1"/>
              </a:solidFill>
              <a:latin typeface="Inter" panose="02000503000000020004" pitchFamily="2" charset="0"/>
              <a:ea typeface="Inter" panose="02000503000000020004" pitchFamily="2" charset="0"/>
            </a:endParaRPr>
          </a:p>
          <a:p>
            <a:r>
              <a:rPr lang="en-US" sz="1200">
                <a:solidFill>
                  <a:schemeClr val="bg1"/>
                </a:solidFill>
                <a:latin typeface="Inter" panose="02000503000000020004" pitchFamily="2" charset="0"/>
                <a:ea typeface="Inter" panose="02000503000000020004" pitchFamily="2" charset="0"/>
              </a:rPr>
              <a:t>Size reduction of various structures below the micrometer highlighted new properties not observed at conventional sizes. </a:t>
            </a:r>
          </a:p>
          <a:p>
            <a:endParaRPr lang="en-US" sz="1200">
              <a:solidFill>
                <a:schemeClr val="bg1"/>
              </a:solidFill>
              <a:latin typeface="Inter" panose="02000503000000020004" pitchFamily="2" charset="0"/>
              <a:ea typeface="Inter" panose="02000503000000020004" pitchFamily="2" charset="0"/>
            </a:endParaRPr>
          </a:p>
          <a:p>
            <a:r>
              <a:rPr lang="en-US" sz="1200" b="1">
                <a:solidFill>
                  <a:schemeClr val="bg1"/>
                </a:solidFill>
                <a:latin typeface="Inter" panose="02000503000000020004" pitchFamily="2" charset="0"/>
                <a:ea typeface="Inter" panose="02000503000000020004" pitchFamily="2" charset="0"/>
              </a:rPr>
              <a:t>Nanotheranostics</a:t>
            </a:r>
            <a:r>
              <a:rPr lang="en-US" sz="1200">
                <a:solidFill>
                  <a:schemeClr val="bg1"/>
                </a:solidFill>
                <a:latin typeface="Inter" panose="02000503000000020004" pitchFamily="2" charset="0"/>
                <a:ea typeface="Inter" panose="02000503000000020004" pitchFamily="2" charset="0"/>
              </a:rPr>
              <a:t> is an advanced field of medicine that uses nanoparticles to simultaneously diagnose and treat diseases. </a:t>
            </a:r>
          </a:p>
          <a:p>
            <a:endParaRPr lang="en-US" sz="1200">
              <a:solidFill>
                <a:schemeClr val="bg1"/>
              </a:solidFill>
              <a:latin typeface="Inter" panose="02000503000000020004" pitchFamily="2" charset="0"/>
              <a:ea typeface="Inter" panose="02000503000000020004" pitchFamily="2" charset="0"/>
            </a:endParaRPr>
          </a:p>
          <a:p>
            <a:r>
              <a:rPr lang="en-US" sz="1200">
                <a:solidFill>
                  <a:schemeClr val="bg1"/>
                </a:solidFill>
                <a:latin typeface="Inter" panose="02000503000000020004" pitchFamily="2" charset="0"/>
                <a:ea typeface="Inter" panose="02000503000000020004" pitchFamily="2" charset="0"/>
              </a:rPr>
              <a:t>Nanoparticles serve as molecular "cargo" carriers. </a:t>
            </a:r>
          </a:p>
        </p:txBody>
      </p:sp>
      <p:sp>
        <p:nvSpPr>
          <p:cNvPr id="10" name="ZoneTexte 9">
            <a:extLst>
              <a:ext uri="{FF2B5EF4-FFF2-40B4-BE49-F238E27FC236}">
                <a16:creationId xmlns:a16="http://schemas.microsoft.com/office/drawing/2014/main" id="{117DB71F-E26F-4DEF-0366-F8B353E2403C}"/>
              </a:ext>
            </a:extLst>
          </p:cNvPr>
          <p:cNvSpPr txBox="1"/>
          <p:nvPr/>
        </p:nvSpPr>
        <p:spPr>
          <a:xfrm>
            <a:off x="4007391" y="1414913"/>
            <a:ext cx="7211729" cy="2785378"/>
          </a:xfrm>
          <a:prstGeom prst="rect">
            <a:avLst/>
          </a:prstGeom>
          <a:noFill/>
        </p:spPr>
        <p:txBody>
          <a:bodyPr wrap="square">
            <a:spAutoFit/>
          </a:bodyPr>
          <a:lstStyle/>
          <a:p>
            <a:pPr marL="171450" indent="-171450" algn="just">
              <a:spcBef>
                <a:spcPts val="300"/>
              </a:spcBef>
              <a:spcAft>
                <a:spcPts val="300"/>
              </a:spcAft>
              <a:buClr>
                <a:srgbClr val="3B608D"/>
              </a:buClr>
              <a:buFont typeface="Wingdings" panose="05000000000000000000" pitchFamily="2" charset="2"/>
              <a:buChar char="§"/>
            </a:pPr>
            <a:r>
              <a:rPr lang="en-US" sz="1600" err="1">
                <a:latin typeface="Inter" panose="02000503000000020004" pitchFamily="2" charset="0"/>
                <a:ea typeface="Inter" panose="02000503000000020004" pitchFamily="2" charset="0"/>
              </a:rPr>
              <a:t>Torskal</a:t>
            </a:r>
            <a:r>
              <a:rPr lang="en-US" sz="1600">
                <a:latin typeface="Inter" panose="02000503000000020004" pitchFamily="2" charset="0"/>
                <a:ea typeface="Inter" panose="02000503000000020004" pitchFamily="2" charset="0"/>
              </a:rPr>
              <a:t> scientific team has discovered an </a:t>
            </a:r>
            <a:r>
              <a:rPr lang="en-US" sz="1600" b="1">
                <a:latin typeface="Inter" panose="02000503000000020004" pitchFamily="2" charset="0"/>
                <a:ea typeface="Inter" panose="02000503000000020004" pitchFamily="2" charset="0"/>
              </a:rPr>
              <a:t>innovative </a:t>
            </a:r>
            <a:r>
              <a:rPr lang="en-US" sz="1600">
                <a:latin typeface="Inter" panose="02000503000000020004" pitchFamily="2" charset="0"/>
                <a:ea typeface="Inter" panose="02000503000000020004" pitchFamily="2" charset="0"/>
              </a:rPr>
              <a:t>and </a:t>
            </a:r>
            <a:r>
              <a:rPr lang="en-US" sz="1600" b="1">
                <a:latin typeface="Inter" panose="02000503000000020004" pitchFamily="2" charset="0"/>
                <a:ea typeface="Inter" panose="02000503000000020004" pitchFamily="2" charset="0"/>
              </a:rPr>
              <a:t>green</a:t>
            </a:r>
            <a:r>
              <a:rPr lang="en-US" sz="1600">
                <a:latin typeface="Inter" panose="02000503000000020004" pitchFamily="2" charset="0"/>
                <a:ea typeface="Inter" panose="02000503000000020004" pitchFamily="2" charset="0"/>
              </a:rPr>
              <a:t> way of producing gold nanoparticles (</a:t>
            </a:r>
            <a:r>
              <a:rPr lang="en-US" sz="1600" b="1">
                <a:latin typeface="Inter" panose="02000503000000020004" pitchFamily="2" charset="0"/>
                <a:ea typeface="Inter" panose="02000503000000020004" pitchFamily="2" charset="0"/>
              </a:rPr>
              <a:t>patented</a:t>
            </a:r>
            <a:r>
              <a:rPr lang="en-US" sz="1600">
                <a:latin typeface="Inter" panose="02000503000000020004" pitchFamily="2" charset="0"/>
                <a:ea typeface="Inter" panose="02000503000000020004" pitchFamily="2" charset="0"/>
              </a:rPr>
              <a:t>), leveraging Indian Ocean endemic plants having numerous applications in health</a:t>
            </a:r>
          </a:p>
          <a:p>
            <a:pPr algn="just">
              <a:spcBef>
                <a:spcPts val="300"/>
              </a:spcBef>
              <a:spcAft>
                <a:spcPts val="300"/>
              </a:spcAft>
              <a:buClr>
                <a:srgbClr val="3B608D"/>
              </a:buClr>
            </a:pPr>
            <a:endParaRPr lang="en-US" sz="1600">
              <a:latin typeface="Inter" panose="02000503000000020004" pitchFamily="2" charset="0"/>
              <a:ea typeface="Inter" panose="02000503000000020004" pitchFamily="2" charset="0"/>
            </a:endParaRPr>
          </a:p>
          <a:p>
            <a:pPr marL="171450" indent="-171450">
              <a:spcBef>
                <a:spcPts val="300"/>
              </a:spcBef>
              <a:buClr>
                <a:srgbClr val="3B608D"/>
              </a:buClr>
              <a:buFont typeface="Wingdings" panose="05000000000000000000" pitchFamily="2" charset="2"/>
              <a:buChar char="§"/>
            </a:pPr>
            <a:r>
              <a:rPr lang="en-US" sz="1600" b="1">
                <a:latin typeface="Inter" panose="02000503000000020004" pitchFamily="2" charset="0"/>
                <a:ea typeface="Inter" panose="02000503000000020004" pitchFamily="2" charset="0"/>
              </a:rPr>
              <a:t>It focuses today on oncology, </a:t>
            </a:r>
            <a:r>
              <a:rPr lang="en-US" sz="1600">
                <a:latin typeface="Inter" panose="02000503000000020004" pitchFamily="2" charset="0"/>
                <a:ea typeface="Inter" panose="02000503000000020004" pitchFamily="2" charset="0"/>
              </a:rPr>
              <a:t>but the technology can be applied to other therapeutic areas in later phases</a:t>
            </a:r>
          </a:p>
          <a:p>
            <a:pPr>
              <a:spcBef>
                <a:spcPts val="300"/>
              </a:spcBef>
              <a:buClr>
                <a:srgbClr val="3B608D"/>
              </a:buClr>
            </a:pPr>
            <a:endParaRPr lang="en-US" sz="1600" b="1">
              <a:latin typeface="Inter" panose="02000503000000020004" pitchFamily="2" charset="0"/>
              <a:ea typeface="Inter" panose="02000503000000020004" pitchFamily="2" charset="0"/>
            </a:endParaRPr>
          </a:p>
          <a:p>
            <a:pPr marL="171450" indent="-171450">
              <a:spcBef>
                <a:spcPts val="300"/>
              </a:spcBef>
              <a:buClr>
                <a:srgbClr val="3B608D"/>
              </a:buClr>
              <a:buFont typeface="Wingdings" panose="05000000000000000000" pitchFamily="2" charset="2"/>
              <a:buChar char="§"/>
            </a:pPr>
            <a:r>
              <a:rPr lang="en-US" sz="1600" b="1" err="1">
                <a:latin typeface="Inter" panose="02000503000000020004" pitchFamily="2" charset="0"/>
                <a:ea typeface="Inter" panose="02000503000000020004" pitchFamily="2" charset="0"/>
              </a:rPr>
              <a:t>Torskal</a:t>
            </a:r>
            <a:r>
              <a:rPr lang="en-US" sz="1600" b="1">
                <a:latin typeface="Inter" panose="02000503000000020004" pitchFamily="2" charset="0"/>
                <a:ea typeface="Inter" panose="02000503000000020004" pitchFamily="2" charset="0"/>
              </a:rPr>
              <a:t> developed NT1, </a:t>
            </a:r>
            <a:r>
              <a:rPr lang="en-US" sz="1600">
                <a:latin typeface="Inter" panose="02000503000000020004" pitchFamily="2" charset="0"/>
                <a:ea typeface="Inter" panose="02000503000000020004" pitchFamily="2" charset="0"/>
              </a:rPr>
              <a:t>its first lead </a:t>
            </a:r>
            <a:r>
              <a:rPr lang="en-US" sz="1600" err="1">
                <a:latin typeface="Inter" panose="02000503000000020004" pitchFamily="2" charset="0"/>
                <a:ea typeface="Inter" panose="02000503000000020004" pitchFamily="2" charset="0"/>
              </a:rPr>
              <a:t>nanotheranostic</a:t>
            </a:r>
            <a:r>
              <a:rPr lang="en-US" sz="1600">
                <a:latin typeface="Inter" panose="02000503000000020004" pitchFamily="2" charset="0"/>
                <a:ea typeface="Inter" panose="02000503000000020004" pitchFamily="2" charset="0"/>
              </a:rPr>
              <a:t>. Ready to be tested on humans after promising POC efficacy results in Carcinoma Basal Cell and Melanoma. </a:t>
            </a:r>
          </a:p>
        </p:txBody>
      </p:sp>
      <p:pic>
        <p:nvPicPr>
          <p:cNvPr id="13" name="Image 12">
            <a:extLst>
              <a:ext uri="{FF2B5EF4-FFF2-40B4-BE49-F238E27FC236}">
                <a16:creationId xmlns:a16="http://schemas.microsoft.com/office/drawing/2014/main" id="{3AFD8426-4227-8189-25B9-AB691F8728BB}"/>
              </a:ext>
            </a:extLst>
          </p:cNvPr>
          <p:cNvPicPr>
            <a:picLocks noChangeAspect="1"/>
          </p:cNvPicPr>
          <p:nvPr/>
        </p:nvPicPr>
        <p:blipFill>
          <a:blip r:embed="rId2"/>
          <a:stretch>
            <a:fillRect/>
          </a:stretch>
        </p:blipFill>
        <p:spPr>
          <a:xfrm>
            <a:off x="3052145" y="3620878"/>
            <a:ext cx="6518047" cy="3082937"/>
          </a:xfrm>
          <a:prstGeom prst="rect">
            <a:avLst/>
          </a:prstGeom>
        </p:spPr>
      </p:pic>
      <p:sp>
        <p:nvSpPr>
          <p:cNvPr id="16" name="ZoneTexte 15">
            <a:extLst>
              <a:ext uri="{FF2B5EF4-FFF2-40B4-BE49-F238E27FC236}">
                <a16:creationId xmlns:a16="http://schemas.microsoft.com/office/drawing/2014/main" id="{A1FB208C-8703-D6F5-8202-6E7AE3A883CA}"/>
              </a:ext>
            </a:extLst>
          </p:cNvPr>
          <p:cNvSpPr txBox="1"/>
          <p:nvPr/>
        </p:nvSpPr>
        <p:spPr>
          <a:xfrm>
            <a:off x="8922612" y="4469848"/>
            <a:ext cx="3261860" cy="1384995"/>
          </a:xfrm>
          <a:prstGeom prst="rect">
            <a:avLst/>
          </a:prstGeom>
          <a:noFill/>
        </p:spPr>
        <p:txBody>
          <a:bodyPr wrap="square">
            <a:spAutoFit/>
          </a:bodyPr>
          <a:lstStyle/>
          <a:p>
            <a:pPr lvl="0" defTabSz="914400">
              <a:defRPr/>
            </a:pPr>
            <a:r>
              <a:rPr kumimoji="0" lang="en-US" sz="1400" b="1" i="0" u="none" strike="noStrike" kern="0" cap="none" spc="0" normalizeH="0" baseline="0" noProof="0">
                <a:ln>
                  <a:noFill/>
                </a:ln>
                <a:effectLst/>
                <a:uLnTx/>
                <a:uFillTx/>
                <a:latin typeface="Inter" panose="02000503000000020004" pitchFamily="2" charset="0"/>
                <a:ea typeface="Inter" panose="02000503000000020004" pitchFamily="2" charset="0"/>
              </a:rPr>
              <a:t>“ </a:t>
            </a:r>
            <a:r>
              <a:rPr lang="en-US" sz="1400" b="1" kern="0">
                <a:latin typeface="Inter" panose="02000503000000020004" pitchFamily="2" charset="0"/>
                <a:ea typeface="Inter" panose="02000503000000020004" pitchFamily="2" charset="0"/>
              </a:rPr>
              <a:t>Green </a:t>
            </a:r>
            <a:r>
              <a:rPr lang="en-US" sz="1400" b="1" kern="0" err="1">
                <a:latin typeface="Inter" panose="02000503000000020004" pitchFamily="2" charset="0"/>
                <a:ea typeface="Inter" panose="02000503000000020004" pitchFamily="2" charset="0"/>
              </a:rPr>
              <a:t>nanotheranostics</a:t>
            </a:r>
            <a:r>
              <a:rPr lang="en-US" sz="1400" b="1" kern="0">
                <a:latin typeface="Inter" panose="02000503000000020004" pitchFamily="2" charset="0"/>
                <a:ea typeface="Inter" panose="02000503000000020004" pitchFamily="2" charset="0"/>
              </a:rPr>
              <a:t> </a:t>
            </a:r>
            <a:br>
              <a:rPr lang="en-US" sz="1400" b="1" kern="0">
                <a:latin typeface="Inter" panose="02000503000000020004" pitchFamily="2" charset="0"/>
                <a:ea typeface="Inter" panose="02000503000000020004" pitchFamily="2" charset="0"/>
              </a:rPr>
            </a:br>
            <a:r>
              <a:rPr lang="en-US" sz="1400" b="1" kern="0">
                <a:latin typeface="Inter" panose="02000503000000020004" pitchFamily="2" charset="0"/>
                <a:ea typeface="Inter" panose="02000503000000020004" pitchFamily="2" charset="0"/>
              </a:rPr>
              <a:t>to better diagnose, monitor </a:t>
            </a:r>
            <a:br>
              <a:rPr lang="en-US" sz="1400" b="1" kern="0">
                <a:latin typeface="Inter" panose="02000503000000020004" pitchFamily="2" charset="0"/>
                <a:ea typeface="Inter" panose="02000503000000020004" pitchFamily="2" charset="0"/>
              </a:rPr>
            </a:br>
            <a:r>
              <a:rPr lang="en-US" sz="1400" b="1" kern="0">
                <a:latin typeface="Inter" panose="02000503000000020004" pitchFamily="2" charset="0"/>
                <a:ea typeface="Inter" panose="02000503000000020004" pitchFamily="2" charset="0"/>
              </a:rPr>
              <a:t>and cure differently </a:t>
            </a:r>
            <a:br>
              <a:rPr lang="en-US" sz="1400" b="1" kern="0">
                <a:latin typeface="Inter" panose="02000503000000020004" pitchFamily="2" charset="0"/>
                <a:ea typeface="Inter" panose="02000503000000020004" pitchFamily="2" charset="0"/>
              </a:rPr>
            </a:br>
            <a:r>
              <a:rPr lang="en-US" sz="1400" b="1" kern="0">
                <a:latin typeface="Inter" panose="02000503000000020004" pitchFamily="2" charset="0"/>
                <a:ea typeface="Inter" panose="02000503000000020004" pitchFamily="2" charset="0"/>
              </a:rPr>
              <a:t>high unmet needs cancers, </a:t>
            </a:r>
            <a:br>
              <a:rPr lang="en-US" sz="1400" b="1" kern="0">
                <a:latin typeface="Inter" panose="02000503000000020004" pitchFamily="2" charset="0"/>
                <a:ea typeface="Inter" panose="02000503000000020004" pitchFamily="2" charset="0"/>
              </a:rPr>
            </a:br>
            <a:r>
              <a:rPr lang="en-US" sz="1400" b="1" kern="0">
                <a:latin typeface="Inter" panose="02000503000000020004" pitchFamily="2" charset="0"/>
                <a:ea typeface="Inter" panose="02000503000000020004" pitchFamily="2" charset="0"/>
              </a:rPr>
              <a:t>leveraging physical properties </a:t>
            </a:r>
            <a:br>
              <a:rPr lang="en-US" sz="1400" b="1" kern="0">
                <a:latin typeface="Inter" panose="02000503000000020004" pitchFamily="2" charset="0"/>
                <a:ea typeface="Inter" panose="02000503000000020004" pitchFamily="2" charset="0"/>
              </a:rPr>
            </a:br>
            <a:r>
              <a:rPr lang="en-US" sz="1400" b="1" kern="0">
                <a:latin typeface="Inter" panose="02000503000000020004" pitchFamily="2" charset="0"/>
                <a:ea typeface="Inter" panose="02000503000000020004" pitchFamily="2" charset="0"/>
              </a:rPr>
              <a:t>of non-toxic Nanoparticles ”</a:t>
            </a:r>
            <a:endParaRPr kumimoji="0" lang="en-US" sz="1400" b="1" i="0" u="none" strike="noStrike" kern="0" cap="none" spc="0" normalizeH="0" baseline="0" noProof="0">
              <a:ln>
                <a:noFill/>
              </a:ln>
              <a:effectLst/>
              <a:uLnTx/>
              <a:uFillTx/>
              <a:latin typeface="Inter" panose="02000503000000020004" pitchFamily="2" charset="0"/>
              <a:ea typeface="Inter" panose="02000503000000020004" pitchFamily="2" charset="0"/>
            </a:endParaRPr>
          </a:p>
        </p:txBody>
      </p:sp>
      <p:sp>
        <p:nvSpPr>
          <p:cNvPr id="4" name="Titre 2">
            <a:extLst>
              <a:ext uri="{FF2B5EF4-FFF2-40B4-BE49-F238E27FC236}">
                <a16:creationId xmlns:a16="http://schemas.microsoft.com/office/drawing/2014/main" id="{4ED551ED-549A-01BB-B2F6-2FBBAA2C0DE6}"/>
              </a:ext>
            </a:extLst>
          </p:cNvPr>
          <p:cNvSpPr txBox="1">
            <a:spLocks/>
          </p:cNvSpPr>
          <p:nvPr/>
        </p:nvSpPr>
        <p:spPr>
          <a:xfrm>
            <a:off x="717550" y="432000"/>
            <a:ext cx="11061700" cy="515937"/>
          </a:xfrm>
          <a:prstGeom prst="rect">
            <a:avLst/>
          </a:prstGeom>
        </p:spPr>
        <p:txBody>
          <a:bodyPr anchor="ctr"/>
          <a:lstStyle>
            <a:lvl1pPr algn="l" defTabSz="914400" rtl="0" eaLnBrk="1" latinLnBrk="0" hangingPunct="1">
              <a:lnSpc>
                <a:spcPct val="90000"/>
              </a:lnSpc>
              <a:spcBef>
                <a:spcPct val="0"/>
              </a:spcBef>
              <a:buNone/>
              <a:defRPr sz="1600" b="1" kern="1200">
                <a:solidFill>
                  <a:schemeClr val="accent4"/>
                </a:solidFill>
                <a:latin typeface="Inter"/>
                <a:ea typeface="+mj-ea"/>
                <a:cs typeface="+mj-cs"/>
              </a:defRPr>
            </a:lvl1pPr>
          </a:lstStyle>
          <a:p>
            <a:r>
              <a:rPr lang="en-US" sz="2400" dirty="0" err="1">
                <a:latin typeface="Inter" panose="02000503000000020004" pitchFamily="2" charset="0"/>
                <a:ea typeface="Inter" panose="02000503000000020004" pitchFamily="2" charset="0"/>
              </a:rPr>
              <a:t>Torskal</a:t>
            </a:r>
            <a:r>
              <a:rPr lang="en-US" sz="2400" dirty="0">
                <a:latin typeface="Inter" panose="02000503000000020004" pitchFamily="2" charset="0"/>
                <a:ea typeface="Inter" panose="02000503000000020004" pitchFamily="2" charset="0"/>
              </a:rPr>
              <a:t> developed a new noninvasive and nontoxic treatment for Keratinocyte based on nanomedicine with medicinal plants extracts</a:t>
            </a:r>
            <a:endParaRPr lang="en-US" sz="2400" dirty="0">
              <a:latin typeface="Inter" panose="02000503000000020004" pitchFamily="2" charset="0"/>
            </a:endParaRPr>
          </a:p>
        </p:txBody>
      </p:sp>
    </p:spTree>
    <p:extLst>
      <p:ext uri="{BB962C8B-B14F-4D97-AF65-F5344CB8AC3E}">
        <p14:creationId xmlns:p14="http://schemas.microsoft.com/office/powerpoint/2010/main" val="259941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1A1AEF55-2AB7-F7F9-18D9-E6E8FE51EA02}"/>
              </a:ext>
            </a:extLst>
          </p:cNvPr>
          <p:cNvSpPr txBox="1">
            <a:spLocks/>
          </p:cNvSpPr>
          <p:nvPr/>
        </p:nvSpPr>
        <p:spPr>
          <a:xfrm>
            <a:off x="565150" y="468000"/>
            <a:ext cx="11061700" cy="5159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bg1"/>
                </a:solidFill>
                <a:latin typeface="Inter" panose="02000503000000020004" pitchFamily="2" charset="0"/>
                <a:ea typeface="Inter" panose="02000503000000020004" pitchFamily="2" charset="0"/>
              </a:rPr>
              <a:t>Supply of medicinal plant in a European region with an </a:t>
            </a:r>
            <a:r>
              <a:rPr lang="en-US" sz="2400" b="1" err="1">
                <a:solidFill>
                  <a:schemeClr val="bg1"/>
                </a:solidFill>
                <a:latin typeface="Inter" panose="02000503000000020004" pitchFamily="2" charset="0"/>
                <a:ea typeface="Inter" panose="02000503000000020004" pitchFamily="2" charset="0"/>
              </a:rPr>
              <a:t>incitative</a:t>
            </a:r>
            <a:r>
              <a:rPr lang="en-US" sz="2400" b="1">
                <a:solidFill>
                  <a:schemeClr val="bg1"/>
                </a:solidFill>
                <a:latin typeface="Inter" panose="02000503000000020004" pitchFamily="2" charset="0"/>
                <a:ea typeface="Inter" panose="02000503000000020004" pitchFamily="2" charset="0"/>
              </a:rPr>
              <a:t> policy for investment</a:t>
            </a:r>
          </a:p>
        </p:txBody>
      </p:sp>
      <p:sp>
        <p:nvSpPr>
          <p:cNvPr id="5" name="ZoneTexte 4">
            <a:extLst>
              <a:ext uri="{FF2B5EF4-FFF2-40B4-BE49-F238E27FC236}">
                <a16:creationId xmlns:a16="http://schemas.microsoft.com/office/drawing/2014/main" id="{A2B47C9B-9A16-C688-B376-48855BC890EA}"/>
              </a:ext>
            </a:extLst>
          </p:cNvPr>
          <p:cNvSpPr txBox="1"/>
          <p:nvPr/>
        </p:nvSpPr>
        <p:spPr>
          <a:xfrm>
            <a:off x="1141834" y="1131712"/>
            <a:ext cx="9308957" cy="738664"/>
          </a:xfrm>
          <a:prstGeom prst="rect">
            <a:avLst/>
          </a:prstGeom>
          <a:noFill/>
        </p:spPr>
        <p:txBody>
          <a:bodyPr wrap="square" rtlCol="0">
            <a:spAutoFit/>
          </a:bodyPr>
          <a:lstStyle/>
          <a:p>
            <a:pPr indent="-285750">
              <a:buFont typeface="Arial" panose="020B0604020202020204" pitchFamily="34" charset="0"/>
              <a:buChar char="•"/>
            </a:pPr>
            <a:r>
              <a:rPr lang="en-US" sz="1400">
                <a:solidFill>
                  <a:schemeClr val="bg1"/>
                </a:solidFill>
                <a:latin typeface="Inter" panose="02000503000000020004" pitchFamily="2" charset="0"/>
                <a:ea typeface="Inter" panose="02000503000000020004" pitchFamily="2" charset="0"/>
              </a:rPr>
              <a:t>1Ha of agricultural exploitation supplies 1 ton of fresh plants, for the production of 56,000L of NPs/year</a:t>
            </a:r>
          </a:p>
          <a:p>
            <a:pPr indent="-285750">
              <a:buFont typeface="Arial" panose="020B0604020202020204" pitchFamily="34" charset="0"/>
              <a:buChar char="•"/>
            </a:pPr>
            <a:r>
              <a:rPr lang="en-US" sz="1400">
                <a:solidFill>
                  <a:schemeClr val="bg1"/>
                </a:solidFill>
                <a:latin typeface="Inter" panose="02000503000000020004" pitchFamily="2" charset="0"/>
                <a:ea typeface="Inter" panose="02000503000000020004" pitchFamily="2" charset="0"/>
              </a:rPr>
              <a:t>Global scale : total patient need is 2,000L NP/year </a:t>
            </a:r>
          </a:p>
          <a:p>
            <a:pPr indent="-285750">
              <a:buFont typeface="Arial" panose="020B0604020202020204" pitchFamily="34" charset="0"/>
              <a:buChar char="•"/>
            </a:pPr>
            <a:r>
              <a:rPr lang="en-US" sz="1400">
                <a:solidFill>
                  <a:schemeClr val="bg1"/>
                </a:solidFill>
                <a:latin typeface="Inter" panose="02000503000000020004" pitchFamily="2" charset="0"/>
                <a:ea typeface="Inter" panose="02000503000000020004" pitchFamily="2" charset="0"/>
              </a:rPr>
              <a:t>For 10% of market share, 1Ha area can provide 200L NP/year</a:t>
            </a:r>
          </a:p>
        </p:txBody>
      </p:sp>
      <p:pic>
        <p:nvPicPr>
          <p:cNvPr id="1028" name="Picture 4" descr="Région Réunion - Site du Conseil Régional de la Réunion">
            <a:extLst>
              <a:ext uri="{FF2B5EF4-FFF2-40B4-BE49-F238E27FC236}">
                <a16:creationId xmlns:a16="http://schemas.microsoft.com/office/drawing/2014/main" id="{CE06FDA5-F596-9859-2EA9-AE4A4258B0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16360" y="1596251"/>
            <a:ext cx="1992474" cy="9962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8004F9D-074F-25A1-96D4-0ABC79B56329}"/>
              </a:ext>
            </a:extLst>
          </p:cNvPr>
          <p:cNvGrpSpPr/>
          <p:nvPr/>
        </p:nvGrpSpPr>
        <p:grpSpPr>
          <a:xfrm>
            <a:off x="924813" y="2274643"/>
            <a:ext cx="10342375" cy="4012201"/>
            <a:chOff x="470222" y="2274643"/>
            <a:chExt cx="10342375" cy="4012201"/>
          </a:xfrm>
        </p:grpSpPr>
        <p:sp>
          <p:nvSpPr>
            <p:cNvPr id="7" name="Rectangle : coins arrondis 6">
              <a:extLst>
                <a:ext uri="{FF2B5EF4-FFF2-40B4-BE49-F238E27FC236}">
                  <a16:creationId xmlns:a16="http://schemas.microsoft.com/office/drawing/2014/main" id="{DE2EB695-6886-3A5C-C311-C6CD2F476CC8}"/>
                </a:ext>
              </a:extLst>
            </p:cNvPr>
            <p:cNvSpPr/>
            <p:nvPr/>
          </p:nvSpPr>
          <p:spPr>
            <a:xfrm>
              <a:off x="3492278" y="2274643"/>
              <a:ext cx="1567543" cy="424650"/>
            </a:xfrm>
            <a:prstGeom prst="roundRect">
              <a:avLst/>
            </a:prstGeom>
            <a:solidFill>
              <a:srgbClr val="057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Fresh Plants</a:t>
              </a:r>
            </a:p>
            <a:p>
              <a:pPr algn="ctr"/>
              <a:r>
                <a:rPr lang="en-US" sz="1050" b="1">
                  <a:solidFill>
                    <a:schemeClr val="bg1"/>
                  </a:solidFill>
                  <a:latin typeface="Inter" panose="02000503000000020004" pitchFamily="2" charset="0"/>
                  <a:ea typeface="Inter" panose="02000503000000020004" pitchFamily="2" charset="0"/>
                </a:rPr>
                <a:t>1000 kg</a:t>
              </a:r>
            </a:p>
          </p:txBody>
        </p:sp>
        <p:sp>
          <p:nvSpPr>
            <p:cNvPr id="8" name="Rectangle : coins arrondis 7">
              <a:extLst>
                <a:ext uri="{FF2B5EF4-FFF2-40B4-BE49-F238E27FC236}">
                  <a16:creationId xmlns:a16="http://schemas.microsoft.com/office/drawing/2014/main" id="{4288D575-96A7-1709-406C-1EA8DE92585C}"/>
                </a:ext>
              </a:extLst>
            </p:cNvPr>
            <p:cNvSpPr/>
            <p:nvPr/>
          </p:nvSpPr>
          <p:spPr>
            <a:xfrm>
              <a:off x="3388245" y="3146539"/>
              <a:ext cx="1797563" cy="424650"/>
            </a:xfrm>
            <a:prstGeom prst="roundRect">
              <a:avLst/>
            </a:prstGeom>
            <a:solidFill>
              <a:srgbClr val="057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Dried and ground plants</a:t>
              </a:r>
            </a:p>
            <a:p>
              <a:pPr algn="ctr"/>
              <a:r>
                <a:rPr lang="en-US" sz="1050" b="1">
                  <a:solidFill>
                    <a:schemeClr val="bg1"/>
                  </a:solidFill>
                  <a:latin typeface="Inter" panose="02000503000000020004" pitchFamily="2" charset="0"/>
                  <a:ea typeface="Inter" panose="02000503000000020004" pitchFamily="2" charset="0"/>
                </a:rPr>
                <a:t>300 kg</a:t>
              </a:r>
            </a:p>
          </p:txBody>
        </p:sp>
        <p:cxnSp>
          <p:nvCxnSpPr>
            <p:cNvPr id="9" name="Straight Arrow Connector 10">
              <a:extLst>
                <a:ext uri="{FF2B5EF4-FFF2-40B4-BE49-F238E27FC236}">
                  <a16:creationId xmlns:a16="http://schemas.microsoft.com/office/drawing/2014/main" id="{55E82750-FEAE-BB3E-5B37-3C0AD11631AC}"/>
                </a:ext>
              </a:extLst>
            </p:cNvPr>
            <p:cNvCxnSpPr>
              <a:cxnSpLocks/>
              <a:stCxn id="16" idx="2"/>
              <a:endCxn id="8" idx="0"/>
            </p:cNvCxnSpPr>
            <p:nvPr/>
          </p:nvCxnSpPr>
          <p:spPr>
            <a:xfrm>
              <a:off x="4287026" y="2944867"/>
              <a:ext cx="1" cy="20167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 name="Rectangle : coins arrondis 9">
              <a:extLst>
                <a:ext uri="{FF2B5EF4-FFF2-40B4-BE49-F238E27FC236}">
                  <a16:creationId xmlns:a16="http://schemas.microsoft.com/office/drawing/2014/main" id="{912BBD44-B936-D335-9BF7-BAD61544A9BC}"/>
                </a:ext>
              </a:extLst>
            </p:cNvPr>
            <p:cNvSpPr/>
            <p:nvPr/>
          </p:nvSpPr>
          <p:spPr>
            <a:xfrm>
              <a:off x="1254175" y="4195437"/>
              <a:ext cx="1797563" cy="424650"/>
            </a:xfrm>
            <a:prstGeom prst="roundRect">
              <a:avLst/>
            </a:prstGeom>
            <a:solidFill>
              <a:srgbClr val="D1B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Dry extract per year</a:t>
              </a:r>
            </a:p>
            <a:p>
              <a:pPr algn="ctr"/>
              <a:r>
                <a:rPr lang="en-US" sz="1050" b="1">
                  <a:solidFill>
                    <a:schemeClr val="bg1"/>
                  </a:solidFill>
                  <a:latin typeface="Inter" panose="02000503000000020004" pitchFamily="2" charset="0"/>
                  <a:ea typeface="Inter" panose="02000503000000020004" pitchFamily="2" charset="0"/>
                </a:rPr>
                <a:t>90 kg</a:t>
              </a:r>
            </a:p>
          </p:txBody>
        </p:sp>
        <p:sp>
          <p:nvSpPr>
            <p:cNvPr id="11" name="Rectangle : coins arrondis 10">
              <a:extLst>
                <a:ext uri="{FF2B5EF4-FFF2-40B4-BE49-F238E27FC236}">
                  <a16:creationId xmlns:a16="http://schemas.microsoft.com/office/drawing/2014/main" id="{D881EC81-50AF-B8C0-BA9C-CACB0C6C5904}"/>
                </a:ext>
              </a:extLst>
            </p:cNvPr>
            <p:cNvSpPr/>
            <p:nvPr/>
          </p:nvSpPr>
          <p:spPr>
            <a:xfrm>
              <a:off x="1254175" y="5346930"/>
              <a:ext cx="1797563" cy="424650"/>
            </a:xfrm>
            <a:prstGeom prst="roundRect">
              <a:avLst/>
            </a:prstGeom>
            <a:solidFill>
              <a:srgbClr val="CC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TORSKAL 001</a:t>
              </a:r>
            </a:p>
            <a:p>
              <a:pPr algn="ctr"/>
              <a:r>
                <a:rPr lang="en-US" sz="1050" b="1">
                  <a:solidFill>
                    <a:schemeClr val="bg1"/>
                  </a:solidFill>
                  <a:latin typeface="Inter" panose="02000503000000020004" pitchFamily="2" charset="0"/>
                  <a:ea typeface="Inter" panose="02000503000000020004" pitchFamily="2" charset="0"/>
                </a:rPr>
                <a:t>36,000 L per year</a:t>
              </a:r>
            </a:p>
          </p:txBody>
        </p:sp>
        <p:sp>
          <p:nvSpPr>
            <p:cNvPr id="12" name="Rectangle : coins arrondis 11">
              <a:extLst>
                <a:ext uri="{FF2B5EF4-FFF2-40B4-BE49-F238E27FC236}">
                  <a16:creationId xmlns:a16="http://schemas.microsoft.com/office/drawing/2014/main" id="{E08CCF1C-F953-AE2D-5FC0-EE77712253CB}"/>
                </a:ext>
              </a:extLst>
            </p:cNvPr>
            <p:cNvSpPr/>
            <p:nvPr/>
          </p:nvSpPr>
          <p:spPr>
            <a:xfrm>
              <a:off x="5371535" y="4195437"/>
              <a:ext cx="1797563" cy="424650"/>
            </a:xfrm>
            <a:prstGeom prst="roundRect">
              <a:avLst/>
            </a:prstGeom>
            <a:solidFill>
              <a:srgbClr val="D1B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Dry extract per year</a:t>
              </a:r>
            </a:p>
            <a:p>
              <a:pPr algn="ctr"/>
              <a:r>
                <a:rPr lang="en-US" sz="1050" b="1">
                  <a:solidFill>
                    <a:schemeClr val="bg1"/>
                  </a:solidFill>
                  <a:latin typeface="Inter" panose="02000503000000020004" pitchFamily="2" charset="0"/>
                  <a:ea typeface="Inter" panose="02000503000000020004" pitchFamily="2" charset="0"/>
                </a:rPr>
                <a:t>141 kg</a:t>
              </a:r>
            </a:p>
          </p:txBody>
        </p:sp>
        <p:sp>
          <p:nvSpPr>
            <p:cNvPr id="13" name="Rectangle : coins arrondis 12">
              <a:extLst>
                <a:ext uri="{FF2B5EF4-FFF2-40B4-BE49-F238E27FC236}">
                  <a16:creationId xmlns:a16="http://schemas.microsoft.com/office/drawing/2014/main" id="{B3353D02-B283-E896-78CE-42D5CF90124A}"/>
                </a:ext>
              </a:extLst>
            </p:cNvPr>
            <p:cNvSpPr/>
            <p:nvPr/>
          </p:nvSpPr>
          <p:spPr>
            <a:xfrm>
              <a:off x="5371535" y="5356832"/>
              <a:ext cx="1797563" cy="424650"/>
            </a:xfrm>
            <a:prstGeom prst="roundRect">
              <a:avLst/>
            </a:prstGeom>
            <a:solidFill>
              <a:srgbClr val="CC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TORSKAL 001</a:t>
              </a:r>
            </a:p>
            <a:p>
              <a:pPr algn="ctr"/>
              <a:r>
                <a:rPr lang="en-US" sz="1050" b="1">
                  <a:solidFill>
                    <a:schemeClr val="bg1"/>
                  </a:solidFill>
                  <a:latin typeface="Inter" panose="02000503000000020004" pitchFamily="2" charset="0"/>
                  <a:ea typeface="Inter" panose="02000503000000020004" pitchFamily="2" charset="0"/>
                </a:rPr>
                <a:t>56,400 L per year</a:t>
              </a:r>
            </a:p>
          </p:txBody>
        </p:sp>
        <p:cxnSp>
          <p:nvCxnSpPr>
            <p:cNvPr id="14" name="Connector: Elbow 19">
              <a:extLst>
                <a:ext uri="{FF2B5EF4-FFF2-40B4-BE49-F238E27FC236}">
                  <a16:creationId xmlns:a16="http://schemas.microsoft.com/office/drawing/2014/main" id="{18BE172D-D7FA-8EDA-9E93-05D274767FFF}"/>
                </a:ext>
              </a:extLst>
            </p:cNvPr>
            <p:cNvCxnSpPr>
              <a:cxnSpLocks/>
              <a:endCxn id="41" idx="3"/>
            </p:cNvCxnSpPr>
            <p:nvPr/>
          </p:nvCxnSpPr>
          <p:spPr>
            <a:xfrm rot="10800000" flipV="1">
              <a:off x="3240308" y="3589213"/>
              <a:ext cx="1046718" cy="360012"/>
            </a:xfrm>
            <a:prstGeom prst="bentConnector3">
              <a:avLst>
                <a:gd name="adj1" fmla="val 699"/>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5" name="Connector: Elbow 22">
              <a:extLst>
                <a:ext uri="{FF2B5EF4-FFF2-40B4-BE49-F238E27FC236}">
                  <a16:creationId xmlns:a16="http://schemas.microsoft.com/office/drawing/2014/main" id="{273FFB64-F152-1EF2-67F4-B2EC6B0B97D0}"/>
                </a:ext>
              </a:extLst>
            </p:cNvPr>
            <p:cNvCxnSpPr>
              <a:cxnSpLocks/>
              <a:stCxn id="39" idx="3"/>
              <a:endCxn id="12" idx="0"/>
            </p:cNvCxnSpPr>
            <p:nvPr/>
          </p:nvCxnSpPr>
          <p:spPr>
            <a:xfrm>
              <a:off x="6031363" y="3953143"/>
              <a:ext cx="238954" cy="242294"/>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16" name="TextBox 26">
              <a:extLst>
                <a:ext uri="{FF2B5EF4-FFF2-40B4-BE49-F238E27FC236}">
                  <a16:creationId xmlns:a16="http://schemas.microsoft.com/office/drawing/2014/main" id="{85DD84C3-BE42-3FC7-64C2-C9AE6BA679B0}"/>
                </a:ext>
              </a:extLst>
            </p:cNvPr>
            <p:cNvSpPr txBox="1"/>
            <p:nvPr/>
          </p:nvSpPr>
          <p:spPr>
            <a:xfrm>
              <a:off x="3932790" y="2714035"/>
              <a:ext cx="708471" cy="230832"/>
            </a:xfrm>
            <a:prstGeom prst="rect">
              <a:avLst/>
            </a:prstGeom>
            <a:noFill/>
          </p:spPr>
          <p:txBody>
            <a:bodyPr wrap="square" rtlCol="0">
              <a:spAutoFit/>
            </a:bodyPr>
            <a:lstStyle/>
            <a:p>
              <a:pPr algn="ctr"/>
              <a:r>
                <a:rPr lang="en-US" sz="900">
                  <a:solidFill>
                    <a:schemeClr val="bg1"/>
                  </a:solidFill>
                  <a:latin typeface="Inter" panose="02000503000000020004" pitchFamily="2" charset="0"/>
                  <a:ea typeface="Inter" panose="02000503000000020004" pitchFamily="2" charset="0"/>
                </a:rPr>
                <a:t>Drying</a:t>
              </a:r>
            </a:p>
          </p:txBody>
        </p:sp>
        <p:sp>
          <p:nvSpPr>
            <p:cNvPr id="17" name="TextBox 27">
              <a:extLst>
                <a:ext uri="{FF2B5EF4-FFF2-40B4-BE49-F238E27FC236}">
                  <a16:creationId xmlns:a16="http://schemas.microsoft.com/office/drawing/2014/main" id="{BD5B9E4D-99A4-8239-E303-D3C722F45476}"/>
                </a:ext>
              </a:extLst>
            </p:cNvPr>
            <p:cNvSpPr txBox="1"/>
            <p:nvPr/>
          </p:nvSpPr>
          <p:spPr>
            <a:xfrm>
              <a:off x="564794" y="3510812"/>
              <a:ext cx="2814406" cy="246221"/>
            </a:xfrm>
            <a:prstGeom prst="rect">
              <a:avLst/>
            </a:prstGeom>
            <a:noFill/>
          </p:spPr>
          <p:txBody>
            <a:bodyPr wrap="square" rtlCol="0">
              <a:spAutoFit/>
            </a:bodyPr>
            <a:lstStyle/>
            <a:p>
              <a:pPr algn="ctr"/>
              <a:r>
                <a:rPr lang="en-US" sz="1000" b="1">
                  <a:solidFill>
                    <a:schemeClr val="bg1"/>
                  </a:solidFill>
                  <a:latin typeface="Inter" panose="02000503000000020004" pitchFamily="2" charset="0"/>
                  <a:ea typeface="Inter" panose="02000503000000020004" pitchFamily="2" charset="0"/>
                </a:rPr>
                <a:t>Extraction with innovative method</a:t>
              </a:r>
            </a:p>
          </p:txBody>
        </p:sp>
        <p:sp>
          <p:nvSpPr>
            <p:cNvPr id="18" name="TextBox 28">
              <a:extLst>
                <a:ext uri="{FF2B5EF4-FFF2-40B4-BE49-F238E27FC236}">
                  <a16:creationId xmlns:a16="http://schemas.microsoft.com/office/drawing/2014/main" id="{19188089-1CE6-6B61-56AC-343FFCCB7AB1}"/>
                </a:ext>
              </a:extLst>
            </p:cNvPr>
            <p:cNvSpPr txBox="1"/>
            <p:nvPr/>
          </p:nvSpPr>
          <p:spPr>
            <a:xfrm>
              <a:off x="5169903" y="3510811"/>
              <a:ext cx="2814406" cy="246221"/>
            </a:xfrm>
            <a:prstGeom prst="rect">
              <a:avLst/>
            </a:prstGeom>
            <a:noFill/>
          </p:spPr>
          <p:txBody>
            <a:bodyPr wrap="square" rtlCol="0">
              <a:spAutoFit/>
            </a:bodyPr>
            <a:lstStyle/>
            <a:p>
              <a:pPr algn="ctr"/>
              <a:r>
                <a:rPr lang="en-US" sz="1000" b="1">
                  <a:solidFill>
                    <a:schemeClr val="bg1"/>
                  </a:solidFill>
                  <a:latin typeface="Inter" panose="02000503000000020004" pitchFamily="2" charset="0"/>
                  <a:ea typeface="Inter" panose="02000503000000020004" pitchFamily="2" charset="0"/>
                </a:rPr>
                <a:t>Extraction with classic method</a:t>
              </a:r>
            </a:p>
          </p:txBody>
        </p:sp>
        <p:cxnSp>
          <p:nvCxnSpPr>
            <p:cNvPr id="19" name="Straight Arrow Connector 29">
              <a:extLst>
                <a:ext uri="{FF2B5EF4-FFF2-40B4-BE49-F238E27FC236}">
                  <a16:creationId xmlns:a16="http://schemas.microsoft.com/office/drawing/2014/main" id="{62B0950A-B5D9-2C1B-EDAB-F46275336380}"/>
                </a:ext>
              </a:extLst>
            </p:cNvPr>
            <p:cNvCxnSpPr>
              <a:cxnSpLocks/>
              <a:stCxn id="10" idx="2"/>
              <a:endCxn id="11" idx="0"/>
            </p:cNvCxnSpPr>
            <p:nvPr/>
          </p:nvCxnSpPr>
          <p:spPr>
            <a:xfrm>
              <a:off x="2152957" y="4620087"/>
              <a:ext cx="0" cy="72684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0" name="Straight Arrow Connector 33">
              <a:extLst>
                <a:ext uri="{FF2B5EF4-FFF2-40B4-BE49-F238E27FC236}">
                  <a16:creationId xmlns:a16="http://schemas.microsoft.com/office/drawing/2014/main" id="{54718CD7-F0EC-91DE-B8F1-C83210566F3E}"/>
                </a:ext>
              </a:extLst>
            </p:cNvPr>
            <p:cNvCxnSpPr>
              <a:cxnSpLocks/>
            </p:cNvCxnSpPr>
            <p:nvPr/>
          </p:nvCxnSpPr>
          <p:spPr>
            <a:xfrm>
              <a:off x="6270317" y="4620087"/>
              <a:ext cx="0" cy="73674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1" name="Connector: Curved 40">
              <a:extLst>
                <a:ext uri="{FF2B5EF4-FFF2-40B4-BE49-F238E27FC236}">
                  <a16:creationId xmlns:a16="http://schemas.microsoft.com/office/drawing/2014/main" id="{8BD673EB-26E0-73AD-264C-9BD1726161AF}"/>
                </a:ext>
              </a:extLst>
            </p:cNvPr>
            <p:cNvCxnSpPr>
              <a:cxnSpLocks/>
              <a:stCxn id="10" idx="1"/>
            </p:cNvCxnSpPr>
            <p:nvPr/>
          </p:nvCxnSpPr>
          <p:spPr>
            <a:xfrm rot="10800000" flipH="1" flipV="1">
              <a:off x="1254174" y="4407762"/>
              <a:ext cx="835915" cy="500380"/>
            </a:xfrm>
            <a:prstGeom prst="curvedConnector3">
              <a:avLst>
                <a:gd name="adj1" fmla="val -27347"/>
              </a:avLst>
            </a:prstGeom>
            <a:ln>
              <a:tailEnd type="triangle"/>
            </a:ln>
          </p:spPr>
          <p:style>
            <a:lnRef idx="1">
              <a:schemeClr val="accent3"/>
            </a:lnRef>
            <a:fillRef idx="0">
              <a:schemeClr val="accent3"/>
            </a:fillRef>
            <a:effectRef idx="0">
              <a:schemeClr val="accent3"/>
            </a:effectRef>
            <a:fontRef idx="minor">
              <a:schemeClr val="tx1"/>
            </a:fontRef>
          </p:style>
        </p:cxnSp>
        <p:sp>
          <p:nvSpPr>
            <p:cNvPr id="22" name="Hexagon 45">
              <a:extLst>
                <a:ext uri="{FF2B5EF4-FFF2-40B4-BE49-F238E27FC236}">
                  <a16:creationId xmlns:a16="http://schemas.microsoft.com/office/drawing/2014/main" id="{EB499436-28F9-94DC-5500-CF244F18319E}"/>
                </a:ext>
              </a:extLst>
            </p:cNvPr>
            <p:cNvSpPr/>
            <p:nvPr/>
          </p:nvSpPr>
          <p:spPr>
            <a:xfrm>
              <a:off x="3618165" y="4512926"/>
              <a:ext cx="1312168" cy="833704"/>
            </a:xfrm>
            <a:prstGeom prst="hexagon">
              <a:avLst/>
            </a:prstGeom>
            <a:solidFill>
              <a:srgbClr val="668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r" panose="02000503000000020004" pitchFamily="2" charset="0"/>
                  <a:ea typeface="Inter" panose="02000503000000020004" pitchFamily="2" charset="0"/>
                </a:rPr>
                <a:t>For 1L of GNPs, 2,5g of dry extract is required</a:t>
              </a:r>
            </a:p>
          </p:txBody>
        </p:sp>
        <p:cxnSp>
          <p:nvCxnSpPr>
            <p:cNvPr id="23" name="Straight Arrow Connector 46">
              <a:extLst>
                <a:ext uri="{FF2B5EF4-FFF2-40B4-BE49-F238E27FC236}">
                  <a16:creationId xmlns:a16="http://schemas.microsoft.com/office/drawing/2014/main" id="{AE9BEE7F-DC00-DA81-5BFB-BFDA77FDC324}"/>
                </a:ext>
              </a:extLst>
            </p:cNvPr>
            <p:cNvCxnSpPr>
              <a:cxnSpLocks/>
              <a:endCxn id="22" idx="3"/>
            </p:cNvCxnSpPr>
            <p:nvPr/>
          </p:nvCxnSpPr>
          <p:spPr>
            <a:xfrm flipV="1">
              <a:off x="2141220" y="4929778"/>
              <a:ext cx="1476945" cy="1324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4" name="Straight Arrow Connector 49">
              <a:extLst>
                <a:ext uri="{FF2B5EF4-FFF2-40B4-BE49-F238E27FC236}">
                  <a16:creationId xmlns:a16="http://schemas.microsoft.com/office/drawing/2014/main" id="{4B090CB9-1DF2-5642-79AD-26D166A21F59}"/>
                </a:ext>
              </a:extLst>
            </p:cNvPr>
            <p:cNvCxnSpPr>
              <a:cxnSpLocks/>
              <a:endCxn id="22" idx="0"/>
            </p:cNvCxnSpPr>
            <p:nvPr/>
          </p:nvCxnSpPr>
          <p:spPr>
            <a:xfrm flipH="1">
              <a:off x="4930333" y="4929778"/>
              <a:ext cx="1339983"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5" name="TextBox 52">
              <a:extLst>
                <a:ext uri="{FF2B5EF4-FFF2-40B4-BE49-F238E27FC236}">
                  <a16:creationId xmlns:a16="http://schemas.microsoft.com/office/drawing/2014/main" id="{45BC73DC-CA87-E9AC-C15F-6AF7979946B0}"/>
                </a:ext>
              </a:extLst>
            </p:cNvPr>
            <p:cNvSpPr txBox="1"/>
            <p:nvPr/>
          </p:nvSpPr>
          <p:spPr>
            <a:xfrm>
              <a:off x="470222" y="4784392"/>
              <a:ext cx="1043042" cy="215444"/>
            </a:xfrm>
            <a:prstGeom prst="rect">
              <a:avLst/>
            </a:prstGeom>
            <a:noFill/>
          </p:spPr>
          <p:txBody>
            <a:bodyPr wrap="square" rtlCol="0">
              <a:spAutoFit/>
            </a:bodyPr>
            <a:lstStyle/>
            <a:p>
              <a:pPr algn="ctr"/>
              <a:r>
                <a:rPr lang="en-US" sz="800">
                  <a:solidFill>
                    <a:schemeClr val="bg1"/>
                  </a:solidFill>
                  <a:latin typeface="Inter" panose="02000503000000020004" pitchFamily="2" charset="0"/>
                  <a:ea typeface="Inter" panose="02000503000000020004" pitchFamily="2" charset="0"/>
                </a:rPr>
                <a:t>C = 0,935 g/L</a:t>
              </a:r>
            </a:p>
          </p:txBody>
        </p:sp>
        <p:cxnSp>
          <p:nvCxnSpPr>
            <p:cNvPr id="26" name="Connector: Curved 53">
              <a:extLst>
                <a:ext uri="{FF2B5EF4-FFF2-40B4-BE49-F238E27FC236}">
                  <a16:creationId xmlns:a16="http://schemas.microsoft.com/office/drawing/2014/main" id="{B6347AF2-8C79-A641-AB00-917CC08CDA33}"/>
                </a:ext>
              </a:extLst>
            </p:cNvPr>
            <p:cNvCxnSpPr>
              <a:cxnSpLocks/>
            </p:cNvCxnSpPr>
            <p:nvPr/>
          </p:nvCxnSpPr>
          <p:spPr>
            <a:xfrm flipH="1">
              <a:off x="6270313" y="4407762"/>
              <a:ext cx="898785" cy="452926"/>
            </a:xfrm>
            <a:prstGeom prst="curvedConnector3">
              <a:avLst>
                <a:gd name="adj1" fmla="val -35123"/>
              </a:avLst>
            </a:prstGeom>
            <a:ln>
              <a:tailEnd type="triangle"/>
            </a:ln>
          </p:spPr>
          <p:style>
            <a:lnRef idx="1">
              <a:schemeClr val="accent3"/>
            </a:lnRef>
            <a:fillRef idx="0">
              <a:schemeClr val="accent3"/>
            </a:fillRef>
            <a:effectRef idx="0">
              <a:schemeClr val="accent3"/>
            </a:effectRef>
            <a:fontRef idx="minor">
              <a:schemeClr val="tx1"/>
            </a:fontRef>
          </p:style>
        </p:cxnSp>
        <p:sp>
          <p:nvSpPr>
            <p:cNvPr id="27" name="TextBox 57">
              <a:extLst>
                <a:ext uri="{FF2B5EF4-FFF2-40B4-BE49-F238E27FC236}">
                  <a16:creationId xmlns:a16="http://schemas.microsoft.com/office/drawing/2014/main" id="{AF651FBB-2A3E-54BC-E715-3DF771C2F6EC}"/>
                </a:ext>
              </a:extLst>
            </p:cNvPr>
            <p:cNvSpPr txBox="1"/>
            <p:nvPr/>
          </p:nvSpPr>
          <p:spPr>
            <a:xfrm>
              <a:off x="7005442" y="4733488"/>
              <a:ext cx="1043042" cy="215444"/>
            </a:xfrm>
            <a:prstGeom prst="rect">
              <a:avLst/>
            </a:prstGeom>
            <a:noFill/>
          </p:spPr>
          <p:txBody>
            <a:bodyPr wrap="square" rtlCol="0">
              <a:spAutoFit/>
            </a:bodyPr>
            <a:lstStyle/>
            <a:p>
              <a:pPr algn="ctr"/>
              <a:r>
                <a:rPr lang="en-US" sz="800">
                  <a:solidFill>
                    <a:schemeClr val="bg1"/>
                  </a:solidFill>
                  <a:latin typeface="Inter" panose="02000503000000020004" pitchFamily="2" charset="0"/>
                  <a:ea typeface="Inter" panose="02000503000000020004" pitchFamily="2" charset="0"/>
                </a:rPr>
                <a:t>C = 0,935 g/L</a:t>
              </a:r>
            </a:p>
          </p:txBody>
        </p:sp>
        <p:sp>
          <p:nvSpPr>
            <p:cNvPr id="28" name="TextBox 58">
              <a:extLst>
                <a:ext uri="{FF2B5EF4-FFF2-40B4-BE49-F238E27FC236}">
                  <a16:creationId xmlns:a16="http://schemas.microsoft.com/office/drawing/2014/main" id="{AFC257F9-1AB4-5839-884E-D9D8C5D2F45D}"/>
                </a:ext>
              </a:extLst>
            </p:cNvPr>
            <p:cNvSpPr txBox="1"/>
            <p:nvPr/>
          </p:nvSpPr>
          <p:spPr>
            <a:xfrm>
              <a:off x="3618165" y="4145417"/>
              <a:ext cx="1312168" cy="369332"/>
            </a:xfrm>
            <a:prstGeom prst="rect">
              <a:avLst/>
            </a:prstGeom>
            <a:noFill/>
          </p:spPr>
          <p:txBody>
            <a:bodyPr wrap="square" rtlCol="0">
              <a:spAutoFit/>
            </a:bodyPr>
            <a:lstStyle/>
            <a:p>
              <a:pPr algn="ctr"/>
              <a:r>
                <a:rPr lang="en-US" sz="900" b="1">
                  <a:solidFill>
                    <a:schemeClr val="bg1"/>
                  </a:solidFill>
                  <a:latin typeface="Inter" panose="02000503000000020004" pitchFamily="2" charset="0"/>
                  <a:ea typeface="Inter" panose="02000503000000020004" pitchFamily="2" charset="0"/>
                </a:rPr>
                <a:t>Synthesis of Gold nanoparticles</a:t>
              </a:r>
            </a:p>
          </p:txBody>
        </p:sp>
        <p:sp>
          <p:nvSpPr>
            <p:cNvPr id="29" name="TextBox 59">
              <a:extLst>
                <a:ext uri="{FF2B5EF4-FFF2-40B4-BE49-F238E27FC236}">
                  <a16:creationId xmlns:a16="http://schemas.microsoft.com/office/drawing/2014/main" id="{D486F5D6-C053-58A7-6732-5A64C779673B}"/>
                </a:ext>
              </a:extLst>
            </p:cNvPr>
            <p:cNvSpPr txBox="1"/>
            <p:nvPr/>
          </p:nvSpPr>
          <p:spPr>
            <a:xfrm>
              <a:off x="2580997" y="5837779"/>
              <a:ext cx="3386503" cy="230832"/>
            </a:xfrm>
            <a:prstGeom prst="rect">
              <a:avLst/>
            </a:prstGeom>
            <a:noFill/>
          </p:spPr>
          <p:txBody>
            <a:bodyPr wrap="square" rtlCol="0">
              <a:spAutoFit/>
            </a:bodyPr>
            <a:lstStyle/>
            <a:p>
              <a:pPr algn="ctr"/>
              <a:r>
                <a:rPr lang="en-US" sz="900">
                  <a:solidFill>
                    <a:schemeClr val="bg1"/>
                  </a:solidFill>
                  <a:latin typeface="Inter" panose="02000503000000020004" pitchFamily="2" charset="0"/>
                  <a:ea typeface="Inter" panose="02000503000000020004" pitchFamily="2" charset="0"/>
                </a:rPr>
                <a:t>1L of liquid extract (0,935 g/L) produce 375mL of TSK001</a:t>
              </a:r>
            </a:p>
          </p:txBody>
        </p:sp>
        <p:sp>
          <p:nvSpPr>
            <p:cNvPr id="30" name="Rectangle : coins arrondis 29">
              <a:extLst>
                <a:ext uri="{FF2B5EF4-FFF2-40B4-BE49-F238E27FC236}">
                  <a16:creationId xmlns:a16="http://schemas.microsoft.com/office/drawing/2014/main" id="{3299F85D-AEDE-285A-3FF9-5B501C26366B}"/>
                </a:ext>
              </a:extLst>
            </p:cNvPr>
            <p:cNvSpPr/>
            <p:nvPr/>
          </p:nvSpPr>
          <p:spPr>
            <a:xfrm>
              <a:off x="8372588" y="4187937"/>
              <a:ext cx="1116307" cy="424650"/>
            </a:xfrm>
            <a:prstGeom prst="roundRect">
              <a:avLst/>
            </a:prstGeom>
            <a:solidFill>
              <a:srgbClr val="668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Liquid extract</a:t>
              </a:r>
            </a:p>
            <a:p>
              <a:pPr algn="ctr"/>
              <a:r>
                <a:rPr lang="en-US" sz="1050" b="1">
                  <a:solidFill>
                    <a:schemeClr val="bg1"/>
                  </a:solidFill>
                  <a:latin typeface="Inter" panose="02000503000000020004" pitchFamily="2" charset="0"/>
                  <a:ea typeface="Inter" panose="02000503000000020004" pitchFamily="2" charset="0"/>
                </a:rPr>
                <a:t>5g/L</a:t>
              </a:r>
            </a:p>
          </p:txBody>
        </p:sp>
        <p:sp>
          <p:nvSpPr>
            <p:cNvPr id="31" name="Rectangle : coins arrondis 30">
              <a:extLst>
                <a:ext uri="{FF2B5EF4-FFF2-40B4-BE49-F238E27FC236}">
                  <a16:creationId xmlns:a16="http://schemas.microsoft.com/office/drawing/2014/main" id="{D4FB3C2B-5D10-6709-8837-CC16D3713E93}"/>
                </a:ext>
              </a:extLst>
            </p:cNvPr>
            <p:cNvSpPr/>
            <p:nvPr/>
          </p:nvSpPr>
          <p:spPr>
            <a:xfrm>
              <a:off x="8384026" y="5031875"/>
              <a:ext cx="1116307" cy="424650"/>
            </a:xfrm>
            <a:prstGeom prst="roundRect">
              <a:avLst/>
            </a:prstGeom>
            <a:solidFill>
              <a:srgbClr val="668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Liquid extract</a:t>
              </a:r>
            </a:p>
            <a:p>
              <a:pPr algn="ctr"/>
              <a:r>
                <a:rPr lang="en-US" sz="1050" b="1">
                  <a:solidFill>
                    <a:schemeClr val="bg1"/>
                  </a:solidFill>
                  <a:latin typeface="Inter" panose="02000503000000020004" pitchFamily="2" charset="0"/>
                  <a:ea typeface="Inter" panose="02000503000000020004" pitchFamily="2" charset="0"/>
                </a:rPr>
                <a:t>0,935g/L</a:t>
              </a:r>
            </a:p>
          </p:txBody>
        </p:sp>
        <p:sp>
          <p:nvSpPr>
            <p:cNvPr id="32" name="Rectangle : coins arrondis 31">
              <a:extLst>
                <a:ext uri="{FF2B5EF4-FFF2-40B4-BE49-F238E27FC236}">
                  <a16:creationId xmlns:a16="http://schemas.microsoft.com/office/drawing/2014/main" id="{BAABFEDA-BC97-EA2C-5969-CE4A71F73CFA}"/>
                </a:ext>
              </a:extLst>
            </p:cNvPr>
            <p:cNvSpPr/>
            <p:nvPr/>
          </p:nvSpPr>
          <p:spPr>
            <a:xfrm>
              <a:off x="8215007" y="5837779"/>
              <a:ext cx="1448933" cy="449065"/>
            </a:xfrm>
            <a:prstGeom prst="roundRect">
              <a:avLst/>
            </a:prstGeom>
            <a:solidFill>
              <a:srgbClr val="CC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Inter" panose="02000503000000020004" pitchFamily="2" charset="0"/>
                  <a:ea typeface="Inter" panose="02000503000000020004" pitchFamily="2" charset="0"/>
                </a:rPr>
                <a:t>TORSKAL 001</a:t>
              </a:r>
            </a:p>
            <a:p>
              <a:pPr algn="ctr"/>
              <a:r>
                <a:rPr lang="en-US" sz="1050" b="1">
                  <a:solidFill>
                    <a:schemeClr val="bg1"/>
                  </a:solidFill>
                  <a:latin typeface="Inter" panose="02000503000000020004" pitchFamily="2" charset="0"/>
                  <a:ea typeface="Inter" panose="02000503000000020004" pitchFamily="2" charset="0"/>
                </a:rPr>
                <a:t>56,550 L per year</a:t>
              </a:r>
            </a:p>
          </p:txBody>
        </p:sp>
        <p:cxnSp>
          <p:nvCxnSpPr>
            <p:cNvPr id="33" name="Straight Arrow Connector 1023">
              <a:extLst>
                <a:ext uri="{FF2B5EF4-FFF2-40B4-BE49-F238E27FC236}">
                  <a16:creationId xmlns:a16="http://schemas.microsoft.com/office/drawing/2014/main" id="{3010BA9B-62FC-76EF-F81B-5A35F5E9B481}"/>
                </a:ext>
              </a:extLst>
            </p:cNvPr>
            <p:cNvCxnSpPr>
              <a:cxnSpLocks/>
              <a:stCxn id="36" idx="2"/>
              <a:endCxn id="31" idx="0"/>
            </p:cNvCxnSpPr>
            <p:nvPr/>
          </p:nvCxnSpPr>
          <p:spPr>
            <a:xfrm>
              <a:off x="8942180" y="4840171"/>
              <a:ext cx="0" cy="19170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1028">
              <a:extLst>
                <a:ext uri="{FF2B5EF4-FFF2-40B4-BE49-F238E27FC236}">
                  <a16:creationId xmlns:a16="http://schemas.microsoft.com/office/drawing/2014/main" id="{7EBD4307-16EB-6CD2-4718-FB4CC568A880}"/>
                </a:ext>
              </a:extLst>
            </p:cNvPr>
            <p:cNvCxnSpPr>
              <a:cxnSpLocks/>
              <a:stCxn id="37" idx="2"/>
              <a:endCxn id="32" idx="0"/>
            </p:cNvCxnSpPr>
            <p:nvPr/>
          </p:nvCxnSpPr>
          <p:spPr>
            <a:xfrm>
              <a:off x="8939473" y="5687357"/>
              <a:ext cx="1" cy="15042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5" name="Connector: Elbow 1035">
              <a:extLst>
                <a:ext uri="{FF2B5EF4-FFF2-40B4-BE49-F238E27FC236}">
                  <a16:creationId xmlns:a16="http://schemas.microsoft.com/office/drawing/2014/main" id="{457FD101-60A2-2789-077E-E17A2BCD2936}"/>
                </a:ext>
              </a:extLst>
            </p:cNvPr>
            <p:cNvCxnSpPr>
              <a:cxnSpLocks/>
            </p:cNvCxnSpPr>
            <p:nvPr/>
          </p:nvCxnSpPr>
          <p:spPr>
            <a:xfrm>
              <a:off x="6270313" y="4026853"/>
              <a:ext cx="2660429" cy="118564"/>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36" name="TextBox 1042">
              <a:extLst>
                <a:ext uri="{FF2B5EF4-FFF2-40B4-BE49-F238E27FC236}">
                  <a16:creationId xmlns:a16="http://schemas.microsoft.com/office/drawing/2014/main" id="{56CF06BA-B5C3-4A8D-5B9B-F5DB8C3A4F2D}"/>
                </a:ext>
              </a:extLst>
            </p:cNvPr>
            <p:cNvSpPr txBox="1"/>
            <p:nvPr/>
          </p:nvSpPr>
          <p:spPr>
            <a:xfrm>
              <a:off x="8226447" y="4624727"/>
              <a:ext cx="1431465" cy="215444"/>
            </a:xfrm>
            <a:prstGeom prst="rect">
              <a:avLst/>
            </a:prstGeom>
            <a:noFill/>
          </p:spPr>
          <p:txBody>
            <a:bodyPr wrap="square" rtlCol="0">
              <a:spAutoFit/>
            </a:bodyPr>
            <a:lstStyle/>
            <a:p>
              <a:pPr algn="ctr"/>
              <a:r>
                <a:rPr lang="en-US" sz="800">
                  <a:solidFill>
                    <a:schemeClr val="bg1"/>
                  </a:solidFill>
                  <a:latin typeface="Inter" panose="02000503000000020004" pitchFamily="2" charset="0"/>
                  <a:ea typeface="Inter" panose="02000503000000020004" pitchFamily="2" charset="0"/>
                </a:rPr>
                <a:t>Dilution DF = 2,5133</a:t>
              </a:r>
            </a:p>
          </p:txBody>
        </p:sp>
        <p:sp>
          <p:nvSpPr>
            <p:cNvPr id="37" name="TextBox 1044">
              <a:extLst>
                <a:ext uri="{FF2B5EF4-FFF2-40B4-BE49-F238E27FC236}">
                  <a16:creationId xmlns:a16="http://schemas.microsoft.com/office/drawing/2014/main" id="{C52F294C-E735-FD93-F4DD-5C036B60EB1F}"/>
                </a:ext>
              </a:extLst>
            </p:cNvPr>
            <p:cNvSpPr txBox="1"/>
            <p:nvPr/>
          </p:nvSpPr>
          <p:spPr>
            <a:xfrm>
              <a:off x="7746433" y="5456525"/>
              <a:ext cx="2386080" cy="230832"/>
            </a:xfrm>
            <a:prstGeom prst="rect">
              <a:avLst/>
            </a:prstGeom>
            <a:noFill/>
          </p:spPr>
          <p:txBody>
            <a:bodyPr wrap="square" rtlCol="0">
              <a:spAutoFit/>
            </a:bodyPr>
            <a:lstStyle/>
            <a:p>
              <a:pPr algn="ctr"/>
              <a:r>
                <a:rPr lang="en-US" sz="900">
                  <a:solidFill>
                    <a:schemeClr val="bg1"/>
                  </a:solidFill>
                  <a:latin typeface="Inter" panose="02000503000000020004" pitchFamily="2" charset="0"/>
                  <a:ea typeface="Inter" panose="02000503000000020004" pitchFamily="2" charset="0"/>
                </a:rPr>
                <a:t>Synthesis of Gold nanoparticles</a:t>
              </a:r>
            </a:p>
          </p:txBody>
        </p:sp>
        <p:sp>
          <p:nvSpPr>
            <p:cNvPr id="39" name="TextBox 1046">
              <a:extLst>
                <a:ext uri="{FF2B5EF4-FFF2-40B4-BE49-F238E27FC236}">
                  <a16:creationId xmlns:a16="http://schemas.microsoft.com/office/drawing/2014/main" id="{C9E75C3D-10FA-A433-0C76-57EB6AE883EA}"/>
                </a:ext>
              </a:extLst>
            </p:cNvPr>
            <p:cNvSpPr txBox="1"/>
            <p:nvPr/>
          </p:nvSpPr>
          <p:spPr>
            <a:xfrm>
              <a:off x="5137091" y="3745394"/>
              <a:ext cx="894272" cy="415498"/>
            </a:xfrm>
            <a:prstGeom prst="rect">
              <a:avLst/>
            </a:prstGeom>
            <a:noFill/>
          </p:spPr>
          <p:txBody>
            <a:bodyPr wrap="square" rtlCol="0">
              <a:spAutoFit/>
            </a:bodyPr>
            <a:lstStyle/>
            <a:p>
              <a:pPr algn="ctr"/>
              <a:r>
                <a:rPr lang="en-US" sz="700">
                  <a:solidFill>
                    <a:schemeClr val="bg1"/>
                  </a:solidFill>
                  <a:latin typeface="Inter" panose="02000503000000020004" pitchFamily="2" charset="0"/>
                  <a:ea typeface="Inter" panose="02000503000000020004" pitchFamily="2" charset="0"/>
                </a:rPr>
                <a:t>T = 80°C</a:t>
              </a:r>
            </a:p>
            <a:p>
              <a:pPr algn="ctr"/>
              <a:r>
                <a:rPr lang="en-US" sz="700">
                  <a:solidFill>
                    <a:schemeClr val="bg1"/>
                  </a:solidFill>
                  <a:latin typeface="Inter" panose="02000503000000020004" pitchFamily="2" charset="0"/>
                  <a:ea typeface="Inter" panose="02000503000000020004" pitchFamily="2" charset="0"/>
                </a:rPr>
                <a:t>Duration = 1hour</a:t>
              </a:r>
            </a:p>
            <a:p>
              <a:pPr algn="ctr"/>
              <a:r>
                <a:rPr lang="en-US" sz="700">
                  <a:solidFill>
                    <a:schemeClr val="bg1"/>
                  </a:solidFill>
                  <a:latin typeface="Inter" panose="02000503000000020004" pitchFamily="2" charset="0"/>
                  <a:ea typeface="Inter" panose="02000503000000020004" pitchFamily="2" charset="0"/>
                </a:rPr>
                <a:t>Yield = 47%</a:t>
              </a:r>
            </a:p>
          </p:txBody>
        </p:sp>
        <p:sp>
          <p:nvSpPr>
            <p:cNvPr id="41" name="TextBox 1045">
              <a:extLst>
                <a:ext uri="{FF2B5EF4-FFF2-40B4-BE49-F238E27FC236}">
                  <a16:creationId xmlns:a16="http://schemas.microsoft.com/office/drawing/2014/main" id="{46647A6A-1222-BA7C-F329-EE77631E0F0D}"/>
                </a:ext>
              </a:extLst>
            </p:cNvPr>
            <p:cNvSpPr txBox="1"/>
            <p:nvPr/>
          </p:nvSpPr>
          <p:spPr>
            <a:xfrm>
              <a:off x="1068448" y="3795336"/>
              <a:ext cx="2171860" cy="307777"/>
            </a:xfrm>
            <a:prstGeom prst="rect">
              <a:avLst/>
            </a:prstGeom>
            <a:noFill/>
          </p:spPr>
          <p:txBody>
            <a:bodyPr wrap="square" rtlCol="0">
              <a:spAutoFit/>
            </a:bodyPr>
            <a:lstStyle/>
            <a:p>
              <a:pPr algn="ctr"/>
              <a:r>
                <a:rPr lang="en-US" sz="700">
                  <a:solidFill>
                    <a:schemeClr val="bg1"/>
                  </a:solidFill>
                  <a:latin typeface="Inter" panose="02000503000000020004" pitchFamily="2" charset="0"/>
                  <a:ea typeface="Inter" panose="02000503000000020004" pitchFamily="2" charset="0"/>
                </a:rPr>
                <a:t>ASE350 : Accelerated Solvent Extractor</a:t>
              </a:r>
            </a:p>
            <a:p>
              <a:pPr algn="ctr"/>
              <a:r>
                <a:rPr lang="en-US" sz="700">
                  <a:solidFill>
                    <a:schemeClr val="bg1"/>
                  </a:solidFill>
                  <a:latin typeface="Inter" panose="02000503000000020004" pitchFamily="2" charset="0"/>
                  <a:ea typeface="Inter" panose="02000503000000020004" pitchFamily="2" charset="0"/>
                </a:rPr>
                <a:t>Yield = 30%</a:t>
              </a:r>
            </a:p>
          </p:txBody>
        </p:sp>
        <p:cxnSp>
          <p:nvCxnSpPr>
            <p:cNvPr id="42" name="Straight Arrow Connector 1049">
              <a:extLst>
                <a:ext uri="{FF2B5EF4-FFF2-40B4-BE49-F238E27FC236}">
                  <a16:creationId xmlns:a16="http://schemas.microsoft.com/office/drawing/2014/main" id="{7B269DA1-98BD-661E-B9B1-B0D2D61E6CCE}"/>
                </a:ext>
              </a:extLst>
            </p:cNvPr>
            <p:cNvCxnSpPr>
              <a:cxnSpLocks/>
            </p:cNvCxnSpPr>
            <p:nvPr/>
          </p:nvCxnSpPr>
          <p:spPr>
            <a:xfrm>
              <a:off x="1601220" y="5164142"/>
              <a:ext cx="540000"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3" name="TextBox 1051">
              <a:extLst>
                <a:ext uri="{FF2B5EF4-FFF2-40B4-BE49-F238E27FC236}">
                  <a16:creationId xmlns:a16="http://schemas.microsoft.com/office/drawing/2014/main" id="{10BD01AB-B134-60FC-6CE0-08D678E6CB9B}"/>
                </a:ext>
              </a:extLst>
            </p:cNvPr>
            <p:cNvSpPr txBox="1"/>
            <p:nvPr/>
          </p:nvSpPr>
          <p:spPr>
            <a:xfrm>
              <a:off x="1326437" y="4985307"/>
              <a:ext cx="590175" cy="215444"/>
            </a:xfrm>
            <a:prstGeom prst="rect">
              <a:avLst/>
            </a:prstGeom>
            <a:noFill/>
          </p:spPr>
          <p:txBody>
            <a:bodyPr wrap="square" rtlCol="0">
              <a:spAutoFit/>
            </a:bodyPr>
            <a:lstStyle/>
            <a:p>
              <a:pPr algn="ctr"/>
              <a:r>
                <a:rPr lang="en-US" sz="800">
                  <a:solidFill>
                    <a:schemeClr val="bg1"/>
                  </a:solidFill>
                  <a:latin typeface="Inter" panose="02000503000000020004" pitchFamily="2" charset="0"/>
                  <a:ea typeface="Inter" panose="02000503000000020004" pitchFamily="2" charset="0"/>
                </a:rPr>
                <a:t>HauCl4</a:t>
              </a:r>
            </a:p>
          </p:txBody>
        </p:sp>
        <p:cxnSp>
          <p:nvCxnSpPr>
            <p:cNvPr id="44" name="Straight Arrow Connector 1052">
              <a:extLst>
                <a:ext uri="{FF2B5EF4-FFF2-40B4-BE49-F238E27FC236}">
                  <a16:creationId xmlns:a16="http://schemas.microsoft.com/office/drawing/2014/main" id="{F70ADA14-A7A6-F3DA-D1D3-1530327FAD39}"/>
                </a:ext>
              </a:extLst>
            </p:cNvPr>
            <p:cNvCxnSpPr>
              <a:cxnSpLocks/>
            </p:cNvCxnSpPr>
            <p:nvPr/>
          </p:nvCxnSpPr>
          <p:spPr>
            <a:xfrm flipH="1">
              <a:off x="6275109" y="5204121"/>
              <a:ext cx="540000"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5" name="TextBox 1053">
              <a:extLst>
                <a:ext uri="{FF2B5EF4-FFF2-40B4-BE49-F238E27FC236}">
                  <a16:creationId xmlns:a16="http://schemas.microsoft.com/office/drawing/2014/main" id="{5F8EF296-04E8-FDEA-C43C-210A59580BC2}"/>
                </a:ext>
              </a:extLst>
            </p:cNvPr>
            <p:cNvSpPr txBox="1"/>
            <p:nvPr/>
          </p:nvSpPr>
          <p:spPr>
            <a:xfrm>
              <a:off x="6455925" y="5047625"/>
              <a:ext cx="590175" cy="215444"/>
            </a:xfrm>
            <a:prstGeom prst="rect">
              <a:avLst/>
            </a:prstGeom>
            <a:noFill/>
          </p:spPr>
          <p:txBody>
            <a:bodyPr wrap="square" rtlCol="0">
              <a:spAutoFit/>
            </a:bodyPr>
            <a:lstStyle/>
            <a:p>
              <a:pPr algn="ctr"/>
              <a:r>
                <a:rPr lang="en-US" sz="800">
                  <a:solidFill>
                    <a:schemeClr val="bg1"/>
                  </a:solidFill>
                  <a:latin typeface="Inter" panose="02000503000000020004" pitchFamily="2" charset="0"/>
                  <a:ea typeface="Inter" panose="02000503000000020004" pitchFamily="2" charset="0"/>
                </a:rPr>
                <a:t>HauCl4</a:t>
              </a:r>
            </a:p>
          </p:txBody>
        </p:sp>
        <p:sp>
          <p:nvSpPr>
            <p:cNvPr id="46" name="TextBox 1054">
              <a:extLst>
                <a:ext uri="{FF2B5EF4-FFF2-40B4-BE49-F238E27FC236}">
                  <a16:creationId xmlns:a16="http://schemas.microsoft.com/office/drawing/2014/main" id="{594E6DBB-0C6C-2802-B899-079485C439A9}"/>
                </a:ext>
              </a:extLst>
            </p:cNvPr>
            <p:cNvSpPr txBox="1"/>
            <p:nvPr/>
          </p:nvSpPr>
          <p:spPr>
            <a:xfrm>
              <a:off x="9488895" y="4122749"/>
              <a:ext cx="1323702" cy="200055"/>
            </a:xfrm>
            <a:prstGeom prst="rect">
              <a:avLst/>
            </a:prstGeom>
            <a:noFill/>
          </p:spPr>
          <p:txBody>
            <a:bodyPr wrap="square" rtlCol="0">
              <a:spAutoFit/>
            </a:bodyPr>
            <a:lstStyle/>
            <a:p>
              <a:pPr algn="ctr"/>
              <a:r>
                <a:rPr lang="en-US" sz="700">
                  <a:solidFill>
                    <a:schemeClr val="bg1"/>
                  </a:solidFill>
                  <a:latin typeface="Inter" panose="02000503000000020004" pitchFamily="2" charset="0"/>
                  <a:ea typeface="Inter" panose="02000503000000020004" pitchFamily="2" charset="0"/>
                </a:rPr>
                <a:t>60,000L of liquid extract</a:t>
              </a:r>
            </a:p>
          </p:txBody>
        </p:sp>
        <p:sp>
          <p:nvSpPr>
            <p:cNvPr id="47" name="TextBox 1055">
              <a:extLst>
                <a:ext uri="{FF2B5EF4-FFF2-40B4-BE49-F238E27FC236}">
                  <a16:creationId xmlns:a16="http://schemas.microsoft.com/office/drawing/2014/main" id="{B5C8DE7A-0E76-FC88-79E4-C7582BC009AD}"/>
                </a:ext>
              </a:extLst>
            </p:cNvPr>
            <p:cNvSpPr txBox="1"/>
            <p:nvPr/>
          </p:nvSpPr>
          <p:spPr>
            <a:xfrm>
              <a:off x="2278181" y="2361525"/>
              <a:ext cx="1043042" cy="215444"/>
            </a:xfrm>
            <a:prstGeom prst="rect">
              <a:avLst/>
            </a:prstGeom>
            <a:noFill/>
          </p:spPr>
          <p:txBody>
            <a:bodyPr wrap="square" rtlCol="0">
              <a:spAutoFit/>
            </a:bodyPr>
            <a:lstStyle/>
            <a:p>
              <a:pPr algn="ctr"/>
              <a:r>
                <a:rPr lang="en-US" sz="800">
                  <a:solidFill>
                    <a:schemeClr val="bg1"/>
                  </a:solidFill>
                  <a:latin typeface="Inter" panose="02000503000000020004" pitchFamily="2" charset="0"/>
                  <a:ea typeface="Inter" panose="02000503000000020004" pitchFamily="2" charset="0"/>
                </a:rPr>
                <a:t>On one hectare o</a:t>
              </a:r>
            </a:p>
          </p:txBody>
        </p:sp>
        <p:cxnSp>
          <p:nvCxnSpPr>
            <p:cNvPr id="53" name="Connector: Elbow 19">
              <a:extLst>
                <a:ext uri="{FF2B5EF4-FFF2-40B4-BE49-F238E27FC236}">
                  <a16:creationId xmlns:a16="http://schemas.microsoft.com/office/drawing/2014/main" id="{684CE35D-E406-04A7-B7BC-15BB84A7518B}"/>
                </a:ext>
              </a:extLst>
            </p:cNvPr>
            <p:cNvCxnSpPr>
              <a:cxnSpLocks/>
              <a:stCxn id="8" idx="2"/>
              <a:endCxn id="39" idx="1"/>
            </p:cNvCxnSpPr>
            <p:nvPr/>
          </p:nvCxnSpPr>
          <p:spPr>
            <a:xfrm rot="16200000" flipH="1">
              <a:off x="4521082" y="3337134"/>
              <a:ext cx="381954" cy="850064"/>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029" name="Connecteur droit avec flèche 1028">
              <a:extLst>
                <a:ext uri="{FF2B5EF4-FFF2-40B4-BE49-F238E27FC236}">
                  <a16:creationId xmlns:a16="http://schemas.microsoft.com/office/drawing/2014/main" id="{7A3500E4-9225-57D3-C6D1-F51A97E0FB6E}"/>
                </a:ext>
              </a:extLst>
            </p:cNvPr>
            <p:cNvCxnSpPr>
              <a:stCxn id="41" idx="2"/>
              <a:endCxn id="10" idx="0"/>
            </p:cNvCxnSpPr>
            <p:nvPr/>
          </p:nvCxnSpPr>
          <p:spPr>
            <a:xfrm flipH="1">
              <a:off x="2152957" y="4103113"/>
              <a:ext cx="1421" cy="9232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2954524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eG_HONfZfeDJdQVvo56a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eG_HONfZfeDJdQVvo56a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wTUdyMxEodSMsR5ao44aQ"/>
</p:tagLst>
</file>

<file path=ppt/theme/theme1.xml><?xml version="1.0" encoding="utf-8"?>
<a:theme xmlns:a="http://schemas.openxmlformats.org/drawingml/2006/main" name="Office Theme">
  <a:themeElements>
    <a:clrScheme name="Custom 4">
      <a:dk1>
        <a:sysClr val="windowText" lastClr="000000"/>
      </a:dk1>
      <a:lt1>
        <a:sysClr val="window" lastClr="FFFFFF"/>
      </a:lt1>
      <a:dk2>
        <a:srgbClr val="2878DC"/>
      </a:dk2>
      <a:lt2>
        <a:srgbClr val="8C64DC"/>
      </a:lt2>
      <a:accent1>
        <a:srgbClr val="F54646"/>
      </a:accent1>
      <a:accent2>
        <a:srgbClr val="148250"/>
      </a:accent2>
      <a:accent3>
        <a:srgbClr val="8C8A8A"/>
      </a:accent3>
      <a:accent4>
        <a:srgbClr val="502878"/>
      </a:accent4>
      <a:accent5>
        <a:srgbClr val="8C1414"/>
      </a:accent5>
      <a:accent6>
        <a:srgbClr val="281478"/>
      </a:accent6>
      <a:hlink>
        <a:srgbClr val="CD062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145ACA7EE5F242A6E7CC204C5A481D" ma:contentTypeVersion="16" ma:contentTypeDescription="Crée un document." ma:contentTypeScope="" ma:versionID="659ca6fc4df474d2929106ae473e85e6">
  <xsd:schema xmlns:xsd="http://www.w3.org/2001/XMLSchema" xmlns:xs="http://www.w3.org/2001/XMLSchema" xmlns:p="http://schemas.microsoft.com/office/2006/metadata/properties" xmlns:ns2="31d6be60-77a9-4db2-8ef5-6e93a96427ca" xmlns:ns3="1022cdbb-4745-4554-9dc8-019c9a27d2a2" targetNamespace="http://schemas.microsoft.com/office/2006/metadata/properties" ma:root="true" ma:fieldsID="96f44c7381e1945be35ad2189d245822" ns2:_="" ns3:_="">
    <xsd:import namespace="31d6be60-77a9-4db2-8ef5-6e93a96427ca"/>
    <xsd:import namespace="1022cdbb-4745-4554-9dc8-019c9a27d2a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d6be60-77a9-4db2-8ef5-6e93a96427ca"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e4d04e72-e122-4adb-9f55-42daa2afb74d}" ma:internalName="TaxCatchAll" ma:showField="CatchAllData" ma:web="31d6be60-77a9-4db2-8ef5-6e93a96427c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22cdbb-4745-4554-9dc8-019c9a27d2a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bacaee6-e901-4f1c-8fcc-9b824a896f2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22cdbb-4745-4554-9dc8-019c9a27d2a2">
      <Terms xmlns="http://schemas.microsoft.com/office/infopath/2007/PartnerControls"/>
    </lcf76f155ced4ddcb4097134ff3c332f>
    <TaxCatchAll xmlns="31d6be60-77a9-4db2-8ef5-6e93a96427ca" xsi:nil="true"/>
    <MediaLengthInSeconds xmlns="1022cdbb-4745-4554-9dc8-019c9a27d2a2" xsi:nil="true"/>
    <SharedWithUsers xmlns="31d6be60-77a9-4db2-8ef5-6e93a96427ca">
      <UserInfo>
        <DisplayName/>
        <AccountId xsi:nil="true"/>
        <AccountType/>
      </UserInfo>
    </SharedWithUsers>
  </documentManagement>
</p:properties>
</file>

<file path=customXml/itemProps1.xml><?xml version="1.0" encoding="utf-8"?>
<ds:datastoreItem xmlns:ds="http://schemas.openxmlformats.org/officeDocument/2006/customXml" ds:itemID="{2121FB03-0041-4908-9A5E-26C4393A906C}">
  <ds:schemaRefs>
    <ds:schemaRef ds:uri="http://schemas.microsoft.com/sharepoint/v3/contenttype/forms"/>
  </ds:schemaRefs>
</ds:datastoreItem>
</file>

<file path=customXml/itemProps2.xml><?xml version="1.0" encoding="utf-8"?>
<ds:datastoreItem xmlns:ds="http://schemas.openxmlformats.org/officeDocument/2006/customXml" ds:itemID="{975647B0-26C7-4DFB-95FE-8C97C681D993}">
  <ds:schemaRefs>
    <ds:schemaRef ds:uri="1022cdbb-4745-4554-9dc8-019c9a27d2a2"/>
    <ds:schemaRef ds:uri="31d6be60-77a9-4db2-8ef5-6e93a96427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EF96AF-FDEA-4764-AADC-B46C0301BF42}">
  <ds:schemaRef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1022cdbb-4745-4554-9dc8-019c9a27d2a2"/>
    <ds:schemaRef ds:uri="31d6be60-77a9-4db2-8ef5-6e93a96427c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TotalTime>
  <Words>2589</Words>
  <Application>Microsoft Macintosh PowerPoint</Application>
  <PresentationFormat>Grand écran</PresentationFormat>
  <Paragraphs>481</Paragraphs>
  <Slides>19</Slides>
  <Notes>6</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19</vt:i4>
      </vt:variant>
    </vt:vector>
  </HeadingPairs>
  <TitlesOfParts>
    <vt:vector size="31" baseType="lpstr">
      <vt:lpstr>Arial</vt:lpstr>
      <vt:lpstr>Biome</vt:lpstr>
      <vt:lpstr>Calibri</vt:lpstr>
      <vt:lpstr>Courier New</vt:lpstr>
      <vt:lpstr>Inter</vt:lpstr>
      <vt:lpstr>Inter </vt:lpstr>
      <vt:lpstr>Open Sans Light</vt:lpstr>
      <vt:lpstr>Playfair Display</vt:lpstr>
      <vt:lpstr>Source Sans Pro Light</vt:lpstr>
      <vt:lpstr>Wingdings</vt:lpstr>
      <vt:lpstr>Office Theme</vt:lpstr>
      <vt:lpstr>Diapositive think-cell</vt:lpstr>
      <vt:lpstr>Présentation PowerPoint</vt:lpstr>
      <vt:lpstr>The world has a skin cancer issue…</vt:lpstr>
      <vt:lpstr>…and existing treatments are either highly invasive or toxic </vt:lpstr>
      <vt:lpstr>Torskal innovates with a non-invasive and non-toxic treatment with high efficacy using green nanotechnology</vt:lpstr>
      <vt:lpstr>Présentation PowerPoint</vt:lpstr>
      <vt:lpstr>Two main types of skin cancer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Aymeric GEORGET</dc:creator>
  <cp:lastModifiedBy>Anne-Laure Morel</cp:lastModifiedBy>
  <cp:revision>2</cp:revision>
  <cp:lastPrinted>2021-10-01T12:58:27Z</cp:lastPrinted>
  <dcterms:created xsi:type="dcterms:W3CDTF">2021-07-23T13:03:39Z</dcterms:created>
  <dcterms:modified xsi:type="dcterms:W3CDTF">2023-06-15T11:40:09Z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0x0101000C145ACA7EE5F242A6E7CC204C5A481D</vt:lpwstr>
  </property>
  <property fmtid="{D5CDD505-2E9C-101B-9397-08002B2CF9AE}" pid="3" name="Order">
    <vt:r8>623200</vt:r8>
  </property>
  <property fmtid="{D5CDD505-2E9C-101B-9397-08002B2CF9AE}" pid="4" name="MediaServiceImageTags">
    <vt:lpwstr/>
  </property>
  <property fmtid="{D5CDD505-2E9C-101B-9397-08002B2CF9AE}" pid="5" name="ComplianceAssetId">
    <vt:lpwstr/>
  </property>
  <property fmtid="{D5CDD505-2E9C-101B-9397-08002B2CF9AE}" pid="6" name="TriggerFlowInfo">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xd_ProgID">
    <vt:lpwstr/>
  </property>
</Properties>
</file>