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9" r:id="rId4"/>
    <p:sldId id="262" r:id="rId5"/>
    <p:sldId id="263" r:id="rId6"/>
    <p:sldId id="260" r:id="rId7"/>
    <p:sldId id="264" r:id="rId8"/>
    <p:sldId id="265" r:id="rId9"/>
    <p:sldId id="266" r:id="rId10"/>
    <p:sldId id="268" r:id="rId11"/>
    <p:sldId id="269" r:id="rId12"/>
    <p:sldId id="675" r:id="rId13"/>
    <p:sldId id="676" r:id="rId14"/>
    <p:sldId id="338" r:id="rId15"/>
    <p:sldId id="682" r:id="rId16"/>
    <p:sldId id="681" r:id="rId17"/>
    <p:sldId id="2359" r:id="rId18"/>
    <p:sldId id="271" r:id="rId19"/>
  </p:sldIdLst>
  <p:sldSz cx="18288000" cy="10287000"/>
  <p:notesSz cx="6858000" cy="9144000"/>
  <p:embeddedFontLst>
    <p:embeddedFont>
      <p:font typeface="Antipasto" panose="020B0604020202020204" charset="0"/>
      <p:regular r:id="rId21"/>
      <p:bold r:id="rId22"/>
    </p:embeddedFont>
    <p:embeddedFont>
      <p:font typeface="Blacker Sans Display" panose="020B0604020202020204" charset="0"/>
      <p:regular r:id="rId23"/>
    </p:embeddedFont>
    <p:embeddedFont>
      <p:font typeface="Montserrat Classic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022" autoAdjust="0"/>
  </p:normalViewPr>
  <p:slideViewPr>
    <p:cSldViewPr>
      <p:cViewPr varScale="1">
        <p:scale>
          <a:sx n="59" d="100"/>
          <a:sy n="59" d="100"/>
        </p:scale>
        <p:origin x="143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307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LUSICKA Antony" userId="aee49902-f25f-4fa3-ae19-be78f83d2957" providerId="ADAL" clId="{6E7111DD-766A-4160-AF9B-62EFD85412A1}"/>
    <pc:docChg chg="mod delSld modSld modMainMaster">
      <pc:chgData name="HLUSICKA Antony" userId="aee49902-f25f-4fa3-ae19-be78f83d2957" providerId="ADAL" clId="{6E7111DD-766A-4160-AF9B-62EFD85412A1}" dt="2025-11-12T15:10:43.693" v="3" actId="47"/>
      <pc:docMkLst>
        <pc:docMk/>
      </pc:docMkLst>
      <pc:sldChg chg="modNotesTx">
        <pc:chgData name="HLUSICKA Antony" userId="aee49902-f25f-4fa3-ae19-be78f83d2957" providerId="ADAL" clId="{6E7111DD-766A-4160-AF9B-62EFD85412A1}" dt="2025-11-12T15:10:35.151" v="2" actId="20577"/>
        <pc:sldMkLst>
          <pc:docMk/>
          <pc:sldMk cId="4038901560" sldId="264"/>
        </pc:sldMkLst>
      </pc:sldChg>
      <pc:sldChg chg="del">
        <pc:chgData name="HLUSICKA Antony" userId="aee49902-f25f-4fa3-ae19-be78f83d2957" providerId="ADAL" clId="{6E7111DD-766A-4160-AF9B-62EFD85412A1}" dt="2025-11-12T15:10:43.693" v="3" actId="47"/>
        <pc:sldMkLst>
          <pc:docMk/>
          <pc:sldMk cId="318971587" sldId="267"/>
        </pc:sldMkLst>
      </pc:sldChg>
      <pc:sldMasterChg chg="addSp mod">
        <pc:chgData name="HLUSICKA Antony" userId="aee49902-f25f-4fa3-ae19-be78f83d2957" providerId="ADAL" clId="{6E7111DD-766A-4160-AF9B-62EFD85412A1}" dt="2025-11-12T15:10:33.612" v="0" actId="33475"/>
        <pc:sldMasterMkLst>
          <pc:docMk/>
          <pc:sldMasterMk cId="0" sldId="2147483648"/>
        </pc:sldMasterMkLst>
        <pc:spChg chg="add">
          <ac:chgData name="HLUSICKA Antony" userId="aee49902-f25f-4fa3-ae19-be78f83d2957" providerId="ADAL" clId="{6E7111DD-766A-4160-AF9B-62EFD85412A1}" dt="2025-11-12T15:10:33.612" v="0" actId="33475"/>
          <ac:spMkLst>
            <pc:docMk/>
            <pc:sldMasterMk cId="0" sldId="2147483648"/>
            <ac:spMk id="8" creationId="{61368A05-E1FA-E565-3EDD-4CD2446C9D68}"/>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_OUTRE%20MER/ETUDE%20FINANCES/Donn&#233;es%202022%20&#233;tude%20OM%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4/Etude%20OM%202024/Donn&#233;es%202023%20&#233;tude%20OM%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5/Etude%20OM%202025/Etude%20OM%202025%20-%20Donn&#233;es%20fi%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ntipasto" panose="02000506000000020004" pitchFamily="2" charset="0"/>
                <a:ea typeface="+mn-ea"/>
                <a:cs typeface="+mn-cs"/>
              </a:defRPr>
            </a:pPr>
            <a:r>
              <a:rPr lang="en-US" dirty="0" err="1">
                <a:solidFill>
                  <a:schemeClr val="tx1"/>
                </a:solidFill>
                <a:latin typeface="Antipasto" panose="02000506000000020004" pitchFamily="2" charset="0"/>
              </a:rPr>
              <a:t>Éligibilité</a:t>
            </a:r>
            <a:r>
              <a:rPr lang="en-US" dirty="0">
                <a:solidFill>
                  <a:schemeClr val="tx1"/>
                </a:solidFill>
                <a:latin typeface="Antipasto" panose="02000506000000020004" pitchFamily="2" charset="0"/>
              </a:rPr>
              <a:t> AFL des communes OM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ntipasto" panose="02000506000000020004" pitchFamily="2" charset="0"/>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95-4F75-BE26-803EAF14DC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95-4F75-BE26-803EAF14DC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'[Données 2022 étude OM (2023).xlsx]Critères com'!$M$5:$M$6</c:f>
              <c:strCache>
                <c:ptCount val="2"/>
                <c:pt idx="0">
                  <c:v>Communes OM éligibles</c:v>
                </c:pt>
                <c:pt idx="1">
                  <c:v>Communes OM inéligibles</c:v>
                </c:pt>
              </c:strCache>
            </c:strRef>
          </c:cat>
          <c:val>
            <c:numRef>
              <c:f>'[Données 2022 étude OM (2023).xlsx]Critères com'!$O$5:$O$6</c:f>
              <c:numCache>
                <c:formatCode>0%</c:formatCode>
                <c:ptCount val="2"/>
                <c:pt idx="0">
                  <c:v>0.8527131782945736</c:v>
                </c:pt>
                <c:pt idx="1">
                  <c:v>0.14728682170542637</c:v>
                </c:pt>
              </c:numCache>
            </c:numRef>
          </c:val>
          <c:extLst>
            <c:ext xmlns:c16="http://schemas.microsoft.com/office/drawing/2014/chart" uri="{C3380CC4-5D6E-409C-BE32-E72D297353CC}">
              <c16:uniqueId val="{00000004-B195-4F75-BE26-803EAF14DC4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a:solidFill>
                  <a:schemeClr val="tx1"/>
                </a:solidFill>
                <a:latin typeface="Antipasto" panose="02000506000000020004" pitchFamily="2" charset="0"/>
                <a:ea typeface="+mn-ea"/>
                <a:cs typeface="+mn-cs"/>
              </a:defRPr>
            </a:pPr>
            <a:r>
              <a:rPr lang="en-US" sz="1400" b="0" i="0" u="none" strike="noStrike" kern="1200" spc="0" baseline="0" dirty="0" err="1">
                <a:solidFill>
                  <a:schemeClr val="tx1"/>
                </a:solidFill>
                <a:latin typeface="Antipasto" panose="02000506000000020004" pitchFamily="2" charset="0"/>
                <a:ea typeface="+mn-ea"/>
                <a:cs typeface="+mn-cs"/>
              </a:rPr>
              <a:t>Éligibilité</a:t>
            </a:r>
            <a:r>
              <a:rPr lang="en-US" sz="1400" b="0" i="0" u="none" strike="noStrike" kern="1200" spc="0" baseline="0" dirty="0">
                <a:solidFill>
                  <a:schemeClr val="tx1"/>
                </a:solidFill>
                <a:latin typeface="Antipasto" panose="02000506000000020004" pitchFamily="2" charset="0"/>
                <a:ea typeface="+mn-ea"/>
                <a:cs typeface="+mn-cs"/>
              </a:rPr>
              <a:t> AFL des communes OM 2023</a:t>
            </a:r>
          </a:p>
        </c:rich>
      </c:tx>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chemeClr val="tx1"/>
              </a:solidFill>
              <a:latin typeface="Antipasto" panose="02000506000000020004" pitchFamily="2" charset="0"/>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22-47E7-9715-6BC19E9F27A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22-47E7-9715-6BC19E9F27A1}"/>
              </c:ext>
            </c:extLst>
          </c:dPt>
          <c:dLbls>
            <c:spPr>
              <a:noFill/>
              <a:ln>
                <a:noFill/>
              </a:ln>
              <a:effectLst/>
            </c:spPr>
            <c:txPr>
              <a:bodyPr rot="0" spcFirstLastPara="1" vertOverflow="ellipsis" vert="horz" wrap="square" anchor="ctr" anchorCtr="0"/>
              <a:lstStyle/>
              <a:p>
                <a:pPr algn="ctr">
                  <a:defRPr lang="en-US" sz="900"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'[Données 2023 étude OM (2024).xlsx]Critères com'!$M$5:$M$6</c:f>
              <c:strCache>
                <c:ptCount val="2"/>
                <c:pt idx="0">
                  <c:v>Communes OM éligibles</c:v>
                </c:pt>
                <c:pt idx="1">
                  <c:v>Communes OM inéligibles</c:v>
                </c:pt>
              </c:strCache>
            </c:strRef>
          </c:cat>
          <c:val>
            <c:numRef>
              <c:f>'[Données 2023 étude OM (2024).xlsx]Critères com'!$O$5:$O$6</c:f>
              <c:numCache>
                <c:formatCode>0%</c:formatCode>
                <c:ptCount val="2"/>
                <c:pt idx="0">
                  <c:v>0.93023255813953487</c:v>
                </c:pt>
                <c:pt idx="1">
                  <c:v>6.9767441860465115E-2</c:v>
                </c:pt>
              </c:numCache>
            </c:numRef>
          </c:val>
          <c:extLst>
            <c:ext xmlns:c16="http://schemas.microsoft.com/office/drawing/2014/chart" uri="{C3380CC4-5D6E-409C-BE32-E72D297353CC}">
              <c16:uniqueId val="{00000004-5522-47E7-9715-6BC19E9F27A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lgn="l" rtl="0">
            <a:defRPr lang="en-US"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lang="en-US" sz="900" b="0" i="0" u="none" strike="noStrike" kern="1200" baseline="0">
          <a:solidFill>
            <a:schemeClr val="tx1"/>
          </a:solidFill>
          <a:latin typeface="+mn-lt"/>
          <a:ea typeface="+mn-ea"/>
          <a:cs typeface="+mn-cs"/>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a:solidFill>
                  <a:schemeClr val="tx1"/>
                </a:solidFill>
                <a:latin typeface="Antipasto" panose="02000506000000020004" pitchFamily="2" charset="0"/>
                <a:ea typeface="+mn-ea"/>
                <a:cs typeface="+mn-cs"/>
              </a:defRPr>
            </a:pPr>
            <a:r>
              <a:rPr lang="en-US" sz="1400" b="0" i="0" u="none" strike="noStrike" kern="1200" spc="0" baseline="0" dirty="0" err="1">
                <a:solidFill>
                  <a:schemeClr val="tx1"/>
                </a:solidFill>
                <a:latin typeface="Antipasto" panose="02000506000000020004" pitchFamily="2" charset="0"/>
                <a:ea typeface="+mn-ea"/>
                <a:cs typeface="+mn-cs"/>
              </a:rPr>
              <a:t>Éligibilité</a:t>
            </a:r>
            <a:r>
              <a:rPr lang="en-US" sz="1400" b="0" i="0" u="none" strike="noStrike" kern="1200" spc="0" baseline="0" dirty="0">
                <a:solidFill>
                  <a:schemeClr val="tx1"/>
                </a:solidFill>
                <a:latin typeface="Antipasto" panose="02000506000000020004" pitchFamily="2" charset="0"/>
                <a:ea typeface="+mn-ea"/>
                <a:cs typeface="+mn-cs"/>
              </a:rPr>
              <a:t> AFL des communes OM 2024</a:t>
            </a:r>
          </a:p>
        </c:rich>
      </c:tx>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chemeClr val="tx1"/>
              </a:solidFill>
              <a:latin typeface="Antipasto" panose="02000506000000020004" pitchFamily="2" charset="0"/>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21-439C-B298-77D0281D07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21-439C-B298-77D0281D0749}"/>
              </c:ext>
            </c:extLst>
          </c:dPt>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'Critères com'!$N$5:$N$6</c:f>
              <c:strCache>
                <c:ptCount val="2"/>
                <c:pt idx="0">
                  <c:v>Communes OM éligibles</c:v>
                </c:pt>
                <c:pt idx="1">
                  <c:v>Communes OM inéligibles</c:v>
                </c:pt>
              </c:strCache>
            </c:strRef>
          </c:cat>
          <c:val>
            <c:numRef>
              <c:f>'Critères com'!$P$5:$P$6</c:f>
              <c:numCache>
                <c:formatCode>0%</c:formatCode>
                <c:ptCount val="2"/>
                <c:pt idx="0">
                  <c:v>0.89147286821705429</c:v>
                </c:pt>
                <c:pt idx="1">
                  <c:v>0.10852713178294573</c:v>
                </c:pt>
              </c:numCache>
            </c:numRef>
          </c:val>
          <c:extLst>
            <c:ext xmlns:c16="http://schemas.microsoft.com/office/drawing/2014/chart" uri="{C3380CC4-5D6E-409C-BE32-E72D297353CC}">
              <c16:uniqueId val="{00000004-A921-439C-B298-77D0281D074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lgn="l" rtl="0">
            <a:defRPr lang="en-US"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E6EFF-5E66-401D-AC16-7C6456C25606}" type="datetimeFigureOut">
              <a:rPr lang="fr-FR" smtClean="0"/>
              <a:t>12/11/2025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47D99-57ED-4E19-91C9-71A7D53369F2}" type="slidenum">
              <a:rPr lang="fr-FR" smtClean="0"/>
              <a:t>‹N°›</a:t>
            </a:fld>
            <a:endParaRPr lang="fr-FR"/>
          </a:p>
        </p:txBody>
      </p:sp>
    </p:spTree>
    <p:extLst>
      <p:ext uri="{BB962C8B-B14F-4D97-AF65-F5344CB8AC3E}">
        <p14:creationId xmlns:p14="http://schemas.microsoft.com/office/powerpoint/2010/main" val="41468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0DB47D99-57ED-4E19-91C9-71A7D53369F2}" type="slidenum">
              <a:rPr lang="fr-FR" smtClean="0"/>
              <a:t>7</a:t>
            </a:fld>
            <a:endParaRPr lang="fr-FR"/>
          </a:p>
        </p:txBody>
      </p:sp>
    </p:spTree>
    <p:extLst>
      <p:ext uri="{BB962C8B-B14F-4D97-AF65-F5344CB8AC3E}">
        <p14:creationId xmlns:p14="http://schemas.microsoft.com/office/powerpoint/2010/main" val="300866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C286B-9EB1-4E66-861A-50B915427B9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953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C286B-9EB1-4E66-861A-50B915427B9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224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04284-395B-48F3-A970-CA63389E66BF}" type="slidenum">
              <a:rPr lang="fr-FR" smtClean="0"/>
              <a:t>12</a:t>
            </a:fld>
            <a:endParaRPr lang="fr-FR"/>
          </a:p>
        </p:txBody>
      </p:sp>
    </p:spTree>
    <p:extLst>
      <p:ext uri="{BB962C8B-B14F-4D97-AF65-F5344CB8AC3E}">
        <p14:creationId xmlns:p14="http://schemas.microsoft.com/office/powerpoint/2010/main" val="186579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u 1 colonn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1257301" y="2503502"/>
            <a:ext cx="16802099" cy="6854810"/>
          </a:xfrm>
          <a:prstGeom prst="rect">
            <a:avLst/>
          </a:prstGeom>
        </p:spPr>
        <p:txBody>
          <a:bodyPr/>
          <a:lstStyle>
            <a:lvl1pPr marL="342900" indent="-342900">
              <a:buFontTx/>
              <a:buBlip>
                <a:blip r:embed="rId2">
                  <a:extLst>
                    <a:ext uri="{96DAC541-7B7A-43D3-8B79-37D633B846F1}">
                      <asvg:svgBlip xmlns:asvg="http://schemas.microsoft.com/office/drawing/2016/SVG/main" r:embed="rId3"/>
                    </a:ext>
                  </a:extLst>
                </a:blip>
              </a:buBlip>
              <a:defRPr sz="2400">
                <a:latin typeface="Gotham Book" pitchFamily="50" charset="0"/>
              </a:defRPr>
            </a:lvl1pPr>
            <a:lvl2pPr marL="1028700" indent="-342900">
              <a:buFontTx/>
              <a:buBlip>
                <a:blip r:embed="rId2">
                  <a:extLst>
                    <a:ext uri="{96DAC541-7B7A-43D3-8B79-37D633B846F1}">
                      <asvg:svgBlip xmlns:asvg="http://schemas.microsoft.com/office/drawing/2016/SVG/main" r:embed="rId3"/>
                    </a:ext>
                  </a:extLst>
                </a:blip>
              </a:buBlip>
              <a:defRPr sz="2100">
                <a:latin typeface="Gotham Book" pitchFamily="50" charset="0"/>
              </a:defRPr>
            </a:lvl2pPr>
            <a:lvl3pPr marL="1714500" indent="-342900">
              <a:buFontTx/>
              <a:buBlip>
                <a:blip r:embed="rId2">
                  <a:extLst>
                    <a:ext uri="{96DAC541-7B7A-43D3-8B79-37D633B846F1}">
                      <asvg:svgBlip xmlns:asvg="http://schemas.microsoft.com/office/drawing/2016/SVG/main" r:embed="rId3"/>
                    </a:ext>
                  </a:extLst>
                </a:blip>
              </a:buBlip>
              <a:defRPr sz="1800">
                <a:latin typeface="Gotham Book" pitchFamily="50" charset="0"/>
              </a:defRPr>
            </a:lvl3pPr>
            <a:lvl4pPr marL="2400300" indent="-342900">
              <a:buFontTx/>
              <a:buBlip>
                <a:blip r:embed="rId2">
                  <a:extLst>
                    <a:ext uri="{96DAC541-7B7A-43D3-8B79-37D633B846F1}">
                      <asvg:svgBlip xmlns:asvg="http://schemas.microsoft.com/office/drawing/2016/SVG/main" r:embed="rId3"/>
                    </a:ext>
                  </a:extLst>
                </a:blip>
              </a:buBlip>
              <a:defRPr sz="1650">
                <a:latin typeface="Gotham Book" pitchFamily="50" charset="0"/>
              </a:defRPr>
            </a:lvl4pPr>
            <a:lvl5pPr marL="3086100" indent="-342900">
              <a:buFontTx/>
              <a:buBlip>
                <a:blip r:embed="rId2">
                  <a:extLst>
                    <a:ext uri="{96DAC541-7B7A-43D3-8B79-37D633B846F1}">
                      <asvg:svgBlip xmlns:asvg="http://schemas.microsoft.com/office/drawing/2016/SVG/main" r:embed="rId3"/>
                    </a:ext>
                  </a:extLst>
                </a:blip>
              </a:buBlip>
              <a:defRPr sz="165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84356"/>
            <a:ext cx="1208909" cy="7528904"/>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1257299" y="341307"/>
            <a:ext cx="16799718" cy="766653"/>
          </a:xfrm>
          <a:prstGeom prst="rect">
            <a:avLst/>
          </a:prstGeom>
        </p:spPr>
        <p:txBody>
          <a:bodyPr anchor="ctr">
            <a:noAutofit/>
          </a:bodyPr>
          <a:lstStyle>
            <a:lvl1pPr>
              <a:defRPr sz="42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1257299" y="1339986"/>
            <a:ext cx="3423285"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Espace réservé du texte 2">
            <a:extLst>
              <a:ext uri="{FF2B5EF4-FFF2-40B4-BE49-F238E27FC236}">
                <a16:creationId xmlns:a16="http://schemas.microsoft.com/office/drawing/2014/main" id="{8D47F404-6EAE-44F5-B82A-C76F1DDDDE55}"/>
              </a:ext>
            </a:extLst>
          </p:cNvPr>
          <p:cNvSpPr>
            <a:spLocks noGrp="1"/>
          </p:cNvSpPr>
          <p:nvPr>
            <p:ph type="body" idx="1"/>
          </p:nvPr>
        </p:nvSpPr>
        <p:spPr>
          <a:xfrm>
            <a:off x="1259681" y="1532195"/>
            <a:ext cx="16799718" cy="766643"/>
          </a:xfrm>
          <a:prstGeom prst="rect">
            <a:avLst/>
          </a:prstGeom>
        </p:spPr>
        <p:txBody>
          <a:bodyPr anchor="t">
            <a:normAutofit/>
          </a:bodyPr>
          <a:lstStyle>
            <a:lvl1pPr marL="0" indent="0">
              <a:buNone/>
              <a:defRPr sz="2400" b="1">
                <a:latin typeface="Antipasto" panose="02000506000000020004" pitchFamily="2" charset="0"/>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Tree>
    <p:extLst>
      <p:ext uri="{BB962C8B-B14F-4D97-AF65-F5344CB8AC3E}">
        <p14:creationId xmlns:p14="http://schemas.microsoft.com/office/powerpoint/2010/main" val="428438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de avec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5B9867F-C528-47BA-8751-71E40A901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84356"/>
            <a:ext cx="1208909" cy="7528904"/>
          </a:xfrm>
          <a:prstGeom prst="rect">
            <a:avLst/>
          </a:prstGeom>
        </p:spPr>
      </p:pic>
      <p:sp>
        <p:nvSpPr>
          <p:cNvPr id="5" name="Espace réservé de la date 4">
            <a:extLst>
              <a:ext uri="{FF2B5EF4-FFF2-40B4-BE49-F238E27FC236}">
                <a16:creationId xmlns:a16="http://schemas.microsoft.com/office/drawing/2014/main" id="{A7426F46-AE66-4C83-847E-E3763394BDD6}"/>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7" name="Espace réservé du pied de page 6">
            <a:extLst>
              <a:ext uri="{FF2B5EF4-FFF2-40B4-BE49-F238E27FC236}">
                <a16:creationId xmlns:a16="http://schemas.microsoft.com/office/drawing/2014/main" id="{6413B819-DE60-4828-B0D1-D03E2DCD370E}"/>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1F845EC3-860C-48D9-91D8-9A6E94BCEF6E}"/>
              </a:ext>
            </a:extLst>
          </p:cNvPr>
          <p:cNvSpPr>
            <a:spLocks noGrp="1"/>
          </p:cNvSpPr>
          <p:nvPr>
            <p:ph type="sldNum" sz="quarter" idx="12"/>
          </p:nvPr>
        </p:nvSpPr>
        <p:spPr/>
        <p:txBody>
          <a:bodyPr/>
          <a:lstStyle/>
          <a:p>
            <a:fld id="{68ABB3DF-BB9C-4E8D-AF18-6900103BCD2C}" type="slidenum">
              <a:rPr lang="fr-FR" smtClean="0"/>
              <a:pPr/>
              <a:t>‹N°›</a:t>
            </a:fld>
            <a:endParaRPr lang="fr-FR"/>
          </a:p>
        </p:txBody>
      </p:sp>
      <p:sp>
        <p:nvSpPr>
          <p:cNvPr id="9" name="Titre 1">
            <a:extLst>
              <a:ext uri="{FF2B5EF4-FFF2-40B4-BE49-F238E27FC236}">
                <a16:creationId xmlns:a16="http://schemas.microsoft.com/office/drawing/2014/main" id="{BB5A24A8-C58A-41E1-85A8-161BB7282A3C}"/>
              </a:ext>
            </a:extLst>
          </p:cNvPr>
          <p:cNvSpPr>
            <a:spLocks noGrp="1"/>
          </p:cNvSpPr>
          <p:nvPr>
            <p:ph type="title"/>
          </p:nvPr>
        </p:nvSpPr>
        <p:spPr>
          <a:xfrm>
            <a:off x="1257299" y="341307"/>
            <a:ext cx="16505357" cy="766653"/>
          </a:xfrm>
          <a:prstGeom prst="rect">
            <a:avLst/>
          </a:prstGeom>
        </p:spPr>
        <p:txBody>
          <a:bodyPr anchor="ctr">
            <a:noAutofit/>
          </a:bodyPr>
          <a:lstStyle>
            <a:lvl1pPr>
              <a:defRPr sz="4200">
                <a:latin typeface="Antipasto" panose="02000506000000020004" pitchFamily="2" charset="0"/>
              </a:defRPr>
            </a:lvl1pPr>
          </a:lstStyle>
          <a:p>
            <a:r>
              <a:rPr lang="fr-FR"/>
              <a:t>Modifiez le style du titre</a:t>
            </a:r>
          </a:p>
        </p:txBody>
      </p:sp>
      <p:cxnSp>
        <p:nvCxnSpPr>
          <p:cNvPr id="10" name="Connecteur droit 9">
            <a:extLst>
              <a:ext uri="{FF2B5EF4-FFF2-40B4-BE49-F238E27FC236}">
                <a16:creationId xmlns:a16="http://schemas.microsoft.com/office/drawing/2014/main" id="{D64ED6AC-3FEA-4060-86E2-36BF9894BCA0}"/>
              </a:ext>
            </a:extLst>
          </p:cNvPr>
          <p:cNvCxnSpPr>
            <a:cxnSpLocks/>
          </p:cNvCxnSpPr>
          <p:nvPr userDrawn="1"/>
        </p:nvCxnSpPr>
        <p:spPr>
          <a:xfrm>
            <a:off x="1257299" y="1339986"/>
            <a:ext cx="3423285"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64329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u 1 colonn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1257301" y="1572014"/>
            <a:ext cx="16802099" cy="7786299"/>
          </a:xfrm>
          <a:prstGeom prst="rect">
            <a:avLst/>
          </a:prstGeom>
        </p:spPr>
        <p:txBody>
          <a:bodyPr/>
          <a:lstStyle>
            <a:lvl1pPr marL="342900" indent="-342900">
              <a:buFontTx/>
              <a:buBlip>
                <a:blip r:embed="rId2">
                  <a:extLst>
                    <a:ext uri="{96DAC541-7B7A-43D3-8B79-37D633B846F1}">
                      <asvg:svgBlip xmlns:asvg="http://schemas.microsoft.com/office/drawing/2016/SVG/main" r:embed="rId3"/>
                    </a:ext>
                  </a:extLst>
                </a:blip>
              </a:buBlip>
              <a:defRPr sz="2400">
                <a:latin typeface="Gotham Book" pitchFamily="50" charset="0"/>
              </a:defRPr>
            </a:lvl1pPr>
            <a:lvl2pPr marL="1028700" indent="-342900">
              <a:buFontTx/>
              <a:buBlip>
                <a:blip r:embed="rId2">
                  <a:extLst>
                    <a:ext uri="{96DAC541-7B7A-43D3-8B79-37D633B846F1}">
                      <asvg:svgBlip xmlns:asvg="http://schemas.microsoft.com/office/drawing/2016/SVG/main" r:embed="rId3"/>
                    </a:ext>
                  </a:extLst>
                </a:blip>
              </a:buBlip>
              <a:defRPr sz="2100">
                <a:latin typeface="Gotham Book" pitchFamily="50" charset="0"/>
              </a:defRPr>
            </a:lvl2pPr>
            <a:lvl3pPr marL="1714500" indent="-342900">
              <a:buFontTx/>
              <a:buBlip>
                <a:blip r:embed="rId2">
                  <a:extLst>
                    <a:ext uri="{96DAC541-7B7A-43D3-8B79-37D633B846F1}">
                      <asvg:svgBlip xmlns:asvg="http://schemas.microsoft.com/office/drawing/2016/SVG/main" r:embed="rId3"/>
                    </a:ext>
                  </a:extLst>
                </a:blip>
              </a:buBlip>
              <a:defRPr sz="1800">
                <a:latin typeface="Gotham Book" pitchFamily="50" charset="0"/>
              </a:defRPr>
            </a:lvl3pPr>
            <a:lvl4pPr marL="2400300" indent="-342900">
              <a:buFontTx/>
              <a:buBlip>
                <a:blip r:embed="rId2">
                  <a:extLst>
                    <a:ext uri="{96DAC541-7B7A-43D3-8B79-37D633B846F1}">
                      <asvg:svgBlip xmlns:asvg="http://schemas.microsoft.com/office/drawing/2016/SVG/main" r:embed="rId3"/>
                    </a:ext>
                  </a:extLst>
                </a:blip>
              </a:buBlip>
              <a:defRPr sz="1650">
                <a:latin typeface="Gotham Book" pitchFamily="50" charset="0"/>
              </a:defRPr>
            </a:lvl4pPr>
            <a:lvl5pPr marL="3086100" indent="-342900">
              <a:buFontTx/>
              <a:buBlip>
                <a:blip r:embed="rId2">
                  <a:extLst>
                    <a:ext uri="{96DAC541-7B7A-43D3-8B79-37D633B846F1}">
                      <asvg:svgBlip xmlns:asvg="http://schemas.microsoft.com/office/drawing/2016/SVG/main" r:embed="rId3"/>
                    </a:ext>
                  </a:extLst>
                </a:blip>
              </a:buBlip>
              <a:defRPr sz="165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284356"/>
            <a:ext cx="1208909" cy="7528904"/>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1257299" y="341307"/>
            <a:ext cx="16505357" cy="766653"/>
          </a:xfrm>
          <a:prstGeom prst="rect">
            <a:avLst/>
          </a:prstGeom>
        </p:spPr>
        <p:txBody>
          <a:bodyPr anchor="ctr">
            <a:noAutofit/>
          </a:bodyPr>
          <a:lstStyle>
            <a:lvl1pPr>
              <a:defRPr sz="42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1257299" y="1339986"/>
            <a:ext cx="3423285"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5383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
        <p:nvSpPr>
          <p:cNvPr id="8" name="ZoneTexte 7">
            <a:extLst>
              <a:ext uri="{FF2B5EF4-FFF2-40B4-BE49-F238E27FC236}">
                <a16:creationId xmlns:a16="http://schemas.microsoft.com/office/drawing/2014/main" id="{61368A05-E1FA-E565-3EDD-4CD2446C9D68}"/>
              </a:ext>
            </a:extLst>
          </p:cNvPr>
          <p:cNvSpPr txBox="1"/>
          <p:nvPr userDrawn="1">
            <p:extLst>
              <p:ext uri="{1162E1C5-73C7-4A58-AE30-91384D911F3F}">
                <p184:classification xmlns:p184="http://schemas.microsoft.com/office/powerpoint/2018/4/main" val="ftr"/>
              </p:ext>
            </p:extLst>
          </p:nvPr>
        </p:nvSpPr>
        <p:spPr>
          <a:xfrm>
            <a:off x="8874887" y="10071100"/>
            <a:ext cx="566738" cy="152400"/>
          </a:xfrm>
          <a:prstGeom prst="rect">
            <a:avLst/>
          </a:prstGeom>
        </p:spPr>
        <p:txBody>
          <a:bodyPr horzOverflow="overflow" lIns="0" tIns="0" rIns="0" bIns="0">
            <a:spAutoFit/>
          </a:bodyPr>
          <a:lstStyle/>
          <a:p>
            <a:pPr algn="l"/>
            <a:r>
              <a:rPr lang="fr-FR" sz="1000">
                <a:solidFill>
                  <a:srgbClr val="317100">
                    <a:alpha val="50000"/>
                  </a:srgbClr>
                </a:solidFill>
                <a:latin typeface="Calibri" panose="020F0502020204030204" pitchFamily="34" charset="0"/>
                <a:ea typeface="Calibri" panose="020F0502020204030204" pitchFamily="34" charset="0"/>
                <a:cs typeface="Calibri" panose="020F0502020204030204" pitchFamily="34" charset="0"/>
              </a:rPr>
              <a:t>C0 - Public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9.svg"/><Relationship Id="rId7"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chart" Target="../charts/chart1.xml"/><Relationship Id="rId5" Type="http://schemas.openxmlformats.org/officeDocument/2006/relationships/image" Target="../media/image20.jpeg"/><Relationship Id="rId10" Type="http://schemas.openxmlformats.org/officeDocument/2006/relationships/image" Target="../media/image2.svg"/><Relationship Id="rId4" Type="http://schemas.openxmlformats.org/officeDocument/2006/relationships/image" Target="../media/image6.pn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svg"/><Relationship Id="rId7"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f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5.jfif"/><Relationship Id="rId4" Type="http://schemas.openxmlformats.org/officeDocument/2006/relationships/image" Target="../media/image9.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9.svg"/><Relationship Id="rId9" Type="http://schemas.openxmlformats.org/officeDocument/2006/relationships/image" Target="../media/image17.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499" y="-24236"/>
            <a:ext cx="18366997" cy="10341002"/>
          </a:xfrm>
          <a:custGeom>
            <a:avLst/>
            <a:gdLst/>
            <a:ahLst/>
            <a:cxnLst/>
            <a:rect l="l" t="t" r="r" b="b"/>
            <a:pathLst>
              <a:path w="18366997" h="10341002">
                <a:moveTo>
                  <a:pt x="0" y="0"/>
                </a:moveTo>
                <a:lnTo>
                  <a:pt x="18366997" y="0"/>
                </a:lnTo>
                <a:lnTo>
                  <a:pt x="18366997" y="10341002"/>
                </a:lnTo>
                <a:lnTo>
                  <a:pt x="0" y="10341002"/>
                </a:lnTo>
                <a:lnTo>
                  <a:pt x="0" y="0"/>
                </a:lnTo>
                <a:close/>
              </a:path>
            </a:pathLst>
          </a:custGeom>
          <a:blipFill>
            <a:blip r:embed="rId2">
              <a:alphaModFix amt="90000"/>
              <a:extLst>
                <a:ext uri="{96DAC541-7B7A-43D3-8B79-37D633B846F1}">
                  <asvg:svgBlip xmlns:asvg="http://schemas.microsoft.com/office/drawing/2016/SVG/main" r:embed="rId3"/>
                </a:ext>
              </a:extLst>
            </a:blip>
            <a:stretch>
              <a:fillRect/>
            </a:stretch>
          </a:blipFill>
        </p:spPr>
        <p:txBody>
          <a:bodyPr/>
          <a:lstStyle/>
          <a:p>
            <a:endParaRPr lang="fr-FR" dirty="0"/>
          </a:p>
        </p:txBody>
      </p:sp>
      <p:sp>
        <p:nvSpPr>
          <p:cNvPr id="16" name="Rectangle : coins arrondis 15">
            <a:extLst>
              <a:ext uri="{FF2B5EF4-FFF2-40B4-BE49-F238E27FC236}">
                <a16:creationId xmlns:a16="http://schemas.microsoft.com/office/drawing/2014/main" id="{8378AC30-7A14-CDC3-F484-B84FB611867C}"/>
              </a:ext>
            </a:extLst>
          </p:cNvPr>
          <p:cNvSpPr/>
          <p:nvPr/>
        </p:nvSpPr>
        <p:spPr>
          <a:xfrm>
            <a:off x="2950572" y="1322030"/>
            <a:ext cx="1381563" cy="15807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 name="Group 3"/>
          <p:cNvGrpSpPr/>
          <p:nvPr/>
        </p:nvGrpSpPr>
        <p:grpSpPr>
          <a:xfrm>
            <a:off x="479392" y="-164306"/>
            <a:ext cx="4491793" cy="2156744"/>
            <a:chOff x="0" y="-219075"/>
            <a:chExt cx="5989058" cy="2875658"/>
          </a:xfrm>
        </p:grpSpPr>
        <p:sp>
          <p:nvSpPr>
            <p:cNvPr id="4" name="TextBox 4"/>
            <p:cNvSpPr txBox="1"/>
            <p:nvPr/>
          </p:nvSpPr>
          <p:spPr>
            <a:xfrm>
              <a:off x="3586926" y="251496"/>
              <a:ext cx="1836380" cy="2405087"/>
            </a:xfrm>
            <a:prstGeom prst="rect">
              <a:avLst/>
            </a:prstGeom>
          </p:spPr>
          <p:txBody>
            <a:bodyPr lIns="0" tIns="0" rIns="0" bIns="0" rtlCol="0" anchor="t">
              <a:spAutoFit/>
            </a:bodyPr>
            <a:lstStyle/>
            <a:p>
              <a:pPr algn="ctr">
                <a:lnSpc>
                  <a:spcPts val="15126"/>
                </a:lnSpc>
              </a:pPr>
              <a:r>
                <a:rPr lang="en-US" sz="10804"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3124595" y="-219075"/>
              <a:ext cx="1579852" cy="2405087"/>
            </a:xfrm>
            <a:prstGeom prst="rect">
              <a:avLst/>
            </a:prstGeom>
          </p:spPr>
          <p:txBody>
            <a:bodyPr lIns="0" tIns="0" rIns="0" bIns="0" rtlCol="0" anchor="t">
              <a:spAutoFit/>
            </a:bodyPr>
            <a:lstStyle/>
            <a:p>
              <a:pPr algn="ctr">
                <a:lnSpc>
                  <a:spcPts val="15126"/>
                </a:lnSpc>
              </a:pPr>
              <a:r>
                <a:rPr lang="en-US" sz="10804"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2558843" y="1747414"/>
              <a:ext cx="3430215" cy="241347"/>
            </a:xfrm>
            <a:prstGeom prst="rect">
              <a:avLst/>
            </a:prstGeom>
          </p:spPr>
          <p:txBody>
            <a:bodyPr lIns="0" tIns="0" rIns="0" bIns="0" rtlCol="0" anchor="t">
              <a:spAutoFit/>
            </a:bodyPr>
            <a:lstStyle/>
            <a:p>
              <a:pPr algn="ctr">
                <a:lnSpc>
                  <a:spcPts val="1516"/>
                </a:lnSpc>
              </a:pPr>
              <a:r>
                <a:rPr lang="en-US" sz="1083" b="1" spc="802"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4820513" y="739760"/>
              <a:ext cx="740744" cy="379996"/>
            </a:xfrm>
            <a:prstGeom prst="rect">
              <a:avLst/>
            </a:prstGeom>
          </p:spPr>
          <p:txBody>
            <a:bodyPr lIns="0" tIns="0" rIns="0" bIns="0" rtlCol="0" anchor="t">
              <a:spAutoFit/>
            </a:bodyPr>
            <a:lstStyle/>
            <a:p>
              <a:pPr algn="ctr">
                <a:lnSpc>
                  <a:spcPts val="2365"/>
                </a:lnSpc>
              </a:pPr>
              <a:r>
                <a:rPr lang="en-US" sz="1689"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78826"/>
              <a:ext cx="3078620" cy="2176609"/>
            </a:xfrm>
            <a:custGeom>
              <a:avLst/>
              <a:gdLst/>
              <a:ahLst/>
              <a:cxnLst/>
              <a:rect l="l" t="t" r="r" b="b"/>
              <a:pathLst>
                <a:path w="3078620" h="2176609">
                  <a:moveTo>
                    <a:pt x="0" y="0"/>
                  </a:moveTo>
                  <a:lnTo>
                    <a:pt x="3078620" y="0"/>
                  </a:lnTo>
                  <a:lnTo>
                    <a:pt x="3078620" y="2176609"/>
                  </a:lnTo>
                  <a:lnTo>
                    <a:pt x="0" y="2176609"/>
                  </a:lnTo>
                  <a:lnTo>
                    <a:pt x="0" y="0"/>
                  </a:lnTo>
                  <a:close/>
                </a:path>
              </a:pathLst>
            </a:custGeom>
            <a:blipFill>
              <a:blip r:embed="rId4"/>
              <a:stretch>
                <a:fillRect b="-41441"/>
              </a:stretch>
            </a:blipFill>
          </p:spPr>
          <p:txBody>
            <a:bodyPr/>
            <a:lstStyle/>
            <a:p>
              <a:endParaRPr lang="fr-FR"/>
            </a:p>
          </p:txBody>
        </p:sp>
      </p:grpSp>
      <p:sp>
        <p:nvSpPr>
          <p:cNvPr id="13" name="TextBox 13"/>
          <p:cNvSpPr txBox="1"/>
          <p:nvPr/>
        </p:nvSpPr>
        <p:spPr>
          <a:xfrm>
            <a:off x="1422113" y="3974424"/>
            <a:ext cx="16332487" cy="2238690"/>
          </a:xfrm>
          <a:prstGeom prst="rect">
            <a:avLst/>
          </a:prstGeom>
        </p:spPr>
        <p:txBody>
          <a:bodyPr wrap="square" lIns="0" tIns="0" rIns="0" bIns="0" rtlCol="0" anchor="t">
            <a:spAutoFit/>
          </a:bodyPr>
          <a:lstStyle/>
          <a:p>
            <a:pPr algn="l">
              <a:lnSpc>
                <a:spcPts val="9324"/>
              </a:lnSpc>
            </a:pPr>
            <a:r>
              <a:rPr lang="en-US" sz="6094" b="1" dirty="0">
                <a:solidFill>
                  <a:srgbClr val="FFFFFF"/>
                </a:solidFill>
                <a:latin typeface="Montserrat Classic Bold"/>
                <a:ea typeface="Montserrat Classic Bold"/>
                <a:cs typeface="Montserrat Classic Bold"/>
                <a:sym typeface="Montserrat Classic Bold"/>
              </a:rPr>
              <a:t>Atelier 5 | Financement pour le développement local</a:t>
            </a:r>
          </a:p>
        </p:txBody>
      </p:sp>
      <p:sp>
        <p:nvSpPr>
          <p:cNvPr id="14" name="TextBox 14"/>
          <p:cNvSpPr txBox="1"/>
          <p:nvPr/>
        </p:nvSpPr>
        <p:spPr>
          <a:xfrm>
            <a:off x="1422113" y="7695565"/>
            <a:ext cx="12120649" cy="1298882"/>
          </a:xfrm>
          <a:prstGeom prst="rect">
            <a:avLst/>
          </a:prstGeom>
        </p:spPr>
        <p:txBody>
          <a:bodyPr lIns="0" tIns="0" rIns="0" bIns="0" rtlCol="0" anchor="t">
            <a:spAutoFit/>
          </a:bodyPr>
          <a:lstStyle/>
          <a:p>
            <a:pPr algn="l">
              <a:lnSpc>
                <a:spcPts val="5352"/>
              </a:lnSpc>
            </a:pPr>
            <a:r>
              <a:rPr lang="en-US" sz="3498" b="1" dirty="0">
                <a:solidFill>
                  <a:srgbClr val="FFFFFF"/>
                </a:solidFill>
                <a:latin typeface="Montserrat Classic Bold"/>
                <a:ea typeface="Montserrat Classic Bold"/>
                <a:cs typeface="Montserrat Classic Bold"/>
                <a:sym typeface="Montserrat Classic Bold"/>
              </a:rPr>
              <a:t>Hervé TONNAIRE </a:t>
            </a:r>
          </a:p>
          <a:p>
            <a:pPr algn="l">
              <a:lnSpc>
                <a:spcPts val="5352"/>
              </a:lnSpc>
            </a:pPr>
            <a:r>
              <a:rPr lang="en-US" sz="3498" b="1" dirty="0">
                <a:solidFill>
                  <a:srgbClr val="FFFFFF"/>
                </a:solidFill>
                <a:latin typeface="Montserrat Classic Bold"/>
                <a:ea typeface="Montserrat Classic Bold"/>
                <a:cs typeface="Montserrat Classic Bold"/>
                <a:sym typeface="Montserrat Classic Bold"/>
              </a:rPr>
              <a:t>Caisse des Dépôts et Consignations (CDC)</a:t>
            </a:r>
          </a:p>
        </p:txBody>
      </p:sp>
      <p:sp>
        <p:nvSpPr>
          <p:cNvPr id="15" name="TextBox 15"/>
          <p:cNvSpPr txBox="1"/>
          <p:nvPr/>
        </p:nvSpPr>
        <p:spPr>
          <a:xfrm>
            <a:off x="1422113" y="3296225"/>
            <a:ext cx="12932490" cy="441582"/>
          </a:xfrm>
          <a:prstGeom prst="rect">
            <a:avLst/>
          </a:prstGeom>
        </p:spPr>
        <p:txBody>
          <a:bodyPr lIns="0" tIns="0" rIns="0" bIns="0" rtlCol="0" anchor="t">
            <a:spAutoFit/>
          </a:bodyPr>
          <a:lstStyle/>
          <a:p>
            <a:pPr algn="l">
              <a:lnSpc>
                <a:spcPts val="3699"/>
              </a:lnSpc>
            </a:pPr>
            <a:r>
              <a:rPr lang="en-US" sz="2418" b="1">
                <a:solidFill>
                  <a:srgbClr val="FFFFFF">
                    <a:alpha val="64706"/>
                  </a:srgbClr>
                </a:solidFill>
                <a:latin typeface="Montserrat Classic Bold"/>
                <a:ea typeface="Montserrat Classic Bold"/>
                <a:cs typeface="Montserrat Classic Bold"/>
                <a:sym typeface="Montserrat Classic Bold"/>
              </a:rPr>
              <a:t>SESSION D’ATELIER - JEUDI 13 NOVEMBRE 2025</a:t>
            </a:r>
          </a:p>
        </p:txBody>
      </p:sp>
      <p:pic>
        <p:nvPicPr>
          <p:cNvPr id="10" name="Image 9" descr="Une image contenant texte, Police, Graphique, logo&#10;&#10;Le contenu généré par l’IA peut être incorrect.">
            <a:extLst>
              <a:ext uri="{FF2B5EF4-FFF2-40B4-BE49-F238E27FC236}">
                <a16:creationId xmlns:a16="http://schemas.microsoft.com/office/drawing/2014/main" id="{5B4C16DE-9274-B99F-C42E-2874DD2BED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43218" y="7736467"/>
            <a:ext cx="5707865" cy="11627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499" y="-24236"/>
            <a:ext cx="18366997" cy="10341002"/>
          </a:xfrm>
          <a:custGeom>
            <a:avLst/>
            <a:gdLst/>
            <a:ahLst/>
            <a:cxnLst/>
            <a:rect l="l" t="t" r="r" b="b"/>
            <a:pathLst>
              <a:path w="18366997" h="10341002">
                <a:moveTo>
                  <a:pt x="0" y="0"/>
                </a:moveTo>
                <a:lnTo>
                  <a:pt x="18366997" y="0"/>
                </a:lnTo>
                <a:lnTo>
                  <a:pt x="18366997" y="10341002"/>
                </a:lnTo>
                <a:lnTo>
                  <a:pt x="0" y="10341002"/>
                </a:lnTo>
                <a:lnTo>
                  <a:pt x="0" y="0"/>
                </a:lnTo>
                <a:close/>
              </a:path>
            </a:pathLst>
          </a:custGeom>
          <a:blipFill>
            <a:blip r:embed="rId2">
              <a:alphaModFix amt="90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6" name="Rectangle : coins arrondis 15">
            <a:extLst>
              <a:ext uri="{FF2B5EF4-FFF2-40B4-BE49-F238E27FC236}">
                <a16:creationId xmlns:a16="http://schemas.microsoft.com/office/drawing/2014/main" id="{8378AC30-7A14-CDC3-F484-B84FB611867C}"/>
              </a:ext>
            </a:extLst>
          </p:cNvPr>
          <p:cNvSpPr/>
          <p:nvPr/>
        </p:nvSpPr>
        <p:spPr>
          <a:xfrm>
            <a:off x="2950572" y="1322030"/>
            <a:ext cx="1381563" cy="15807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64306"/>
            <a:ext cx="4491793" cy="2156744"/>
            <a:chOff x="0" y="-219075"/>
            <a:chExt cx="5989058" cy="2875658"/>
          </a:xfrm>
        </p:grpSpPr>
        <p:sp>
          <p:nvSpPr>
            <p:cNvPr id="4" name="TextBox 4"/>
            <p:cNvSpPr txBox="1"/>
            <p:nvPr/>
          </p:nvSpPr>
          <p:spPr>
            <a:xfrm>
              <a:off x="3586926" y="251496"/>
              <a:ext cx="1836380" cy="2405087"/>
            </a:xfrm>
            <a:prstGeom prst="rect">
              <a:avLst/>
            </a:prstGeom>
          </p:spPr>
          <p:txBody>
            <a:bodyPr lIns="0" tIns="0" rIns="0" bIns="0" rtlCol="0" anchor="t">
              <a:spAutoFit/>
            </a:bodyPr>
            <a:lstStyle/>
            <a:p>
              <a:pPr algn="ctr">
                <a:lnSpc>
                  <a:spcPts val="15126"/>
                </a:lnSpc>
              </a:pPr>
              <a:r>
                <a:rPr lang="en-US" sz="10804"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3124595" y="-219075"/>
              <a:ext cx="1579852" cy="2405087"/>
            </a:xfrm>
            <a:prstGeom prst="rect">
              <a:avLst/>
            </a:prstGeom>
          </p:spPr>
          <p:txBody>
            <a:bodyPr lIns="0" tIns="0" rIns="0" bIns="0" rtlCol="0" anchor="t">
              <a:spAutoFit/>
            </a:bodyPr>
            <a:lstStyle/>
            <a:p>
              <a:pPr algn="ctr">
                <a:lnSpc>
                  <a:spcPts val="15126"/>
                </a:lnSpc>
              </a:pPr>
              <a:r>
                <a:rPr lang="en-US" sz="10804"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2558843" y="1747414"/>
              <a:ext cx="3430215" cy="241347"/>
            </a:xfrm>
            <a:prstGeom prst="rect">
              <a:avLst/>
            </a:prstGeom>
          </p:spPr>
          <p:txBody>
            <a:bodyPr lIns="0" tIns="0" rIns="0" bIns="0" rtlCol="0" anchor="t">
              <a:spAutoFit/>
            </a:bodyPr>
            <a:lstStyle/>
            <a:p>
              <a:pPr algn="ctr">
                <a:lnSpc>
                  <a:spcPts val="1516"/>
                </a:lnSpc>
              </a:pPr>
              <a:r>
                <a:rPr lang="en-US" sz="1083" b="1" spc="802"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4820513" y="739760"/>
              <a:ext cx="740744" cy="379996"/>
            </a:xfrm>
            <a:prstGeom prst="rect">
              <a:avLst/>
            </a:prstGeom>
          </p:spPr>
          <p:txBody>
            <a:bodyPr lIns="0" tIns="0" rIns="0" bIns="0" rtlCol="0" anchor="t">
              <a:spAutoFit/>
            </a:bodyPr>
            <a:lstStyle/>
            <a:p>
              <a:pPr algn="ctr">
                <a:lnSpc>
                  <a:spcPts val="2365"/>
                </a:lnSpc>
              </a:pPr>
              <a:r>
                <a:rPr lang="en-US" sz="1689"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78826"/>
              <a:ext cx="3078620" cy="2176609"/>
            </a:xfrm>
            <a:custGeom>
              <a:avLst/>
              <a:gdLst/>
              <a:ahLst/>
              <a:cxnLst/>
              <a:rect l="l" t="t" r="r" b="b"/>
              <a:pathLst>
                <a:path w="3078620" h="2176609">
                  <a:moveTo>
                    <a:pt x="0" y="0"/>
                  </a:moveTo>
                  <a:lnTo>
                    <a:pt x="3078620" y="0"/>
                  </a:lnTo>
                  <a:lnTo>
                    <a:pt x="3078620" y="2176609"/>
                  </a:lnTo>
                  <a:lnTo>
                    <a:pt x="0" y="2176609"/>
                  </a:lnTo>
                  <a:lnTo>
                    <a:pt x="0" y="0"/>
                  </a:lnTo>
                  <a:close/>
                </a:path>
              </a:pathLst>
            </a:custGeom>
            <a:blipFill>
              <a:blip r:embed="rId4"/>
              <a:stretch>
                <a:fillRect b="-41441"/>
              </a:stretch>
            </a:blipFill>
          </p:spPr>
          <p:txBody>
            <a:bodyPr/>
            <a:lstStyle/>
            <a:p>
              <a:endParaRPr lang="fr-FR"/>
            </a:p>
          </p:txBody>
        </p:sp>
      </p:grpSp>
      <p:sp>
        <p:nvSpPr>
          <p:cNvPr id="13" name="TextBox 13"/>
          <p:cNvSpPr txBox="1"/>
          <p:nvPr/>
        </p:nvSpPr>
        <p:spPr>
          <a:xfrm>
            <a:off x="1422113" y="3974424"/>
            <a:ext cx="16332487" cy="2238690"/>
          </a:xfrm>
          <a:prstGeom prst="rect">
            <a:avLst/>
          </a:prstGeom>
        </p:spPr>
        <p:txBody>
          <a:bodyPr wrap="square" lIns="0" tIns="0" rIns="0" bIns="0" rtlCol="0" anchor="t">
            <a:spAutoFit/>
          </a:bodyPr>
          <a:lstStyle/>
          <a:p>
            <a:pPr algn="l">
              <a:lnSpc>
                <a:spcPts val="9324"/>
              </a:lnSpc>
            </a:pPr>
            <a:r>
              <a:rPr lang="en-US" sz="6094" b="1" dirty="0">
                <a:solidFill>
                  <a:srgbClr val="FFFFFF"/>
                </a:solidFill>
                <a:latin typeface="Montserrat Classic Bold"/>
                <a:ea typeface="Montserrat Classic Bold"/>
                <a:cs typeface="Montserrat Classic Bold"/>
                <a:sym typeface="Montserrat Classic Bold"/>
              </a:rPr>
              <a:t>Atelier 5 | Financement pour le développement local</a:t>
            </a:r>
          </a:p>
        </p:txBody>
      </p:sp>
      <p:sp>
        <p:nvSpPr>
          <p:cNvPr id="14" name="TextBox 14"/>
          <p:cNvSpPr txBox="1"/>
          <p:nvPr/>
        </p:nvSpPr>
        <p:spPr>
          <a:xfrm>
            <a:off x="1422113" y="7695565"/>
            <a:ext cx="12120649" cy="1298882"/>
          </a:xfrm>
          <a:prstGeom prst="rect">
            <a:avLst/>
          </a:prstGeom>
        </p:spPr>
        <p:txBody>
          <a:bodyPr lIns="0" tIns="0" rIns="0" bIns="0" rtlCol="0" anchor="t">
            <a:spAutoFit/>
          </a:bodyPr>
          <a:lstStyle/>
          <a:p>
            <a:pPr algn="l">
              <a:lnSpc>
                <a:spcPts val="5352"/>
              </a:lnSpc>
            </a:pPr>
            <a:r>
              <a:rPr lang="en-US" sz="3498" b="1" dirty="0">
                <a:solidFill>
                  <a:srgbClr val="FFFFFF"/>
                </a:solidFill>
                <a:latin typeface="Montserrat Classic Bold"/>
                <a:ea typeface="Montserrat Classic Bold"/>
                <a:cs typeface="Montserrat Classic Bold"/>
                <a:sym typeface="Montserrat Classic Bold"/>
              </a:rPr>
              <a:t>Philippe ROGIER</a:t>
            </a:r>
          </a:p>
          <a:p>
            <a:pPr algn="l">
              <a:lnSpc>
                <a:spcPts val="5352"/>
              </a:lnSpc>
            </a:pPr>
            <a:r>
              <a:rPr lang="en-US" sz="3498" b="1" dirty="0">
                <a:solidFill>
                  <a:srgbClr val="FFFFFF"/>
                </a:solidFill>
                <a:latin typeface="Montserrat Classic Bold"/>
                <a:ea typeface="Montserrat Classic Bold"/>
                <a:cs typeface="Montserrat Classic Bold"/>
                <a:sym typeface="Montserrat Classic Bold"/>
              </a:rPr>
              <a:t>Agence France Locale (AFL)</a:t>
            </a:r>
          </a:p>
        </p:txBody>
      </p:sp>
      <p:sp>
        <p:nvSpPr>
          <p:cNvPr id="15" name="TextBox 15"/>
          <p:cNvSpPr txBox="1"/>
          <p:nvPr/>
        </p:nvSpPr>
        <p:spPr>
          <a:xfrm>
            <a:off x="1422113" y="3296225"/>
            <a:ext cx="12932490" cy="441582"/>
          </a:xfrm>
          <a:prstGeom prst="rect">
            <a:avLst/>
          </a:prstGeom>
        </p:spPr>
        <p:txBody>
          <a:bodyPr lIns="0" tIns="0" rIns="0" bIns="0" rtlCol="0" anchor="t">
            <a:spAutoFit/>
          </a:bodyPr>
          <a:lstStyle/>
          <a:p>
            <a:pPr algn="l">
              <a:lnSpc>
                <a:spcPts val="3699"/>
              </a:lnSpc>
            </a:pPr>
            <a:r>
              <a:rPr lang="en-US" sz="2418" b="1">
                <a:solidFill>
                  <a:srgbClr val="FFFFFF">
                    <a:alpha val="64706"/>
                  </a:srgbClr>
                </a:solidFill>
                <a:latin typeface="Montserrat Classic Bold"/>
                <a:ea typeface="Montserrat Classic Bold"/>
                <a:cs typeface="Montserrat Classic Bold"/>
                <a:sym typeface="Montserrat Classic Bold"/>
              </a:rPr>
              <a:t>SESSION D’ATELIER - JEUDI 13 NOVEMBRE 2025</a:t>
            </a:r>
          </a:p>
        </p:txBody>
      </p:sp>
      <p:pic>
        <p:nvPicPr>
          <p:cNvPr id="9" name="Picture 2" descr="logo de Agence France locale">
            <a:extLst>
              <a:ext uri="{FF2B5EF4-FFF2-40B4-BE49-F238E27FC236}">
                <a16:creationId xmlns:a16="http://schemas.microsoft.com/office/drawing/2014/main" id="{00894213-992D-2A95-9237-24705FDEF8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06400" y="7067793"/>
            <a:ext cx="4407683" cy="279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2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pic>
        <p:nvPicPr>
          <p:cNvPr id="2050" name="Picture 2" descr="logo de Agence France locale">
            <a:extLst>
              <a:ext uri="{FF2B5EF4-FFF2-40B4-BE49-F238E27FC236}">
                <a16:creationId xmlns:a16="http://schemas.microsoft.com/office/drawing/2014/main" id="{49B1BB8A-22EC-35D8-1FB4-B4AFD83663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1380" y="89594"/>
            <a:ext cx="2078603" cy="1318829"/>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a:extLst>
              <a:ext uri="{FF2B5EF4-FFF2-40B4-BE49-F238E27FC236}">
                <a16:creationId xmlns:a16="http://schemas.microsoft.com/office/drawing/2014/main" id="{6145A1B2-41CC-7680-9186-FD100B9C1D38}"/>
              </a:ext>
            </a:extLst>
          </p:cNvPr>
          <p:cNvSpPr txBox="1">
            <a:spLocks/>
          </p:cNvSpPr>
          <p:nvPr/>
        </p:nvSpPr>
        <p:spPr>
          <a:xfrm>
            <a:off x="304800" y="2193829"/>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t>Epargne brute versus Epargne nette </a:t>
            </a:r>
            <a:endParaRPr lang="fr-FR" dirty="0"/>
          </a:p>
        </p:txBody>
      </p:sp>
      <p:graphicFrame>
        <p:nvGraphicFramePr>
          <p:cNvPr id="14" name="Tableau 10">
            <a:extLst>
              <a:ext uri="{FF2B5EF4-FFF2-40B4-BE49-F238E27FC236}">
                <a16:creationId xmlns:a16="http://schemas.microsoft.com/office/drawing/2014/main" id="{A16E65ED-D04F-C607-4F04-3B12F3711A63}"/>
              </a:ext>
            </a:extLst>
          </p:cNvPr>
          <p:cNvGraphicFramePr>
            <a:graphicFrameLocks noGrp="1"/>
          </p:cNvGraphicFramePr>
          <p:nvPr>
            <p:extLst>
              <p:ext uri="{D42A27DB-BD31-4B8C-83A1-F6EECF244321}">
                <p14:modId xmlns:p14="http://schemas.microsoft.com/office/powerpoint/2010/main" val="1919044339"/>
              </p:ext>
            </p:extLst>
          </p:nvPr>
        </p:nvGraphicFramePr>
        <p:xfrm>
          <a:off x="2865196" y="4021682"/>
          <a:ext cx="13939151" cy="5195234"/>
        </p:xfrm>
        <a:graphic>
          <a:graphicData uri="http://schemas.openxmlformats.org/drawingml/2006/table">
            <a:tbl>
              <a:tblPr firstRow="1" bandRow="1">
                <a:tableStyleId>{5C22544A-7EE6-4342-B048-85BDC9FD1C3A}</a:tableStyleId>
              </a:tblPr>
              <a:tblGrid>
                <a:gridCol w="605556">
                  <a:extLst>
                    <a:ext uri="{9D8B030D-6E8A-4147-A177-3AD203B41FA5}">
                      <a16:colId xmlns:a16="http://schemas.microsoft.com/office/drawing/2014/main" val="3411089974"/>
                    </a:ext>
                  </a:extLst>
                </a:gridCol>
                <a:gridCol w="6460184">
                  <a:extLst>
                    <a:ext uri="{9D8B030D-6E8A-4147-A177-3AD203B41FA5}">
                      <a16:colId xmlns:a16="http://schemas.microsoft.com/office/drawing/2014/main" val="2232624541"/>
                    </a:ext>
                  </a:extLst>
                </a:gridCol>
                <a:gridCol w="6873411">
                  <a:extLst>
                    <a:ext uri="{9D8B030D-6E8A-4147-A177-3AD203B41FA5}">
                      <a16:colId xmlns:a16="http://schemas.microsoft.com/office/drawing/2014/main" val="2355009698"/>
                    </a:ext>
                  </a:extLst>
                </a:gridCol>
              </a:tblGrid>
              <a:tr h="1115447">
                <a:tc rowSpan="3">
                  <a:txBody>
                    <a:bodyPr/>
                    <a:lstStyle/>
                    <a:p>
                      <a:endParaRPr lang="fr-FR" sz="2400">
                        <a:latin typeface="Gotham Bold" pitchFamily="50" charset="0"/>
                      </a:endParaRPr>
                    </a:p>
                  </a:txBody>
                  <a:tcPr marL="137160" marR="137160" marT="68580" marB="68580"/>
                </a:tc>
                <a:tc>
                  <a:txBody>
                    <a:bodyPr/>
                    <a:lstStyle/>
                    <a:p>
                      <a:pPr algn="ctr"/>
                      <a:r>
                        <a:rPr lang="fr-FR" sz="2400" dirty="0">
                          <a:latin typeface="Gotham Bold" pitchFamily="50" charset="0"/>
                        </a:rPr>
                        <a:t>Epargne brute </a:t>
                      </a:r>
                    </a:p>
                  </a:txBody>
                  <a:tcPr marL="137160" marR="137160" marT="68580" marB="68580"/>
                </a:tc>
                <a:tc>
                  <a:txBody>
                    <a:bodyPr/>
                    <a:lstStyle/>
                    <a:p>
                      <a:pPr algn="ctr"/>
                      <a:r>
                        <a:rPr lang="fr-FR" sz="2400" dirty="0">
                          <a:latin typeface="Gotham Bold" pitchFamily="50" charset="0"/>
                        </a:rPr>
                        <a:t>Epargne nette </a:t>
                      </a:r>
                    </a:p>
                  </a:txBody>
                  <a:tcPr marL="137160" marR="137160" marT="68580" marB="68580"/>
                </a:tc>
                <a:extLst>
                  <a:ext uri="{0D108BD9-81ED-4DB2-BD59-A6C34878D82A}">
                    <a16:rowId xmlns:a16="http://schemas.microsoft.com/office/drawing/2014/main" val="3027425330"/>
                  </a:ext>
                </a:extLst>
              </a:tr>
              <a:tr h="1787772">
                <a:tc vMerge="1">
                  <a:txBody>
                    <a:bodyPr/>
                    <a:lstStyle/>
                    <a:p>
                      <a:endParaRPr lang="fr-FR" sz="1600">
                        <a:latin typeface="Gotham Bold" pitchFamily="50" charset="0"/>
                      </a:endParaRPr>
                    </a:p>
                  </a:txBody>
                  <a:tcPr/>
                </a:tc>
                <a:tc>
                  <a:txBody>
                    <a:bodyPr/>
                    <a:lstStyle/>
                    <a:p>
                      <a:pPr algn="ctr"/>
                      <a:r>
                        <a:rPr lang="fr-FR" sz="2400">
                          <a:latin typeface="Gotham Bold" pitchFamily="50" charset="0"/>
                        </a:rPr>
                        <a:t>Recettes réelles de </a:t>
                      </a:r>
                      <a:r>
                        <a:rPr lang="fr-FR" sz="2400">
                          <a:solidFill>
                            <a:schemeClr val="accent3"/>
                          </a:solidFill>
                          <a:latin typeface="Gotham Bold" pitchFamily="50" charset="0"/>
                        </a:rPr>
                        <a:t>fonctionnement</a:t>
                      </a:r>
                      <a:r>
                        <a:rPr lang="fr-FR" sz="2400">
                          <a:latin typeface="Gotham Bold" pitchFamily="50" charset="0"/>
                        </a:rPr>
                        <a:t> – Dépenses réelles de </a:t>
                      </a:r>
                      <a:r>
                        <a:rPr lang="fr-FR" sz="2400">
                          <a:solidFill>
                            <a:schemeClr val="accent3"/>
                          </a:solidFill>
                          <a:latin typeface="Gotham Bold" pitchFamily="50" charset="0"/>
                        </a:rPr>
                        <a:t>fonctionnement</a:t>
                      </a:r>
                    </a:p>
                  </a:txBody>
                  <a:tcPr marL="137160" marR="137160" marT="68580" marB="68580"/>
                </a:tc>
                <a:tc>
                  <a:txBody>
                    <a:bodyPr/>
                    <a:lstStyle/>
                    <a:p>
                      <a:pPr algn="ctr"/>
                      <a:r>
                        <a:rPr lang="fr-FR" sz="2400">
                          <a:latin typeface="Gotham Bold" pitchFamily="50" charset="0"/>
                        </a:rPr>
                        <a:t>Epargne brute – Remboursement annuel du </a:t>
                      </a:r>
                      <a:r>
                        <a:rPr lang="fr-FR" sz="2400">
                          <a:solidFill>
                            <a:schemeClr val="accent3"/>
                          </a:solidFill>
                          <a:latin typeface="Gotham Bold" pitchFamily="50" charset="0"/>
                        </a:rPr>
                        <a:t>capital</a:t>
                      </a:r>
                      <a:r>
                        <a:rPr lang="fr-FR" sz="2400">
                          <a:latin typeface="Gotham Bold" pitchFamily="50" charset="0"/>
                        </a:rPr>
                        <a:t> de la dette</a:t>
                      </a:r>
                    </a:p>
                  </a:txBody>
                  <a:tcPr marL="137160" marR="137160" marT="68580" marB="68580"/>
                </a:tc>
                <a:extLst>
                  <a:ext uri="{0D108BD9-81ED-4DB2-BD59-A6C34878D82A}">
                    <a16:rowId xmlns:a16="http://schemas.microsoft.com/office/drawing/2014/main" val="676234780"/>
                  </a:ext>
                </a:extLst>
              </a:tr>
              <a:tr h="2292015">
                <a:tc vMerge="1">
                  <a:txBody>
                    <a:bodyPr/>
                    <a:lstStyle/>
                    <a:p>
                      <a:endParaRPr lang="fr-FR" sz="1600">
                        <a:latin typeface="Gotham Bold" pitchFamily="50" charset="0"/>
                      </a:endParaRPr>
                    </a:p>
                  </a:txBody>
                  <a:tcPr/>
                </a:tc>
                <a:tc>
                  <a:txBody>
                    <a:bodyPr/>
                    <a:lstStyle/>
                    <a:p>
                      <a:pPr algn="ctr"/>
                      <a:r>
                        <a:rPr lang="fr-FR" sz="2400">
                          <a:solidFill>
                            <a:schemeClr val="accent3"/>
                          </a:solidFill>
                          <a:latin typeface="Gotham Bold" pitchFamily="50" charset="0"/>
                        </a:rPr>
                        <a:t>Montant disponible </a:t>
                      </a:r>
                      <a:r>
                        <a:rPr lang="fr-FR" sz="2400">
                          <a:latin typeface="Gotham Bold" pitchFamily="50" charset="0"/>
                        </a:rPr>
                        <a:t>pour rembourser le capital annuel de la dette et les dépenses d’équipement </a:t>
                      </a:r>
                    </a:p>
                  </a:txBody>
                  <a:tcPr marL="137160" marR="137160" marT="68580" marB="68580"/>
                </a:tc>
                <a:tc>
                  <a:txBody>
                    <a:bodyPr/>
                    <a:lstStyle/>
                    <a:p>
                      <a:pPr algn="ctr"/>
                      <a:endParaRPr lang="fr-FR" sz="2400" dirty="0">
                        <a:latin typeface="Gotham Bold" pitchFamily="50" charset="0"/>
                      </a:endParaRPr>
                    </a:p>
                    <a:p>
                      <a:pPr algn="ctr"/>
                      <a:r>
                        <a:rPr lang="fr-FR" sz="2400" kern="1200" dirty="0">
                          <a:solidFill>
                            <a:schemeClr val="dk1"/>
                          </a:solidFill>
                          <a:latin typeface="Gotham Bold" pitchFamily="50" charset="0"/>
                          <a:ea typeface="+mn-ea"/>
                          <a:cs typeface="+mn-cs"/>
                        </a:rPr>
                        <a:t>Epargne nette positive =  </a:t>
                      </a:r>
                    </a:p>
                    <a:p>
                      <a:pPr algn="ctr"/>
                      <a:r>
                        <a:rPr lang="fr-FR" sz="2400" dirty="0">
                          <a:solidFill>
                            <a:schemeClr val="accent3"/>
                          </a:solidFill>
                          <a:latin typeface="Gotham Bold" pitchFamily="50" charset="0"/>
                        </a:rPr>
                        <a:t>Autofinancement disponible </a:t>
                      </a:r>
                    </a:p>
                  </a:txBody>
                  <a:tcPr marL="137160" marR="137160" marT="68580" marB="68580"/>
                </a:tc>
                <a:extLst>
                  <a:ext uri="{0D108BD9-81ED-4DB2-BD59-A6C34878D82A}">
                    <a16:rowId xmlns:a16="http://schemas.microsoft.com/office/drawing/2014/main" val="4122927000"/>
                  </a:ext>
                </a:extLst>
              </a:tr>
            </a:tbl>
          </a:graphicData>
        </a:graphic>
      </p:graphicFrame>
    </p:spTree>
    <p:extLst>
      <p:ext uri="{BB962C8B-B14F-4D97-AF65-F5344CB8AC3E}">
        <p14:creationId xmlns:p14="http://schemas.microsoft.com/office/powerpoint/2010/main" val="304539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 texte, cercle, Graphique&#10;&#10;Description générée automatiquement">
            <a:extLst>
              <a:ext uri="{FF2B5EF4-FFF2-40B4-BE49-F238E27FC236}">
                <a16:creationId xmlns:a16="http://schemas.microsoft.com/office/drawing/2014/main" id="{791C93DA-1798-4A50-EDC3-78CF88CFC94C}"/>
              </a:ext>
            </a:extLst>
          </p:cNvPr>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1" name="Espace réservé du texte 2">
            <a:extLst>
              <a:ext uri="{FF2B5EF4-FFF2-40B4-BE49-F238E27FC236}">
                <a16:creationId xmlns:a16="http://schemas.microsoft.com/office/drawing/2014/main" id="{49F0E9C2-3447-C08A-9D82-6FE4757D1E1E}"/>
              </a:ext>
            </a:extLst>
          </p:cNvPr>
          <p:cNvSpPr txBox="1">
            <a:spLocks/>
          </p:cNvSpPr>
          <p:nvPr/>
        </p:nvSpPr>
        <p:spPr>
          <a:xfrm>
            <a:off x="993152" y="2589168"/>
            <a:ext cx="16434336" cy="1615332"/>
          </a:xfrm>
          <a:prstGeom prst="rect">
            <a:avLst/>
          </a:prstGeom>
          <a:noFill/>
        </p:spPr>
        <p:txBody>
          <a:bodyPr vert="horz" lIns="137160" tIns="68580" rIns="137160" bIns="68580" rtlCol="0" anchor="ctr">
            <a:normAutofit/>
          </a:bodyPr>
          <a:lstStyle>
            <a:lvl1pPr marL="342900" indent="-342900" algn="l" defTabSz="457200" rtl="0" eaLnBrk="1" latinLnBrk="0" hangingPunct="1">
              <a:spcBef>
                <a:spcPct val="20000"/>
              </a:spcBef>
              <a:buFont typeface="Arial"/>
              <a:buChar char="•"/>
              <a:defRPr sz="14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200" b="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000" b="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000" b="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000" b="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buNone/>
              <a:defRPr/>
            </a:pPr>
            <a:r>
              <a:rPr lang="fr-FR" sz="2250" dirty="0">
                <a:solidFill>
                  <a:schemeClr val="accent3">
                    <a:lumMod val="20000"/>
                    <a:lumOff val="80000"/>
                  </a:schemeClr>
                </a:solidFill>
                <a:latin typeface="Gotham Bold" pitchFamily="50" charset="0"/>
              </a:rPr>
              <a:t>Qu’est-ce que la note AFL ? </a:t>
            </a:r>
          </a:p>
          <a:p>
            <a:pPr marL="0" indent="0" defTabSz="685800">
              <a:buNone/>
              <a:defRPr/>
            </a:pPr>
            <a:r>
              <a:rPr lang="fr-FR" sz="3000" dirty="0">
                <a:solidFill>
                  <a:schemeClr val="bg1"/>
                </a:solidFill>
                <a:latin typeface="Gotham Bold" pitchFamily="50" charset="0"/>
              </a:rPr>
              <a:t>Toutes les collectivités françaises se voient attribuer une « note AFL » entre 1 et 7. Elle repose sur trois critères : </a:t>
            </a:r>
          </a:p>
        </p:txBody>
      </p:sp>
      <p:sp>
        <p:nvSpPr>
          <p:cNvPr id="12" name="Rectangle 11">
            <a:extLst>
              <a:ext uri="{FF2B5EF4-FFF2-40B4-BE49-F238E27FC236}">
                <a16:creationId xmlns:a16="http://schemas.microsoft.com/office/drawing/2014/main" id="{787B0521-37C0-430C-FB29-1ED1629DDAA4}"/>
              </a:ext>
            </a:extLst>
          </p:cNvPr>
          <p:cNvSpPr/>
          <p:nvPr/>
        </p:nvSpPr>
        <p:spPr>
          <a:xfrm>
            <a:off x="1185131" y="2608672"/>
            <a:ext cx="3417332" cy="68579"/>
          </a:xfrm>
          <a:prstGeom prst="rect">
            <a:avLst/>
          </a:prstGeom>
          <a:solidFill>
            <a:srgbClr val="EE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700">
              <a:solidFill>
                <a:srgbClr val="EE0520"/>
              </a:solidFill>
            </a:endParaRPr>
          </a:p>
        </p:txBody>
      </p:sp>
      <p:sp>
        <p:nvSpPr>
          <p:cNvPr id="13" name="Titre 1">
            <a:extLst>
              <a:ext uri="{FF2B5EF4-FFF2-40B4-BE49-F238E27FC236}">
                <a16:creationId xmlns:a16="http://schemas.microsoft.com/office/drawing/2014/main" id="{D1528433-F681-7375-D630-90486B476379}"/>
              </a:ext>
            </a:extLst>
          </p:cNvPr>
          <p:cNvSpPr txBox="1">
            <a:spLocks/>
          </p:cNvSpPr>
          <p:nvPr/>
        </p:nvSpPr>
        <p:spPr>
          <a:xfrm>
            <a:off x="1151793" y="1832461"/>
            <a:ext cx="17136207" cy="7666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bg1"/>
                </a:solidFill>
                <a:latin typeface="Antipasto" panose="02000506000000020004" pitchFamily="2" charset="0"/>
                <a:ea typeface="Cambria" panose="02040503050406030204" pitchFamily="18" charset="0"/>
              </a:rPr>
              <a:t>Le baromètre : une étude qui s’appuie sur le mécanisme de </a:t>
            </a:r>
            <a:r>
              <a:rPr lang="fr-FR" sz="3600" dirty="0" err="1">
                <a:solidFill>
                  <a:schemeClr val="bg1"/>
                </a:solidFill>
                <a:latin typeface="Antipasto" panose="02000506000000020004" pitchFamily="2" charset="0"/>
                <a:ea typeface="Cambria" panose="02040503050406030204" pitchFamily="18" charset="0"/>
              </a:rPr>
              <a:t>scoring</a:t>
            </a:r>
            <a:r>
              <a:rPr lang="fr-FR" sz="3600" dirty="0">
                <a:solidFill>
                  <a:schemeClr val="bg1"/>
                </a:solidFill>
                <a:latin typeface="Antipasto" panose="02000506000000020004" pitchFamily="2" charset="0"/>
                <a:ea typeface="Cambria" panose="02040503050406030204" pitchFamily="18" charset="0"/>
              </a:rPr>
              <a:t> utilisé par l’AFL</a:t>
            </a:r>
            <a:endParaRPr lang="fr-FR" sz="3600" dirty="0">
              <a:solidFill>
                <a:schemeClr val="bg1"/>
              </a:solidFill>
              <a:latin typeface="Antipasto" panose="02000506000000020004" pitchFamily="2" charset="0"/>
            </a:endParaRPr>
          </a:p>
        </p:txBody>
      </p:sp>
      <p:grpSp>
        <p:nvGrpSpPr>
          <p:cNvPr id="54" name="Groupe 53">
            <a:extLst>
              <a:ext uri="{FF2B5EF4-FFF2-40B4-BE49-F238E27FC236}">
                <a16:creationId xmlns:a16="http://schemas.microsoft.com/office/drawing/2014/main" id="{94D0064C-367E-DEBB-6428-79C30ED19E69}"/>
              </a:ext>
            </a:extLst>
          </p:cNvPr>
          <p:cNvGrpSpPr/>
          <p:nvPr/>
        </p:nvGrpSpPr>
        <p:grpSpPr>
          <a:xfrm>
            <a:off x="1249207" y="4518625"/>
            <a:ext cx="5094515" cy="5375364"/>
            <a:chOff x="8991350" y="2166544"/>
            <a:chExt cx="3396343" cy="3583576"/>
          </a:xfrm>
        </p:grpSpPr>
        <p:grpSp>
          <p:nvGrpSpPr>
            <p:cNvPr id="15" name="Groupe 14">
              <a:extLst>
                <a:ext uri="{FF2B5EF4-FFF2-40B4-BE49-F238E27FC236}">
                  <a16:creationId xmlns:a16="http://schemas.microsoft.com/office/drawing/2014/main" id="{64496E67-58C1-4ACE-B432-1EC3B722A6FA}"/>
                </a:ext>
              </a:extLst>
            </p:cNvPr>
            <p:cNvGrpSpPr/>
            <p:nvPr/>
          </p:nvGrpSpPr>
          <p:grpSpPr>
            <a:xfrm>
              <a:off x="8991350" y="2267778"/>
              <a:ext cx="487680" cy="3367313"/>
              <a:chOff x="1336360" y="2284893"/>
              <a:chExt cx="487680" cy="3367313"/>
            </a:xfrm>
          </p:grpSpPr>
          <p:sp>
            <p:nvSpPr>
              <p:cNvPr id="16" name="Rectangle 15">
                <a:extLst>
                  <a:ext uri="{FF2B5EF4-FFF2-40B4-BE49-F238E27FC236}">
                    <a16:creationId xmlns:a16="http://schemas.microsoft.com/office/drawing/2014/main" id="{D3C344FA-0A86-731F-4861-D8E6366AFBAD}"/>
                  </a:ext>
                </a:extLst>
              </p:cNvPr>
              <p:cNvSpPr/>
              <p:nvPr/>
            </p:nvSpPr>
            <p:spPr>
              <a:xfrm>
                <a:off x="1336360" y="5164526"/>
                <a:ext cx="487680" cy="487680"/>
              </a:xfrm>
              <a:prstGeom prst="rect">
                <a:avLst/>
              </a:prstGeom>
              <a:solidFill>
                <a:srgbClr val="1B1C1B"/>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a:latin typeface="Antipasto" panose="02000506000000020004" pitchFamily="2" charset="0"/>
                  </a:rPr>
                  <a:t>7</a:t>
                </a:r>
              </a:p>
            </p:txBody>
          </p:sp>
          <p:sp>
            <p:nvSpPr>
              <p:cNvPr id="17" name="Rectangle 16">
                <a:extLst>
                  <a:ext uri="{FF2B5EF4-FFF2-40B4-BE49-F238E27FC236}">
                    <a16:creationId xmlns:a16="http://schemas.microsoft.com/office/drawing/2014/main" id="{CF8EE1F7-38D1-81DE-E7BA-478D3449B925}"/>
                  </a:ext>
                </a:extLst>
              </p:cNvPr>
              <p:cNvSpPr/>
              <p:nvPr/>
            </p:nvSpPr>
            <p:spPr>
              <a:xfrm>
                <a:off x="1336360" y="4674307"/>
                <a:ext cx="487680" cy="487680"/>
              </a:xfrm>
              <a:prstGeom prst="rect">
                <a:avLst/>
              </a:prstGeom>
              <a:solidFill>
                <a:srgbClr val="E20721"/>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a:latin typeface="Antipasto" panose="02000506000000020004" pitchFamily="2" charset="0"/>
                  </a:rPr>
                  <a:t>6</a:t>
                </a:r>
              </a:p>
            </p:txBody>
          </p:sp>
          <p:sp>
            <p:nvSpPr>
              <p:cNvPr id="18" name="Rectangle 17">
                <a:extLst>
                  <a:ext uri="{FF2B5EF4-FFF2-40B4-BE49-F238E27FC236}">
                    <a16:creationId xmlns:a16="http://schemas.microsoft.com/office/drawing/2014/main" id="{801B0D4D-1272-C8E3-6C18-11CDF1C5A7D3}"/>
                  </a:ext>
                </a:extLst>
              </p:cNvPr>
              <p:cNvSpPr/>
              <p:nvPr/>
            </p:nvSpPr>
            <p:spPr>
              <a:xfrm>
                <a:off x="1336360" y="4197637"/>
                <a:ext cx="487680" cy="487680"/>
              </a:xfrm>
              <a:prstGeom prst="rect">
                <a:avLst/>
              </a:prstGeom>
              <a:solidFill>
                <a:srgbClr val="134F7B"/>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a:latin typeface="Antipasto" panose="02000506000000020004" pitchFamily="2" charset="0"/>
                  </a:rPr>
                  <a:t>5</a:t>
                </a:r>
              </a:p>
            </p:txBody>
          </p:sp>
          <p:sp>
            <p:nvSpPr>
              <p:cNvPr id="19" name="Rectangle 18">
                <a:extLst>
                  <a:ext uri="{FF2B5EF4-FFF2-40B4-BE49-F238E27FC236}">
                    <a16:creationId xmlns:a16="http://schemas.microsoft.com/office/drawing/2014/main" id="{168AC05F-2CA3-0AB4-F3EF-F62AE7EFDAB0}"/>
                  </a:ext>
                </a:extLst>
              </p:cNvPr>
              <p:cNvSpPr/>
              <p:nvPr/>
            </p:nvSpPr>
            <p:spPr>
              <a:xfrm>
                <a:off x="1336360" y="3705669"/>
                <a:ext cx="487680" cy="487680"/>
              </a:xfrm>
              <a:prstGeom prst="rect">
                <a:avLst/>
              </a:prstGeom>
              <a:solidFill>
                <a:srgbClr val="0C75B9"/>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a:latin typeface="Antipasto" panose="02000506000000020004" pitchFamily="2" charset="0"/>
                  </a:rPr>
                  <a:t>4</a:t>
                </a:r>
              </a:p>
            </p:txBody>
          </p:sp>
          <p:sp>
            <p:nvSpPr>
              <p:cNvPr id="20" name="Rectangle 19">
                <a:extLst>
                  <a:ext uri="{FF2B5EF4-FFF2-40B4-BE49-F238E27FC236}">
                    <a16:creationId xmlns:a16="http://schemas.microsoft.com/office/drawing/2014/main" id="{132416E9-6B91-52D4-B429-837140A28E8C}"/>
                  </a:ext>
                </a:extLst>
              </p:cNvPr>
              <p:cNvSpPr/>
              <p:nvPr/>
            </p:nvSpPr>
            <p:spPr>
              <a:xfrm>
                <a:off x="1336360" y="3231308"/>
                <a:ext cx="487680" cy="487680"/>
              </a:xfrm>
              <a:prstGeom prst="rect">
                <a:avLst/>
              </a:prstGeom>
              <a:solidFill>
                <a:srgbClr val="9AC4E3"/>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a:latin typeface="Antipasto" panose="02000506000000020004" pitchFamily="2" charset="0"/>
                  </a:rPr>
                  <a:t>3</a:t>
                </a:r>
              </a:p>
            </p:txBody>
          </p:sp>
          <p:sp>
            <p:nvSpPr>
              <p:cNvPr id="21" name="Rectangle 20">
                <a:extLst>
                  <a:ext uri="{FF2B5EF4-FFF2-40B4-BE49-F238E27FC236}">
                    <a16:creationId xmlns:a16="http://schemas.microsoft.com/office/drawing/2014/main" id="{C7942EB4-96C7-AF70-E842-DD136ECF6F99}"/>
                  </a:ext>
                </a:extLst>
              </p:cNvPr>
              <p:cNvSpPr/>
              <p:nvPr/>
            </p:nvSpPr>
            <p:spPr>
              <a:xfrm>
                <a:off x="1336360" y="2747864"/>
                <a:ext cx="487680" cy="487680"/>
              </a:xfrm>
              <a:prstGeom prst="rect">
                <a:avLst/>
              </a:prstGeom>
              <a:solidFill>
                <a:srgbClr val="B5D8EC"/>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a:latin typeface="Antipasto" panose="02000506000000020004" pitchFamily="2" charset="0"/>
                  </a:rPr>
                  <a:t>2</a:t>
                </a:r>
              </a:p>
            </p:txBody>
          </p:sp>
          <p:sp>
            <p:nvSpPr>
              <p:cNvPr id="22" name="Rectangle 21">
                <a:extLst>
                  <a:ext uri="{FF2B5EF4-FFF2-40B4-BE49-F238E27FC236}">
                    <a16:creationId xmlns:a16="http://schemas.microsoft.com/office/drawing/2014/main" id="{D2B296B4-0D67-19BD-5681-19D85743CCBF}"/>
                  </a:ext>
                </a:extLst>
              </p:cNvPr>
              <p:cNvSpPr/>
              <p:nvPr/>
            </p:nvSpPr>
            <p:spPr>
              <a:xfrm>
                <a:off x="1336360" y="2284893"/>
                <a:ext cx="487680" cy="487680"/>
              </a:xfrm>
              <a:prstGeom prst="rect">
                <a:avLst/>
              </a:prstGeom>
              <a:solidFill>
                <a:srgbClr val="D1DCE1"/>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600">
                    <a:solidFill>
                      <a:schemeClr val="tx1"/>
                    </a:solidFill>
                    <a:latin typeface="Antipasto" panose="02000506000000020004" pitchFamily="2" charset="0"/>
                  </a:rPr>
                  <a:t>1</a:t>
                </a:r>
              </a:p>
            </p:txBody>
          </p:sp>
        </p:grpSp>
        <p:cxnSp>
          <p:nvCxnSpPr>
            <p:cNvPr id="23" name="Connecteur droit 22">
              <a:extLst>
                <a:ext uri="{FF2B5EF4-FFF2-40B4-BE49-F238E27FC236}">
                  <a16:creationId xmlns:a16="http://schemas.microsoft.com/office/drawing/2014/main" id="{9D02243F-D178-1521-C509-ABD016964E4F}"/>
                </a:ext>
              </a:extLst>
            </p:cNvPr>
            <p:cNvCxnSpPr/>
            <p:nvPr/>
          </p:nvCxnSpPr>
          <p:spPr>
            <a:xfrm>
              <a:off x="8991350" y="2166544"/>
              <a:ext cx="1166949" cy="0"/>
            </a:xfrm>
            <a:prstGeom prst="line">
              <a:avLst/>
            </a:prstGeom>
            <a:ln w="38100">
              <a:solidFill>
                <a:srgbClr val="00ABE9"/>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49B1DC0C-2523-0196-D043-792600797E16}"/>
                </a:ext>
              </a:extLst>
            </p:cNvPr>
            <p:cNvCxnSpPr/>
            <p:nvPr/>
          </p:nvCxnSpPr>
          <p:spPr>
            <a:xfrm>
              <a:off x="9002469" y="5750120"/>
              <a:ext cx="1166949" cy="0"/>
            </a:xfrm>
            <a:prstGeom prst="line">
              <a:avLst/>
            </a:prstGeom>
            <a:ln w="38100">
              <a:solidFill>
                <a:srgbClr val="00ABE9"/>
              </a:solidFill>
              <a:prstDash val="sysDot"/>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1A36EAC7-9ED1-9058-DD78-1B04B8660E59}"/>
                </a:ext>
              </a:extLst>
            </p:cNvPr>
            <p:cNvSpPr txBox="1"/>
            <p:nvPr/>
          </p:nvSpPr>
          <p:spPr>
            <a:xfrm>
              <a:off x="9531412" y="2351815"/>
              <a:ext cx="2812869" cy="276999"/>
            </a:xfrm>
            <a:prstGeom prst="rect">
              <a:avLst/>
            </a:prstGeom>
            <a:noFill/>
          </p:spPr>
          <p:txBody>
            <a:bodyPr wrap="square" rtlCol="0">
              <a:spAutoFit/>
            </a:bodyPr>
            <a:lstStyle/>
            <a:p>
              <a:r>
                <a:rPr lang="fr-FR" sz="2100">
                  <a:solidFill>
                    <a:schemeClr val="bg1"/>
                  </a:solidFill>
                  <a:latin typeface="Gotham Book" pitchFamily="50" charset="0"/>
                </a:rPr>
                <a:t>MEILLEURE NOTE</a:t>
              </a:r>
            </a:p>
          </p:txBody>
        </p:sp>
        <p:sp>
          <p:nvSpPr>
            <p:cNvPr id="26" name="ZoneTexte 25">
              <a:extLst>
                <a:ext uri="{FF2B5EF4-FFF2-40B4-BE49-F238E27FC236}">
                  <a16:creationId xmlns:a16="http://schemas.microsoft.com/office/drawing/2014/main" id="{E8202FD2-30D1-84BC-446D-401EE7F89A4E}"/>
                </a:ext>
              </a:extLst>
            </p:cNvPr>
            <p:cNvSpPr txBox="1"/>
            <p:nvPr/>
          </p:nvSpPr>
          <p:spPr>
            <a:xfrm>
              <a:off x="9574824" y="5258336"/>
              <a:ext cx="2812869" cy="276999"/>
            </a:xfrm>
            <a:prstGeom prst="rect">
              <a:avLst/>
            </a:prstGeom>
            <a:noFill/>
          </p:spPr>
          <p:txBody>
            <a:bodyPr wrap="square" rtlCol="0">
              <a:spAutoFit/>
            </a:bodyPr>
            <a:lstStyle/>
            <a:p>
              <a:r>
                <a:rPr lang="fr-FR" sz="2100">
                  <a:solidFill>
                    <a:schemeClr val="bg1"/>
                  </a:solidFill>
                  <a:latin typeface="Gotham Book" pitchFamily="50" charset="0"/>
                </a:rPr>
                <a:t>NOTE LA PLUS DÉGRADÉE</a:t>
              </a:r>
            </a:p>
          </p:txBody>
        </p:sp>
      </p:grpSp>
      <p:sp>
        <p:nvSpPr>
          <p:cNvPr id="31" name="ZoneTexte 30">
            <a:extLst>
              <a:ext uri="{FF2B5EF4-FFF2-40B4-BE49-F238E27FC236}">
                <a16:creationId xmlns:a16="http://schemas.microsoft.com/office/drawing/2014/main" id="{363E3DC8-FF3E-683C-2BB5-4F6E9D65314C}"/>
              </a:ext>
            </a:extLst>
          </p:cNvPr>
          <p:cNvSpPr txBox="1"/>
          <p:nvPr/>
        </p:nvSpPr>
        <p:spPr>
          <a:xfrm>
            <a:off x="6143503" y="5802976"/>
            <a:ext cx="2886341" cy="692497"/>
          </a:xfrm>
          <a:prstGeom prst="rect">
            <a:avLst/>
          </a:prstGeom>
          <a:solidFill>
            <a:schemeClr val="accent1">
              <a:lumMod val="40000"/>
              <a:lumOff val="60000"/>
            </a:schemeClr>
          </a:solidFill>
        </p:spPr>
        <p:txBody>
          <a:bodyPr wrap="square" rtlCol="0">
            <a:spAutoFit/>
          </a:bodyPr>
          <a:lstStyle/>
          <a:p>
            <a:r>
              <a:rPr lang="fr-FR" sz="2100" dirty="0">
                <a:solidFill>
                  <a:schemeClr val="bg1"/>
                </a:solidFill>
                <a:latin typeface="Gotham Bold" pitchFamily="50" charset="0"/>
              </a:rPr>
              <a:t>LA SOLVABILITÉ</a:t>
            </a:r>
          </a:p>
          <a:p>
            <a:r>
              <a:rPr lang="fr-FR" dirty="0">
                <a:solidFill>
                  <a:schemeClr val="bg1"/>
                </a:solidFill>
                <a:latin typeface="Gotham Bold" pitchFamily="50" charset="0"/>
              </a:rPr>
              <a:t> </a:t>
            </a:r>
          </a:p>
        </p:txBody>
      </p:sp>
      <p:pic>
        <p:nvPicPr>
          <p:cNvPr id="40" name="Image 39" descr="Une image contenant texte, silhouette, graphiques vectoriels&#10;&#10;Description générée automatiquement">
            <a:extLst>
              <a:ext uri="{FF2B5EF4-FFF2-40B4-BE49-F238E27FC236}">
                <a16:creationId xmlns:a16="http://schemas.microsoft.com/office/drawing/2014/main" id="{57CA5499-1C3F-193B-94BF-CBCD97D94B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65431" y="5176055"/>
            <a:ext cx="291746" cy="403677"/>
          </a:xfrm>
          <a:prstGeom prst="rect">
            <a:avLst/>
          </a:prstGeom>
        </p:spPr>
      </p:pic>
      <p:sp>
        <p:nvSpPr>
          <p:cNvPr id="41" name="Espace réservé du contenu 1">
            <a:extLst>
              <a:ext uri="{FF2B5EF4-FFF2-40B4-BE49-F238E27FC236}">
                <a16:creationId xmlns:a16="http://schemas.microsoft.com/office/drawing/2014/main" id="{933D6198-3BBA-14F0-BAFC-51311D9F22F9}"/>
              </a:ext>
            </a:extLst>
          </p:cNvPr>
          <p:cNvSpPr txBox="1">
            <a:spLocks/>
          </p:cNvSpPr>
          <p:nvPr/>
        </p:nvSpPr>
        <p:spPr>
          <a:xfrm>
            <a:off x="6019800" y="6961449"/>
            <a:ext cx="3010044" cy="1658908"/>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16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5"/>
              </a:buBlip>
              <a:defRPr sz="1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5"/>
              </a:buBlip>
              <a:defRPr sz="12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chemeClr val="bg1"/>
                </a:solidFill>
                <a:latin typeface="Gotham Bold" pitchFamily="50" charset="0"/>
              </a:rPr>
              <a:t>Pondérée à 55%, </a:t>
            </a:r>
            <a:r>
              <a:rPr lang="fr-FR" sz="1800" dirty="0">
                <a:solidFill>
                  <a:schemeClr val="bg1"/>
                </a:solidFill>
              </a:rPr>
              <a:t>elle résulte du taux de couverture du remboursement de la dette par l’épargne brute (30%) et du taux d’épargne brute (25%)</a:t>
            </a:r>
          </a:p>
        </p:txBody>
      </p:sp>
      <p:sp>
        <p:nvSpPr>
          <p:cNvPr id="42" name="Espace réservé du contenu 1">
            <a:extLst>
              <a:ext uri="{FF2B5EF4-FFF2-40B4-BE49-F238E27FC236}">
                <a16:creationId xmlns:a16="http://schemas.microsoft.com/office/drawing/2014/main" id="{2DFD9D00-4F16-C497-6D72-1744FC312D91}"/>
              </a:ext>
            </a:extLst>
          </p:cNvPr>
          <p:cNvSpPr txBox="1">
            <a:spLocks/>
          </p:cNvSpPr>
          <p:nvPr/>
        </p:nvSpPr>
        <p:spPr>
          <a:xfrm>
            <a:off x="9461119" y="6962774"/>
            <a:ext cx="2964108" cy="1963708"/>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16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5"/>
              </a:buBlip>
              <a:defRPr sz="1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5"/>
              </a:buBlip>
              <a:defRPr sz="12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chemeClr val="bg1"/>
                </a:solidFill>
                <a:latin typeface="Gotham Bold" pitchFamily="50" charset="0"/>
              </a:rPr>
              <a:t>Pondéré à 20%, </a:t>
            </a:r>
            <a:r>
              <a:rPr lang="fr-FR" sz="1800" dirty="0">
                <a:solidFill>
                  <a:schemeClr val="bg1"/>
                </a:solidFill>
              </a:rPr>
              <a:t>il résulte de la capacité de désendettement (10%) et du taux d’endettement (10%)</a:t>
            </a:r>
          </a:p>
        </p:txBody>
      </p:sp>
      <p:sp>
        <p:nvSpPr>
          <p:cNvPr id="43" name="Espace réservé du contenu 1">
            <a:extLst>
              <a:ext uri="{FF2B5EF4-FFF2-40B4-BE49-F238E27FC236}">
                <a16:creationId xmlns:a16="http://schemas.microsoft.com/office/drawing/2014/main" id="{6FD2032D-89EB-7BE8-FB48-5F35A5826A23}"/>
              </a:ext>
            </a:extLst>
          </p:cNvPr>
          <p:cNvSpPr txBox="1">
            <a:spLocks/>
          </p:cNvSpPr>
          <p:nvPr/>
        </p:nvSpPr>
        <p:spPr>
          <a:xfrm>
            <a:off x="12695611" y="6961449"/>
            <a:ext cx="4708065" cy="2801908"/>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16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5"/>
              </a:buBlip>
              <a:defRPr sz="1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5"/>
              </a:buBlip>
              <a:defRPr sz="12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chemeClr val="bg1"/>
                </a:solidFill>
                <a:latin typeface="Gotham Bold" pitchFamily="50" charset="0"/>
              </a:rPr>
              <a:t>Pondérées à 25%, </a:t>
            </a:r>
            <a:r>
              <a:rPr lang="fr-FR" sz="1800" dirty="0">
                <a:solidFill>
                  <a:schemeClr val="bg1"/>
                </a:solidFill>
              </a:rPr>
              <a:t>elles résultent de : </a:t>
            </a:r>
          </a:p>
          <a:p>
            <a:pPr marL="0" indent="0">
              <a:buNone/>
            </a:pPr>
            <a:r>
              <a:rPr lang="fr-FR" sz="1800" b="1" dirty="0">
                <a:solidFill>
                  <a:schemeClr val="bg1"/>
                </a:solidFill>
              </a:rPr>
              <a:t>* </a:t>
            </a:r>
            <a:r>
              <a:rPr lang="fr-FR" sz="1800" dirty="0">
                <a:solidFill>
                  <a:schemeClr val="bg1"/>
                </a:solidFill>
              </a:rPr>
              <a:t>La part des annuités de la dette dans les recettes de fonctionnement (5%)</a:t>
            </a:r>
          </a:p>
          <a:p>
            <a:pPr marL="0" indent="0">
              <a:buNone/>
            </a:pPr>
            <a:r>
              <a:rPr lang="fr-FR" sz="1800" dirty="0">
                <a:solidFill>
                  <a:schemeClr val="bg1"/>
                </a:solidFill>
              </a:rPr>
              <a:t>* Taux d’épargne brute avec augmentation de 10% des ressources à pouvoir de taux (5%)</a:t>
            </a:r>
          </a:p>
          <a:p>
            <a:pPr marL="0" indent="0">
              <a:buNone/>
            </a:pPr>
            <a:r>
              <a:rPr lang="fr-FR" sz="1800" dirty="0">
                <a:solidFill>
                  <a:schemeClr val="bg1"/>
                </a:solidFill>
              </a:rPr>
              <a:t>* Capacité de désendettement (10%)</a:t>
            </a:r>
          </a:p>
          <a:p>
            <a:pPr marL="0" indent="0">
              <a:buNone/>
            </a:pPr>
            <a:r>
              <a:rPr lang="fr-FR" sz="1800" dirty="0">
                <a:solidFill>
                  <a:schemeClr val="bg1"/>
                </a:solidFill>
              </a:rPr>
              <a:t>* Taux d’endettement (5%)</a:t>
            </a:r>
          </a:p>
        </p:txBody>
      </p:sp>
      <p:sp>
        <p:nvSpPr>
          <p:cNvPr id="49" name="ZoneTexte 48">
            <a:extLst>
              <a:ext uri="{FF2B5EF4-FFF2-40B4-BE49-F238E27FC236}">
                <a16:creationId xmlns:a16="http://schemas.microsoft.com/office/drawing/2014/main" id="{2AEF5477-6811-E635-AF73-38DE23A3C5D6}"/>
              </a:ext>
            </a:extLst>
          </p:cNvPr>
          <p:cNvSpPr txBox="1"/>
          <p:nvPr/>
        </p:nvSpPr>
        <p:spPr>
          <a:xfrm>
            <a:off x="9500394" y="5802976"/>
            <a:ext cx="2886341" cy="738664"/>
          </a:xfrm>
          <a:prstGeom prst="rect">
            <a:avLst/>
          </a:prstGeom>
          <a:solidFill>
            <a:schemeClr val="accent1">
              <a:lumMod val="40000"/>
              <a:lumOff val="60000"/>
            </a:schemeClr>
          </a:solidFill>
        </p:spPr>
        <p:txBody>
          <a:bodyPr wrap="square" rtlCol="0">
            <a:spAutoFit/>
          </a:bodyPr>
          <a:lstStyle/>
          <a:p>
            <a:r>
              <a:rPr lang="fr-FR" sz="2100" dirty="0">
                <a:solidFill>
                  <a:schemeClr val="bg1"/>
                </a:solidFill>
                <a:latin typeface="Gotham Bold" pitchFamily="50" charset="0"/>
              </a:rPr>
              <a:t>LE POIDS DE L’ENDETTEMENT</a:t>
            </a:r>
          </a:p>
        </p:txBody>
      </p:sp>
      <p:pic>
        <p:nvPicPr>
          <p:cNvPr id="50" name="Image 49" descr="Une image contenant texte, silhouette, graphiques vectoriels&#10;&#10;Description générée automatiquement">
            <a:extLst>
              <a:ext uri="{FF2B5EF4-FFF2-40B4-BE49-F238E27FC236}">
                <a16:creationId xmlns:a16="http://schemas.microsoft.com/office/drawing/2014/main" id="{CF886339-D920-F9AC-46B5-567336349D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456472" y="5212031"/>
            <a:ext cx="291746" cy="403677"/>
          </a:xfrm>
          <a:prstGeom prst="rect">
            <a:avLst/>
          </a:prstGeom>
        </p:spPr>
      </p:pic>
      <p:sp>
        <p:nvSpPr>
          <p:cNvPr id="52" name="ZoneTexte 51">
            <a:extLst>
              <a:ext uri="{FF2B5EF4-FFF2-40B4-BE49-F238E27FC236}">
                <a16:creationId xmlns:a16="http://schemas.microsoft.com/office/drawing/2014/main" id="{0F57C860-B085-7B1F-B53D-54DD4E6096A9}"/>
              </a:ext>
            </a:extLst>
          </p:cNvPr>
          <p:cNvSpPr txBox="1"/>
          <p:nvPr/>
        </p:nvSpPr>
        <p:spPr>
          <a:xfrm>
            <a:off x="12714661" y="5802976"/>
            <a:ext cx="4394640" cy="738664"/>
          </a:xfrm>
          <a:prstGeom prst="rect">
            <a:avLst/>
          </a:prstGeom>
          <a:solidFill>
            <a:schemeClr val="accent1">
              <a:lumMod val="40000"/>
              <a:lumOff val="60000"/>
            </a:schemeClr>
          </a:solidFill>
        </p:spPr>
        <p:txBody>
          <a:bodyPr wrap="square" rtlCol="0">
            <a:spAutoFit/>
          </a:bodyPr>
          <a:lstStyle/>
          <a:p>
            <a:r>
              <a:rPr lang="fr-FR" sz="2100" dirty="0">
                <a:solidFill>
                  <a:schemeClr val="bg1"/>
                </a:solidFill>
                <a:latin typeface="Gotham Bold" pitchFamily="50" charset="0"/>
              </a:rPr>
              <a:t>LES MARGES DE MANŒUVRE BUDGÉTAIRE</a:t>
            </a:r>
          </a:p>
        </p:txBody>
      </p:sp>
      <p:pic>
        <p:nvPicPr>
          <p:cNvPr id="53" name="Image 52" descr="Une image contenant texte, silhouette, graphiques vectoriels&#10;&#10;Description générée automatiquement">
            <a:extLst>
              <a:ext uri="{FF2B5EF4-FFF2-40B4-BE49-F238E27FC236}">
                <a16:creationId xmlns:a16="http://schemas.microsoft.com/office/drawing/2014/main" id="{A5C5CBAC-54C5-34EC-ECDB-C269A60EF5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733711" y="5214025"/>
            <a:ext cx="291746" cy="403677"/>
          </a:xfrm>
          <a:prstGeom prst="rect">
            <a:avLst/>
          </a:prstGeom>
        </p:spPr>
      </p:pic>
      <p:sp>
        <p:nvSpPr>
          <p:cNvPr id="3" name="Freeform 2">
            <a:extLst>
              <a:ext uri="{FF2B5EF4-FFF2-40B4-BE49-F238E27FC236}">
                <a16:creationId xmlns:a16="http://schemas.microsoft.com/office/drawing/2014/main" id="{AC01FF9E-879A-BD68-EDD2-B5ABFB26D072}"/>
              </a:ext>
            </a:extLst>
          </p:cNvPr>
          <p:cNvSpPr/>
          <p:nvPr/>
        </p:nvSpPr>
        <p:spPr>
          <a:xfrm>
            <a:off x="1" y="-55407"/>
            <a:ext cx="18288000"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6">
              <a:alphaModFix amt="90000"/>
              <a:extLst>
                <a:ext uri="{96DAC541-7B7A-43D3-8B79-37D633B846F1}">
                  <asvg:svgBlip xmlns:asvg="http://schemas.microsoft.com/office/drawing/2016/SVG/main" r:embed="rId7"/>
                </a:ext>
              </a:extLst>
            </a:blip>
            <a:stretch>
              <a:fillRect t="-133822" b="-408941"/>
            </a:stretch>
          </a:blipFill>
        </p:spPr>
        <p:txBody>
          <a:bodyPr/>
          <a:lstStyle/>
          <a:p>
            <a:endParaRPr lang="fr-FR"/>
          </a:p>
        </p:txBody>
      </p:sp>
      <p:grpSp>
        <p:nvGrpSpPr>
          <p:cNvPr id="4" name="Group 3">
            <a:extLst>
              <a:ext uri="{FF2B5EF4-FFF2-40B4-BE49-F238E27FC236}">
                <a16:creationId xmlns:a16="http://schemas.microsoft.com/office/drawing/2014/main" id="{D91DDD54-54C8-5728-E722-2287D831EDAC}"/>
              </a:ext>
            </a:extLst>
          </p:cNvPr>
          <p:cNvGrpSpPr/>
          <p:nvPr/>
        </p:nvGrpSpPr>
        <p:grpSpPr>
          <a:xfrm>
            <a:off x="479392" y="-121444"/>
            <a:ext cx="3385027" cy="1622950"/>
            <a:chOff x="0" y="-161925"/>
            <a:chExt cx="4513369" cy="2163932"/>
          </a:xfrm>
        </p:grpSpPr>
        <p:sp>
          <p:nvSpPr>
            <p:cNvPr id="5" name="TextBox 4">
              <a:extLst>
                <a:ext uri="{FF2B5EF4-FFF2-40B4-BE49-F238E27FC236}">
                  <a16:creationId xmlns:a16="http://schemas.microsoft.com/office/drawing/2014/main" id="{4834C40F-E4D6-A9FD-DD04-E6AF9C039E88}"/>
                </a:ext>
              </a:extLst>
            </p:cNvPr>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5">
              <a:extLst>
                <a:ext uri="{FF2B5EF4-FFF2-40B4-BE49-F238E27FC236}">
                  <a16:creationId xmlns:a16="http://schemas.microsoft.com/office/drawing/2014/main" id="{F579135D-AB29-077D-7F9F-67E33EA5D8DC}"/>
                </a:ext>
              </a:extLst>
            </p:cNvPr>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7" name="TextBox 6">
              <a:extLst>
                <a:ext uri="{FF2B5EF4-FFF2-40B4-BE49-F238E27FC236}">
                  <a16:creationId xmlns:a16="http://schemas.microsoft.com/office/drawing/2014/main" id="{828FAF45-9242-CCBE-05FC-CC53137A0308}"/>
                </a:ext>
              </a:extLst>
            </p:cNvPr>
            <p:cNvSpPr txBox="1"/>
            <p:nvPr/>
          </p:nvSpPr>
          <p:spPr>
            <a:xfrm>
              <a:off x="1928351" y="1319339"/>
              <a:ext cx="2585018" cy="168167"/>
            </a:xfrm>
            <a:prstGeom prst="rect">
              <a:avLst/>
            </a:prstGeom>
          </p:spPr>
          <p:txBody>
            <a:bodyPr lIns="0" tIns="0" rIns="0" bIns="0" rtlCol="0" anchor="t">
              <a:spAutoFit/>
            </a:bodyPr>
            <a:lstStyle/>
            <a:p>
              <a:pPr algn="ctr">
                <a:lnSpc>
                  <a:spcPts val="1142"/>
                </a:lnSpc>
              </a:pPr>
              <a:r>
                <a:rPr lang="en-US" sz="816" b="1" spc="604" dirty="0">
                  <a:solidFill>
                    <a:schemeClr val="bg1"/>
                  </a:solidFill>
                  <a:latin typeface="Montserrat Classic Bold"/>
                  <a:ea typeface="Montserrat Classic Bold"/>
                  <a:cs typeface="Montserrat Classic Bold"/>
                  <a:sym typeface="Montserrat Classic Bold"/>
                </a:rPr>
                <a:t>CONGRÈ</a:t>
              </a:r>
              <a:r>
                <a:rPr lang="en-US" sz="816" b="1" spc="604" dirty="0">
                  <a:solidFill>
                    <a:srgbClr val="20214F"/>
                  </a:solidFill>
                  <a:latin typeface="Montserrat Classic Bold"/>
                  <a:ea typeface="Montserrat Classic Bold"/>
                  <a:cs typeface="Montserrat Classic Bold"/>
                  <a:sym typeface="Montserrat Classic Bold"/>
                </a:rPr>
                <a:t>S</a:t>
              </a:r>
            </a:p>
          </p:txBody>
        </p:sp>
        <p:sp>
          <p:nvSpPr>
            <p:cNvPr id="8" name="TextBox 7">
              <a:extLst>
                <a:ext uri="{FF2B5EF4-FFF2-40B4-BE49-F238E27FC236}">
                  <a16:creationId xmlns:a16="http://schemas.microsoft.com/office/drawing/2014/main" id="{3FEBD013-8E3A-0A0E-8A90-43C416C6DC29}"/>
                </a:ext>
              </a:extLst>
            </p:cNvPr>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9" name="Freeform 8">
              <a:extLst>
                <a:ext uri="{FF2B5EF4-FFF2-40B4-BE49-F238E27FC236}">
                  <a16:creationId xmlns:a16="http://schemas.microsoft.com/office/drawing/2014/main" id="{7B7CAF97-FF89-2A25-9D0D-567C464F7A5E}"/>
                </a:ext>
              </a:extLst>
            </p:cNvPr>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8"/>
              <a:stretch>
                <a:fillRect b="-41441"/>
              </a:stretch>
            </a:blipFill>
          </p:spPr>
          <p:txBody>
            <a:bodyPr/>
            <a:lstStyle/>
            <a:p>
              <a:endParaRPr lang="fr-FR"/>
            </a:p>
          </p:txBody>
        </p:sp>
      </p:grpSp>
      <p:sp>
        <p:nvSpPr>
          <p:cNvPr id="10" name="TextBox 9">
            <a:extLst>
              <a:ext uri="{FF2B5EF4-FFF2-40B4-BE49-F238E27FC236}">
                <a16:creationId xmlns:a16="http://schemas.microsoft.com/office/drawing/2014/main" id="{0B61FF0B-7400-F9CB-CC7A-27519A533FC7}"/>
              </a:ext>
            </a:extLst>
          </p:cNvPr>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pic>
        <p:nvPicPr>
          <p:cNvPr id="14" name="Picture 2" descr="logo de Agence France locale">
            <a:extLst>
              <a:ext uri="{FF2B5EF4-FFF2-40B4-BE49-F238E27FC236}">
                <a16:creationId xmlns:a16="http://schemas.microsoft.com/office/drawing/2014/main" id="{5F5B126B-A024-85D5-20AF-4CD03F1CE6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380" y="89594"/>
            <a:ext cx="2078603" cy="131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5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pic>
        <p:nvPicPr>
          <p:cNvPr id="2050" name="Picture 2" descr="logo de Agence France locale">
            <a:extLst>
              <a:ext uri="{FF2B5EF4-FFF2-40B4-BE49-F238E27FC236}">
                <a16:creationId xmlns:a16="http://schemas.microsoft.com/office/drawing/2014/main" id="{49B1BB8A-22EC-35D8-1FB4-B4AFD83663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1380" y="89594"/>
            <a:ext cx="2078603" cy="1318829"/>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5">
            <a:extLst>
              <a:ext uri="{FF2B5EF4-FFF2-40B4-BE49-F238E27FC236}">
                <a16:creationId xmlns:a16="http://schemas.microsoft.com/office/drawing/2014/main" id="{911472EC-FFF5-A6E7-D578-982BB5087B9F}"/>
              </a:ext>
            </a:extLst>
          </p:cNvPr>
          <p:cNvSpPr txBox="1">
            <a:spLocks/>
          </p:cNvSpPr>
          <p:nvPr/>
        </p:nvSpPr>
        <p:spPr>
          <a:xfrm>
            <a:off x="76200" y="1484207"/>
            <a:ext cx="16505357" cy="76665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Exemple n°1 : Fiche-notation de l’AFL</a:t>
            </a:r>
          </a:p>
        </p:txBody>
      </p:sp>
      <p:pic>
        <p:nvPicPr>
          <p:cNvPr id="12" name="Image 11">
            <a:extLst>
              <a:ext uri="{FF2B5EF4-FFF2-40B4-BE49-F238E27FC236}">
                <a16:creationId xmlns:a16="http://schemas.microsoft.com/office/drawing/2014/main" id="{2DF3259F-0F47-E860-C9FA-369983268086}"/>
              </a:ext>
            </a:extLst>
          </p:cNvPr>
          <p:cNvPicPr>
            <a:picLocks noChangeAspect="1"/>
          </p:cNvPicPr>
          <p:nvPr/>
        </p:nvPicPr>
        <p:blipFill>
          <a:blip r:embed="rId6"/>
          <a:stretch>
            <a:fillRect/>
          </a:stretch>
        </p:blipFill>
        <p:spPr>
          <a:xfrm>
            <a:off x="517492" y="2109278"/>
            <a:ext cx="8626508" cy="8011264"/>
          </a:xfrm>
          <a:prstGeom prst="rect">
            <a:avLst/>
          </a:prstGeom>
        </p:spPr>
      </p:pic>
      <p:pic>
        <p:nvPicPr>
          <p:cNvPr id="16" name="Image 15">
            <a:extLst>
              <a:ext uri="{FF2B5EF4-FFF2-40B4-BE49-F238E27FC236}">
                <a16:creationId xmlns:a16="http://schemas.microsoft.com/office/drawing/2014/main" id="{FAC9AF8B-F450-DC4B-BDD5-8FECBE93330C}"/>
              </a:ext>
            </a:extLst>
          </p:cNvPr>
          <p:cNvPicPr>
            <a:picLocks noChangeAspect="1"/>
          </p:cNvPicPr>
          <p:nvPr/>
        </p:nvPicPr>
        <p:blipFill>
          <a:blip r:embed="rId7"/>
          <a:stretch>
            <a:fillRect/>
          </a:stretch>
        </p:blipFill>
        <p:spPr>
          <a:xfrm>
            <a:off x="9297307" y="5295900"/>
            <a:ext cx="8990694" cy="3701279"/>
          </a:xfrm>
          <a:prstGeom prst="rect">
            <a:avLst/>
          </a:prstGeom>
        </p:spPr>
      </p:pic>
    </p:spTree>
    <p:extLst>
      <p:ext uri="{BB962C8B-B14F-4D97-AF65-F5344CB8AC3E}">
        <p14:creationId xmlns:p14="http://schemas.microsoft.com/office/powerpoint/2010/main" val="193246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DD50446-2149-412C-B38C-B2706A27CC5D}"/>
              </a:ext>
            </a:extLst>
          </p:cNvPr>
          <p:cNvSpPr>
            <a:spLocks noGrp="1"/>
          </p:cNvSpPr>
          <p:nvPr>
            <p:ph type="title"/>
          </p:nvPr>
        </p:nvSpPr>
        <p:spPr>
          <a:xfrm>
            <a:off x="1303502" y="1727647"/>
            <a:ext cx="16505357" cy="766653"/>
          </a:xfrm>
        </p:spPr>
        <p:txBody>
          <a:bodyPr/>
          <a:lstStyle/>
          <a:p>
            <a:r>
              <a:rPr lang="fr-FR" dirty="0"/>
              <a:t>Le chemin de l’adhésion </a:t>
            </a:r>
          </a:p>
        </p:txBody>
      </p:sp>
      <p:sp>
        <p:nvSpPr>
          <p:cNvPr id="7" name="Forme libre : forme 6">
            <a:extLst>
              <a:ext uri="{FF2B5EF4-FFF2-40B4-BE49-F238E27FC236}">
                <a16:creationId xmlns:a16="http://schemas.microsoft.com/office/drawing/2014/main" id="{20AD9739-1F0B-4D17-A9CF-CDBB8CEBE115}"/>
              </a:ext>
            </a:extLst>
          </p:cNvPr>
          <p:cNvSpPr/>
          <p:nvPr/>
        </p:nvSpPr>
        <p:spPr>
          <a:xfrm>
            <a:off x="999170" y="4013681"/>
            <a:ext cx="17114019" cy="5067913"/>
          </a:xfrm>
          <a:custGeom>
            <a:avLst/>
            <a:gdLst>
              <a:gd name="connsiteX0" fmla="*/ 0 w 11720301"/>
              <a:gd name="connsiteY0" fmla="*/ 3224331 h 3290024"/>
              <a:gd name="connsiteX1" fmla="*/ 401216 w 11720301"/>
              <a:gd name="connsiteY1" fmla="*/ 3140356 h 3290024"/>
              <a:gd name="connsiteX2" fmla="*/ 755780 w 11720301"/>
              <a:gd name="connsiteY2" fmla="*/ 1908715 h 3290024"/>
              <a:gd name="connsiteX3" fmla="*/ 2472612 w 11720301"/>
              <a:gd name="connsiteY3" fmla="*/ 1199588 h 3290024"/>
              <a:gd name="connsiteX4" fmla="*/ 3041780 w 11720301"/>
              <a:gd name="connsiteY4" fmla="*/ 5270 h 3290024"/>
              <a:gd name="connsiteX5" fmla="*/ 4338735 w 11720301"/>
              <a:gd name="connsiteY5" fmla="*/ 845025 h 3290024"/>
              <a:gd name="connsiteX6" fmla="*/ 5178490 w 11720301"/>
              <a:gd name="connsiteY6" fmla="*/ 2711147 h 3290024"/>
              <a:gd name="connsiteX7" fmla="*/ 6951306 w 11720301"/>
              <a:gd name="connsiteY7" fmla="*/ 854356 h 3290024"/>
              <a:gd name="connsiteX8" fmla="*/ 8098971 w 11720301"/>
              <a:gd name="connsiteY8" fmla="*/ 518454 h 3290024"/>
              <a:gd name="connsiteX9" fmla="*/ 9293290 w 11720301"/>
              <a:gd name="connsiteY9" fmla="*/ 2169972 h 3290024"/>
              <a:gd name="connsiteX10" fmla="*/ 10814180 w 11720301"/>
              <a:gd name="connsiteY10" fmla="*/ 1376870 h 3290024"/>
              <a:gd name="connsiteX11" fmla="*/ 11523306 w 11720301"/>
              <a:gd name="connsiteY11" fmla="*/ 490462 h 32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20301" h="3290024">
                <a:moveTo>
                  <a:pt x="0" y="3224331"/>
                </a:moveTo>
                <a:cubicBezTo>
                  <a:pt x="137626" y="3291978"/>
                  <a:pt x="275253" y="3359625"/>
                  <a:pt x="401216" y="3140356"/>
                </a:cubicBezTo>
                <a:cubicBezTo>
                  <a:pt x="527179" y="2921087"/>
                  <a:pt x="410548" y="2232176"/>
                  <a:pt x="755780" y="1908715"/>
                </a:cubicBezTo>
                <a:cubicBezTo>
                  <a:pt x="1101012" y="1585254"/>
                  <a:pt x="2091612" y="1516829"/>
                  <a:pt x="2472612" y="1199588"/>
                </a:cubicBezTo>
                <a:cubicBezTo>
                  <a:pt x="2853612" y="882347"/>
                  <a:pt x="2730760" y="64364"/>
                  <a:pt x="3041780" y="5270"/>
                </a:cubicBezTo>
                <a:cubicBezTo>
                  <a:pt x="3352801" y="-53824"/>
                  <a:pt x="3982617" y="394046"/>
                  <a:pt x="4338735" y="845025"/>
                </a:cubicBezTo>
                <a:cubicBezTo>
                  <a:pt x="4694853" y="1296004"/>
                  <a:pt x="4743062" y="2709592"/>
                  <a:pt x="5178490" y="2711147"/>
                </a:cubicBezTo>
                <a:cubicBezTo>
                  <a:pt x="5613918" y="2712702"/>
                  <a:pt x="6464559" y="1219805"/>
                  <a:pt x="6951306" y="854356"/>
                </a:cubicBezTo>
                <a:cubicBezTo>
                  <a:pt x="7438053" y="488907"/>
                  <a:pt x="7708640" y="299185"/>
                  <a:pt x="8098971" y="518454"/>
                </a:cubicBezTo>
                <a:cubicBezTo>
                  <a:pt x="8489302" y="737723"/>
                  <a:pt x="8840755" y="2026903"/>
                  <a:pt x="9293290" y="2169972"/>
                </a:cubicBezTo>
                <a:cubicBezTo>
                  <a:pt x="9745825" y="2313041"/>
                  <a:pt x="10442511" y="1656788"/>
                  <a:pt x="10814180" y="1376870"/>
                </a:cubicBezTo>
                <a:cubicBezTo>
                  <a:pt x="11185849" y="1096952"/>
                  <a:pt x="12126686" y="1236911"/>
                  <a:pt x="11523306" y="490462"/>
                </a:cubicBezTo>
              </a:path>
            </a:pathLst>
          </a:custGeom>
          <a:noFill/>
          <a:ln>
            <a:solidFill>
              <a:srgbClr val="2923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700">
              <a:latin typeface="Antipasto" panose="02000506000000020004" pitchFamily="2" charset="0"/>
            </a:endParaRPr>
          </a:p>
        </p:txBody>
      </p:sp>
      <p:sp>
        <p:nvSpPr>
          <p:cNvPr id="8" name="Rectangle 7">
            <a:extLst>
              <a:ext uri="{FF2B5EF4-FFF2-40B4-BE49-F238E27FC236}">
                <a16:creationId xmlns:a16="http://schemas.microsoft.com/office/drawing/2014/main" id="{EB6A16A2-EC45-4BBF-966A-286B6478DA05}"/>
              </a:ext>
            </a:extLst>
          </p:cNvPr>
          <p:cNvSpPr/>
          <p:nvPr/>
        </p:nvSpPr>
        <p:spPr>
          <a:xfrm>
            <a:off x="1363541" y="3441807"/>
            <a:ext cx="2529051" cy="206337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900"/>
              </a:spcBef>
            </a:pPr>
            <a:r>
              <a:rPr lang="fr-FR" dirty="0">
                <a:solidFill>
                  <a:schemeClr val="tx1"/>
                </a:solidFill>
                <a:latin typeface="Gotham Book" pitchFamily="50" charset="0"/>
                <a:cs typeface="Arial" charset="0"/>
              </a:rPr>
              <a:t>La collectivité fait une demande d’adhésion auprès de l’AFL par téléphone, mail ou via le portail dédié : portail.agence-france-locale.fr</a:t>
            </a:r>
            <a:endParaRPr lang="fr-FR" dirty="0">
              <a:solidFill>
                <a:schemeClr val="tx1"/>
              </a:solidFill>
              <a:latin typeface="Gotham Book" pitchFamily="50" charset="0"/>
            </a:endParaRPr>
          </a:p>
        </p:txBody>
      </p:sp>
      <p:sp>
        <p:nvSpPr>
          <p:cNvPr id="9" name="Rectangle 8">
            <a:extLst>
              <a:ext uri="{FF2B5EF4-FFF2-40B4-BE49-F238E27FC236}">
                <a16:creationId xmlns:a16="http://schemas.microsoft.com/office/drawing/2014/main" id="{993DBD96-FA97-43BE-A9F5-0A005B3B9632}"/>
              </a:ext>
            </a:extLst>
          </p:cNvPr>
          <p:cNvSpPr/>
          <p:nvPr/>
        </p:nvSpPr>
        <p:spPr>
          <a:xfrm>
            <a:off x="4229235" y="6070709"/>
            <a:ext cx="3587306" cy="3095508"/>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900"/>
              </a:spcBef>
            </a:pPr>
            <a:endParaRPr lang="fr-FR" b="1" dirty="0">
              <a:solidFill>
                <a:srgbClr val="29235C"/>
              </a:solidFill>
              <a:latin typeface="Gotham Book" pitchFamily="50" charset="0"/>
              <a:cs typeface="Arial" charset="0"/>
            </a:endParaRPr>
          </a:p>
          <a:p>
            <a:r>
              <a:rPr lang="fr-FR" dirty="0">
                <a:solidFill>
                  <a:schemeClr val="tx1"/>
                </a:solidFill>
                <a:latin typeface="Gotham Book" pitchFamily="50" charset="0"/>
                <a:cs typeface="Arial" charset="0"/>
              </a:rPr>
              <a:t>L’AFL calcule une note financière de la collectivité entre 1 et 7.</a:t>
            </a:r>
          </a:p>
          <a:p>
            <a:r>
              <a:rPr lang="fr-FR" dirty="0">
                <a:solidFill>
                  <a:schemeClr val="tx1"/>
                </a:solidFill>
                <a:latin typeface="Gotham Book" pitchFamily="50" charset="0"/>
                <a:cs typeface="Arial" charset="0"/>
              </a:rPr>
              <a:t>De 1 à 5,99 : la collectivité peut adhérer. </a:t>
            </a:r>
          </a:p>
          <a:p>
            <a:r>
              <a:rPr lang="fr-FR" dirty="0">
                <a:solidFill>
                  <a:schemeClr val="tx1"/>
                </a:solidFill>
                <a:latin typeface="Gotham Book" pitchFamily="50" charset="0"/>
                <a:cs typeface="Arial" charset="0"/>
              </a:rPr>
              <a:t>A partir de 6, la collectivité ne peut pas devenir membre pour l’exercice en cours. </a:t>
            </a:r>
          </a:p>
          <a:p>
            <a:r>
              <a:rPr lang="fr-FR" dirty="0">
                <a:solidFill>
                  <a:schemeClr val="tx1"/>
                </a:solidFill>
                <a:latin typeface="Gotham Book" pitchFamily="50" charset="0"/>
                <a:cs typeface="Arial" charset="0"/>
              </a:rPr>
              <a:t>Depuis le 11 mai 2020, les collectivités doivent également respecter les seuils fixés par le Décret 2020-556. </a:t>
            </a:r>
          </a:p>
          <a:p>
            <a:pPr>
              <a:spcBef>
                <a:spcPts val="900"/>
              </a:spcBef>
            </a:pPr>
            <a:r>
              <a:rPr lang="fr-FR" b="1" dirty="0">
                <a:solidFill>
                  <a:srgbClr val="002060"/>
                </a:solidFill>
                <a:latin typeface="Gotham Book" pitchFamily="50" charset="0"/>
                <a:cs typeface="Arial" charset="0"/>
              </a:rPr>
              <a:t> </a:t>
            </a:r>
          </a:p>
        </p:txBody>
      </p:sp>
      <p:sp>
        <p:nvSpPr>
          <p:cNvPr id="10" name="Rectangle 9">
            <a:extLst>
              <a:ext uri="{FF2B5EF4-FFF2-40B4-BE49-F238E27FC236}">
                <a16:creationId xmlns:a16="http://schemas.microsoft.com/office/drawing/2014/main" id="{6AF1001C-A26A-40E8-9BC6-14AA0DB86261}"/>
              </a:ext>
            </a:extLst>
          </p:cNvPr>
          <p:cNvSpPr/>
          <p:nvPr/>
        </p:nvSpPr>
        <p:spPr>
          <a:xfrm>
            <a:off x="7724673" y="2804840"/>
            <a:ext cx="3337281" cy="2595563"/>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900"/>
              </a:spcBef>
            </a:pPr>
            <a:r>
              <a:rPr lang="fr-FR" dirty="0">
                <a:solidFill>
                  <a:schemeClr val="tx1"/>
                </a:solidFill>
                <a:latin typeface="Gotham Book" pitchFamily="50" charset="0"/>
                <a:cs typeface="Arial" charset="0"/>
              </a:rPr>
              <a:t>L’AFL communique à la collectivité le montant de son apport en capital initial (ACI). Il correspond au maximum entre 1,1 % de l’encours de dette et 0,3% des recettes réelles de fonctionnement. La collectivité délibère ensuite pour valider l’adhésion. </a:t>
            </a:r>
          </a:p>
        </p:txBody>
      </p:sp>
      <p:sp>
        <p:nvSpPr>
          <p:cNvPr id="11" name="Rectangle 10">
            <a:extLst>
              <a:ext uri="{FF2B5EF4-FFF2-40B4-BE49-F238E27FC236}">
                <a16:creationId xmlns:a16="http://schemas.microsoft.com/office/drawing/2014/main" id="{72BF26EA-5CDE-4F0C-B59C-23F4C7E41ED8}"/>
              </a:ext>
            </a:extLst>
          </p:cNvPr>
          <p:cNvSpPr/>
          <p:nvPr/>
        </p:nvSpPr>
        <p:spPr>
          <a:xfrm>
            <a:off x="11306838" y="6512937"/>
            <a:ext cx="2790815" cy="2578566"/>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900"/>
              </a:spcBef>
            </a:pPr>
            <a:r>
              <a:rPr lang="fr-FR" dirty="0">
                <a:solidFill>
                  <a:schemeClr val="tx1"/>
                </a:solidFill>
                <a:latin typeface="Gotham Book" pitchFamily="50" charset="0"/>
                <a:cs typeface="Arial" charset="0"/>
              </a:rPr>
              <a:t>La collectivité devient membre au moment du versement de l’ACI ou de la première tranche d’ACI dans le cas d’un paiement en plusieurs fois. Elle peut alors soumettre une demande de financement auprès de l’AFL. </a:t>
            </a:r>
          </a:p>
        </p:txBody>
      </p:sp>
      <p:sp>
        <p:nvSpPr>
          <p:cNvPr id="12" name="Rectangle 11">
            <a:extLst>
              <a:ext uri="{FF2B5EF4-FFF2-40B4-BE49-F238E27FC236}">
                <a16:creationId xmlns:a16="http://schemas.microsoft.com/office/drawing/2014/main" id="{18109007-1893-4A4C-879C-91FB6E0CDFE5}"/>
              </a:ext>
            </a:extLst>
          </p:cNvPr>
          <p:cNvSpPr/>
          <p:nvPr/>
        </p:nvSpPr>
        <p:spPr>
          <a:xfrm>
            <a:off x="15034082" y="2719015"/>
            <a:ext cx="3032969" cy="221408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900"/>
              </a:spcBef>
            </a:pPr>
            <a:r>
              <a:rPr lang="fr-FR" dirty="0">
                <a:solidFill>
                  <a:schemeClr val="tx1"/>
                </a:solidFill>
                <a:latin typeface="Gotham Book" pitchFamily="50" charset="0"/>
                <a:cs typeface="Arial" charset="0"/>
              </a:rPr>
              <a:t>La collectivité signe ensuite l’acte d’adhésion au pacte d’actionnaires et devient actionnaire de la Société territoriale au moment de l’augmentation de capital. Elle participe alors à la gouvernance du Groupe. </a:t>
            </a:r>
          </a:p>
        </p:txBody>
      </p:sp>
      <p:sp>
        <p:nvSpPr>
          <p:cNvPr id="23" name="ZoneTexte 22">
            <a:extLst>
              <a:ext uri="{FF2B5EF4-FFF2-40B4-BE49-F238E27FC236}">
                <a16:creationId xmlns:a16="http://schemas.microsoft.com/office/drawing/2014/main" id="{69144E41-67B2-4814-BEC0-0AE89686975E}"/>
              </a:ext>
            </a:extLst>
          </p:cNvPr>
          <p:cNvSpPr txBox="1"/>
          <p:nvPr/>
        </p:nvSpPr>
        <p:spPr>
          <a:xfrm>
            <a:off x="1627504" y="6355609"/>
            <a:ext cx="1780280" cy="646331"/>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sz="1800" dirty="0">
                <a:solidFill>
                  <a:schemeClr val="bg1"/>
                </a:solidFill>
                <a:latin typeface="Gotham Book" pitchFamily="50" charset="0"/>
              </a:rPr>
              <a:t>Etude de l’adhésion</a:t>
            </a:r>
          </a:p>
        </p:txBody>
      </p:sp>
      <p:sp>
        <p:nvSpPr>
          <p:cNvPr id="26" name="ZoneTexte 25">
            <a:extLst>
              <a:ext uri="{FF2B5EF4-FFF2-40B4-BE49-F238E27FC236}">
                <a16:creationId xmlns:a16="http://schemas.microsoft.com/office/drawing/2014/main" id="{85A3E649-EB49-4685-927B-BBB14638C43C}"/>
              </a:ext>
            </a:extLst>
          </p:cNvPr>
          <p:cNvSpPr txBox="1"/>
          <p:nvPr/>
        </p:nvSpPr>
        <p:spPr>
          <a:xfrm>
            <a:off x="11796818" y="3433013"/>
            <a:ext cx="1780280" cy="1200329"/>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Versement de l’Apport en capital initial</a:t>
            </a:r>
          </a:p>
        </p:txBody>
      </p:sp>
      <p:sp>
        <p:nvSpPr>
          <p:cNvPr id="27" name="ZoneTexte 26">
            <a:extLst>
              <a:ext uri="{FF2B5EF4-FFF2-40B4-BE49-F238E27FC236}">
                <a16:creationId xmlns:a16="http://schemas.microsoft.com/office/drawing/2014/main" id="{BF59F463-736A-47F3-8928-128979EE9C7C}"/>
              </a:ext>
            </a:extLst>
          </p:cNvPr>
          <p:cNvSpPr txBox="1"/>
          <p:nvPr/>
        </p:nvSpPr>
        <p:spPr>
          <a:xfrm>
            <a:off x="15311540" y="5000028"/>
            <a:ext cx="1978289" cy="1477328"/>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Signature de l’acte d’adhésion au pacte d’actionnaires</a:t>
            </a:r>
          </a:p>
        </p:txBody>
      </p:sp>
      <p:pic>
        <p:nvPicPr>
          <p:cNvPr id="2" name="Image 1">
            <a:extLst>
              <a:ext uri="{FF2B5EF4-FFF2-40B4-BE49-F238E27FC236}">
                <a16:creationId xmlns:a16="http://schemas.microsoft.com/office/drawing/2014/main" id="{7C42C399-FF9E-4275-9085-FDF54E9EE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34744" y="5293818"/>
            <a:ext cx="341858" cy="839105"/>
          </a:xfrm>
          <a:prstGeom prst="rect">
            <a:avLst/>
          </a:prstGeom>
        </p:spPr>
      </p:pic>
      <p:pic>
        <p:nvPicPr>
          <p:cNvPr id="30" name="Image 29">
            <a:extLst>
              <a:ext uri="{FF2B5EF4-FFF2-40B4-BE49-F238E27FC236}">
                <a16:creationId xmlns:a16="http://schemas.microsoft.com/office/drawing/2014/main" id="{0302113A-29C0-47D6-A7FB-080B16317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8156" y="5414729"/>
            <a:ext cx="341858" cy="839105"/>
          </a:xfrm>
          <a:prstGeom prst="rect">
            <a:avLst/>
          </a:prstGeom>
        </p:spPr>
      </p:pic>
      <p:pic>
        <p:nvPicPr>
          <p:cNvPr id="31" name="Image 30">
            <a:extLst>
              <a:ext uri="{FF2B5EF4-FFF2-40B4-BE49-F238E27FC236}">
                <a16:creationId xmlns:a16="http://schemas.microsoft.com/office/drawing/2014/main" id="{22C8736F-5C15-4379-B3A7-A0B042DEE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295617" y="5930527"/>
            <a:ext cx="341858" cy="839105"/>
          </a:xfrm>
          <a:prstGeom prst="rect">
            <a:avLst/>
          </a:prstGeom>
        </p:spPr>
      </p:pic>
      <p:pic>
        <p:nvPicPr>
          <p:cNvPr id="32" name="Image 31">
            <a:extLst>
              <a:ext uri="{FF2B5EF4-FFF2-40B4-BE49-F238E27FC236}">
                <a16:creationId xmlns:a16="http://schemas.microsoft.com/office/drawing/2014/main" id="{F904AC08-2216-42DD-B267-27B78B100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46023" y="5731642"/>
            <a:ext cx="341858" cy="839105"/>
          </a:xfrm>
          <a:prstGeom prst="rect">
            <a:avLst/>
          </a:prstGeom>
        </p:spPr>
      </p:pic>
      <p:pic>
        <p:nvPicPr>
          <p:cNvPr id="33" name="Image 32">
            <a:extLst>
              <a:ext uri="{FF2B5EF4-FFF2-40B4-BE49-F238E27FC236}">
                <a16:creationId xmlns:a16="http://schemas.microsoft.com/office/drawing/2014/main" id="{66CEEC5F-9E51-42D6-9728-FCE840F2B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6174940" y="4965474"/>
            <a:ext cx="341858" cy="839105"/>
          </a:xfrm>
          <a:prstGeom prst="rect">
            <a:avLst/>
          </a:prstGeom>
        </p:spPr>
      </p:pic>
      <p:sp>
        <p:nvSpPr>
          <p:cNvPr id="6" name="Ellipse 5">
            <a:extLst>
              <a:ext uri="{FF2B5EF4-FFF2-40B4-BE49-F238E27FC236}">
                <a16:creationId xmlns:a16="http://schemas.microsoft.com/office/drawing/2014/main" id="{BF3C817F-C78A-099D-AB3E-FA5152CD7D1C}"/>
              </a:ext>
            </a:extLst>
          </p:cNvPr>
          <p:cNvSpPr/>
          <p:nvPr/>
        </p:nvSpPr>
        <p:spPr>
          <a:xfrm>
            <a:off x="1338159" y="6220148"/>
            <a:ext cx="2176298" cy="2235611"/>
          </a:xfrm>
          <a:prstGeom prst="ellipse">
            <a:avLst/>
          </a:prstGeom>
          <a:solidFill>
            <a:srgbClr val="00AB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50" b="1" dirty="0">
              <a:solidFill>
                <a:schemeClr val="bg1"/>
              </a:solidFill>
              <a:latin typeface="Gotham Book" pitchFamily="50" charset="0"/>
            </a:endParaRPr>
          </a:p>
        </p:txBody>
      </p:sp>
      <p:sp>
        <p:nvSpPr>
          <p:cNvPr id="14" name="ZoneTexte 13">
            <a:extLst>
              <a:ext uri="{FF2B5EF4-FFF2-40B4-BE49-F238E27FC236}">
                <a16:creationId xmlns:a16="http://schemas.microsoft.com/office/drawing/2014/main" id="{B3BB38EA-0399-E6C1-8313-1A7A46CAE251}"/>
              </a:ext>
            </a:extLst>
          </p:cNvPr>
          <p:cNvSpPr txBox="1"/>
          <p:nvPr/>
        </p:nvSpPr>
        <p:spPr>
          <a:xfrm>
            <a:off x="1459811" y="6918640"/>
            <a:ext cx="1780280" cy="646331"/>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sz="1800" dirty="0">
                <a:solidFill>
                  <a:schemeClr val="bg1"/>
                </a:solidFill>
                <a:latin typeface="Gotham Book" pitchFamily="50" charset="0"/>
              </a:rPr>
              <a:t>Etude de l’adhésion</a:t>
            </a:r>
          </a:p>
        </p:txBody>
      </p:sp>
      <p:sp>
        <p:nvSpPr>
          <p:cNvPr id="18" name="ZoneTexte 17">
            <a:extLst>
              <a:ext uri="{FF2B5EF4-FFF2-40B4-BE49-F238E27FC236}">
                <a16:creationId xmlns:a16="http://schemas.microsoft.com/office/drawing/2014/main" id="{39F0B03D-64AF-CA0B-4337-89C6E775B312}"/>
              </a:ext>
            </a:extLst>
          </p:cNvPr>
          <p:cNvSpPr txBox="1"/>
          <p:nvPr/>
        </p:nvSpPr>
        <p:spPr>
          <a:xfrm>
            <a:off x="8026813" y="7255430"/>
            <a:ext cx="1780280" cy="1200329"/>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Vote de la délibération de la collectivité</a:t>
            </a:r>
          </a:p>
        </p:txBody>
      </p:sp>
      <p:sp>
        <p:nvSpPr>
          <p:cNvPr id="29" name="ZoneTexte 28">
            <a:extLst>
              <a:ext uri="{FF2B5EF4-FFF2-40B4-BE49-F238E27FC236}">
                <a16:creationId xmlns:a16="http://schemas.microsoft.com/office/drawing/2014/main" id="{2A483BE9-5A51-6124-C7DD-CE8F588D7995}"/>
              </a:ext>
            </a:extLst>
          </p:cNvPr>
          <p:cNvSpPr txBox="1"/>
          <p:nvPr/>
        </p:nvSpPr>
        <p:spPr>
          <a:xfrm>
            <a:off x="11629351" y="4800239"/>
            <a:ext cx="1780280" cy="1200329"/>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Versement de l’Apport en capital initial</a:t>
            </a:r>
          </a:p>
        </p:txBody>
      </p:sp>
      <p:sp>
        <p:nvSpPr>
          <p:cNvPr id="34" name="Ellipse 33">
            <a:extLst>
              <a:ext uri="{FF2B5EF4-FFF2-40B4-BE49-F238E27FC236}">
                <a16:creationId xmlns:a16="http://schemas.microsoft.com/office/drawing/2014/main" id="{AC6499F5-7455-2576-2F68-080C5DC6A6CF}"/>
              </a:ext>
            </a:extLst>
          </p:cNvPr>
          <p:cNvSpPr/>
          <p:nvPr/>
        </p:nvSpPr>
        <p:spPr>
          <a:xfrm>
            <a:off x="15309208" y="5811888"/>
            <a:ext cx="2176298" cy="2235611"/>
          </a:xfrm>
          <a:prstGeom prst="ellipse">
            <a:avLst/>
          </a:prstGeom>
          <a:solidFill>
            <a:srgbClr val="00AB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50" b="1" dirty="0">
              <a:solidFill>
                <a:schemeClr val="bg1"/>
              </a:solidFill>
              <a:latin typeface="Gotham Book" pitchFamily="50" charset="0"/>
            </a:endParaRPr>
          </a:p>
        </p:txBody>
      </p:sp>
      <p:sp>
        <p:nvSpPr>
          <p:cNvPr id="35" name="ZoneTexte 34">
            <a:extLst>
              <a:ext uri="{FF2B5EF4-FFF2-40B4-BE49-F238E27FC236}">
                <a16:creationId xmlns:a16="http://schemas.microsoft.com/office/drawing/2014/main" id="{C03E9D65-877A-1216-1016-52BB5E6D2A9A}"/>
              </a:ext>
            </a:extLst>
          </p:cNvPr>
          <p:cNvSpPr txBox="1"/>
          <p:nvPr/>
        </p:nvSpPr>
        <p:spPr>
          <a:xfrm>
            <a:off x="15408212" y="6359744"/>
            <a:ext cx="1978289" cy="1477328"/>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Signature de l’acte d’adhésion au pacte d’actionnaires</a:t>
            </a:r>
          </a:p>
        </p:txBody>
      </p:sp>
      <p:sp>
        <p:nvSpPr>
          <p:cNvPr id="36" name="Freeform 2">
            <a:extLst>
              <a:ext uri="{FF2B5EF4-FFF2-40B4-BE49-F238E27FC236}">
                <a16:creationId xmlns:a16="http://schemas.microsoft.com/office/drawing/2014/main" id="{9F7D2470-E137-8948-F519-D6B840F77D34}"/>
              </a:ext>
            </a:extLst>
          </p:cNvPr>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3">
              <a:alphaModFix amt="90000"/>
              <a:extLst>
                <a:ext uri="{96DAC541-7B7A-43D3-8B79-37D633B846F1}">
                  <asvg:svgBlip xmlns:asvg="http://schemas.microsoft.com/office/drawing/2016/SVG/main" r:embed="rId4"/>
                </a:ext>
              </a:extLst>
            </a:blip>
            <a:stretch>
              <a:fillRect t="-133822" b="-408941"/>
            </a:stretch>
          </a:blipFill>
        </p:spPr>
        <p:txBody>
          <a:bodyPr/>
          <a:lstStyle/>
          <a:p>
            <a:endParaRPr lang="fr-FR"/>
          </a:p>
        </p:txBody>
      </p:sp>
      <p:grpSp>
        <p:nvGrpSpPr>
          <p:cNvPr id="37" name="Group 3">
            <a:extLst>
              <a:ext uri="{FF2B5EF4-FFF2-40B4-BE49-F238E27FC236}">
                <a16:creationId xmlns:a16="http://schemas.microsoft.com/office/drawing/2014/main" id="{4C89905D-95AC-9A04-05BB-75EE4EDC49AD}"/>
              </a:ext>
            </a:extLst>
          </p:cNvPr>
          <p:cNvGrpSpPr/>
          <p:nvPr/>
        </p:nvGrpSpPr>
        <p:grpSpPr>
          <a:xfrm>
            <a:off x="479392" y="-121444"/>
            <a:ext cx="3385027" cy="1622950"/>
            <a:chOff x="0" y="-161925"/>
            <a:chExt cx="4513369" cy="2163932"/>
          </a:xfrm>
        </p:grpSpPr>
        <p:sp>
          <p:nvSpPr>
            <p:cNvPr id="38" name="TextBox 4">
              <a:extLst>
                <a:ext uri="{FF2B5EF4-FFF2-40B4-BE49-F238E27FC236}">
                  <a16:creationId xmlns:a16="http://schemas.microsoft.com/office/drawing/2014/main" id="{1D09E983-BC05-B1F4-02A5-0664973CB95F}"/>
                </a:ext>
              </a:extLst>
            </p:cNvPr>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39" name="TextBox 5">
              <a:extLst>
                <a:ext uri="{FF2B5EF4-FFF2-40B4-BE49-F238E27FC236}">
                  <a16:creationId xmlns:a16="http://schemas.microsoft.com/office/drawing/2014/main" id="{C25BE87F-A89A-B946-7777-11E2E0B3821D}"/>
                </a:ext>
              </a:extLst>
            </p:cNvPr>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40" name="TextBox 6">
              <a:extLst>
                <a:ext uri="{FF2B5EF4-FFF2-40B4-BE49-F238E27FC236}">
                  <a16:creationId xmlns:a16="http://schemas.microsoft.com/office/drawing/2014/main" id="{C0728249-CF75-2AAB-676F-21CB5CF6A4D5}"/>
                </a:ext>
              </a:extLst>
            </p:cNvPr>
            <p:cNvSpPr txBox="1"/>
            <p:nvPr/>
          </p:nvSpPr>
          <p:spPr>
            <a:xfrm>
              <a:off x="1928351" y="1319339"/>
              <a:ext cx="2585018" cy="168167"/>
            </a:xfrm>
            <a:prstGeom prst="rect">
              <a:avLst/>
            </a:prstGeom>
          </p:spPr>
          <p:txBody>
            <a:bodyPr lIns="0" tIns="0" rIns="0" bIns="0" rtlCol="0" anchor="t">
              <a:spAutoFit/>
            </a:bodyPr>
            <a:lstStyle/>
            <a:p>
              <a:pPr algn="ctr">
                <a:lnSpc>
                  <a:spcPts val="1142"/>
                </a:lnSpc>
              </a:pPr>
              <a:r>
                <a:rPr lang="en-US" sz="816" b="1" spc="604" dirty="0">
                  <a:solidFill>
                    <a:schemeClr val="bg1"/>
                  </a:solidFill>
                  <a:latin typeface="Montserrat Classic Bold"/>
                  <a:ea typeface="Montserrat Classic Bold"/>
                  <a:cs typeface="Montserrat Classic Bold"/>
                  <a:sym typeface="Montserrat Classic Bold"/>
                </a:rPr>
                <a:t>CONGRÈ</a:t>
              </a:r>
              <a:r>
                <a:rPr lang="en-US" sz="816" b="1" spc="604" dirty="0">
                  <a:solidFill>
                    <a:srgbClr val="20214F"/>
                  </a:solidFill>
                  <a:latin typeface="Montserrat Classic Bold"/>
                  <a:ea typeface="Montserrat Classic Bold"/>
                  <a:cs typeface="Montserrat Classic Bold"/>
                  <a:sym typeface="Montserrat Classic Bold"/>
                </a:rPr>
                <a:t>S</a:t>
              </a:r>
            </a:p>
          </p:txBody>
        </p:sp>
        <p:sp>
          <p:nvSpPr>
            <p:cNvPr id="41" name="TextBox 7">
              <a:extLst>
                <a:ext uri="{FF2B5EF4-FFF2-40B4-BE49-F238E27FC236}">
                  <a16:creationId xmlns:a16="http://schemas.microsoft.com/office/drawing/2014/main" id="{004CD797-F658-F54E-D600-6507D8606648}"/>
                </a:ext>
              </a:extLst>
            </p:cNvPr>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42" name="Freeform 8">
              <a:extLst>
                <a:ext uri="{FF2B5EF4-FFF2-40B4-BE49-F238E27FC236}">
                  <a16:creationId xmlns:a16="http://schemas.microsoft.com/office/drawing/2014/main" id="{EB32C6D4-9FB4-6D24-ABAE-96F5440A4DC6}"/>
                </a:ext>
              </a:extLst>
            </p:cNvPr>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5"/>
              <a:stretch>
                <a:fillRect b="-41441"/>
              </a:stretch>
            </a:blipFill>
          </p:spPr>
          <p:txBody>
            <a:bodyPr/>
            <a:lstStyle/>
            <a:p>
              <a:endParaRPr lang="fr-FR"/>
            </a:p>
          </p:txBody>
        </p:sp>
      </p:grpSp>
      <p:sp>
        <p:nvSpPr>
          <p:cNvPr id="43" name="TextBox 9">
            <a:extLst>
              <a:ext uri="{FF2B5EF4-FFF2-40B4-BE49-F238E27FC236}">
                <a16:creationId xmlns:a16="http://schemas.microsoft.com/office/drawing/2014/main" id="{9DAF78D4-E071-A1CE-6C57-B8E1517AE5F0}"/>
              </a:ext>
            </a:extLst>
          </p:cNvPr>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pic>
        <p:nvPicPr>
          <p:cNvPr id="44" name="Picture 2" descr="logo de Agence France locale">
            <a:extLst>
              <a:ext uri="{FF2B5EF4-FFF2-40B4-BE49-F238E27FC236}">
                <a16:creationId xmlns:a16="http://schemas.microsoft.com/office/drawing/2014/main" id="{B1B0CDE7-DF50-B57D-B746-C13B6EE87B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1380" y="89594"/>
            <a:ext cx="2078603" cy="1318829"/>
          </a:xfrm>
          <a:prstGeom prst="rect">
            <a:avLst/>
          </a:prstGeom>
          <a:noFill/>
          <a:extLst>
            <a:ext uri="{909E8E84-426E-40DD-AFC4-6F175D3DCCD1}">
              <a14:hiddenFill xmlns:a14="http://schemas.microsoft.com/office/drawing/2010/main">
                <a:solidFill>
                  <a:srgbClr val="FFFFFF"/>
                </a:solidFill>
              </a14:hiddenFill>
            </a:ext>
          </a:extLst>
        </p:spPr>
      </p:pic>
      <p:sp>
        <p:nvSpPr>
          <p:cNvPr id="45" name="Ellipse 44">
            <a:extLst>
              <a:ext uri="{FF2B5EF4-FFF2-40B4-BE49-F238E27FC236}">
                <a16:creationId xmlns:a16="http://schemas.microsoft.com/office/drawing/2014/main" id="{7FAFCEC9-6739-CC75-DC05-D9C995FA3C68}"/>
              </a:ext>
            </a:extLst>
          </p:cNvPr>
          <p:cNvSpPr/>
          <p:nvPr/>
        </p:nvSpPr>
        <p:spPr>
          <a:xfrm>
            <a:off x="4817524" y="3194094"/>
            <a:ext cx="2176298" cy="2235611"/>
          </a:xfrm>
          <a:prstGeom prst="ellipse">
            <a:avLst/>
          </a:prstGeom>
          <a:solidFill>
            <a:srgbClr val="00AB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50" b="1" dirty="0">
              <a:solidFill>
                <a:schemeClr val="bg1"/>
              </a:solidFill>
              <a:latin typeface="Gotham Book" pitchFamily="50" charset="0"/>
            </a:endParaRPr>
          </a:p>
        </p:txBody>
      </p:sp>
      <p:sp>
        <p:nvSpPr>
          <p:cNvPr id="46" name="ZoneTexte 45">
            <a:extLst>
              <a:ext uri="{FF2B5EF4-FFF2-40B4-BE49-F238E27FC236}">
                <a16:creationId xmlns:a16="http://schemas.microsoft.com/office/drawing/2014/main" id="{8A7C78A3-E252-1D66-59B9-BC25FFE39CEF}"/>
              </a:ext>
            </a:extLst>
          </p:cNvPr>
          <p:cNvSpPr txBox="1"/>
          <p:nvPr/>
        </p:nvSpPr>
        <p:spPr>
          <a:xfrm>
            <a:off x="4796442" y="3835098"/>
            <a:ext cx="2249177" cy="1477328"/>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Eligibilité à l’adhésion : Note AFL + seuils du Décret du 11 mai 2020 </a:t>
            </a:r>
          </a:p>
        </p:txBody>
      </p:sp>
      <p:sp>
        <p:nvSpPr>
          <p:cNvPr id="47" name="Ellipse 46">
            <a:extLst>
              <a:ext uri="{FF2B5EF4-FFF2-40B4-BE49-F238E27FC236}">
                <a16:creationId xmlns:a16="http://schemas.microsoft.com/office/drawing/2014/main" id="{7CE1B37C-06E3-019C-1B8D-EA4A71C9CBB0}"/>
              </a:ext>
            </a:extLst>
          </p:cNvPr>
          <p:cNvSpPr/>
          <p:nvPr/>
        </p:nvSpPr>
        <p:spPr>
          <a:xfrm>
            <a:off x="7816541" y="6525465"/>
            <a:ext cx="2176298" cy="2235611"/>
          </a:xfrm>
          <a:prstGeom prst="ellipse">
            <a:avLst/>
          </a:prstGeom>
          <a:solidFill>
            <a:srgbClr val="00AB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50" b="1" dirty="0">
              <a:solidFill>
                <a:schemeClr val="bg1"/>
              </a:solidFill>
              <a:latin typeface="Gotham Book" pitchFamily="50" charset="0"/>
            </a:endParaRPr>
          </a:p>
        </p:txBody>
      </p:sp>
      <p:sp>
        <p:nvSpPr>
          <p:cNvPr id="48" name="ZoneTexte 47">
            <a:extLst>
              <a:ext uri="{FF2B5EF4-FFF2-40B4-BE49-F238E27FC236}">
                <a16:creationId xmlns:a16="http://schemas.microsoft.com/office/drawing/2014/main" id="{5F1130EB-CCBD-B3A6-10A0-83B8E238A2AB}"/>
              </a:ext>
            </a:extLst>
          </p:cNvPr>
          <p:cNvSpPr txBox="1"/>
          <p:nvPr/>
        </p:nvSpPr>
        <p:spPr>
          <a:xfrm>
            <a:off x="8014549" y="7025281"/>
            <a:ext cx="1780280" cy="1200329"/>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Vote de la délibération de la collectivité</a:t>
            </a:r>
          </a:p>
        </p:txBody>
      </p:sp>
      <p:sp>
        <p:nvSpPr>
          <p:cNvPr id="49" name="Ellipse 48">
            <a:extLst>
              <a:ext uri="{FF2B5EF4-FFF2-40B4-BE49-F238E27FC236}">
                <a16:creationId xmlns:a16="http://schemas.microsoft.com/office/drawing/2014/main" id="{01ED901A-9C15-80D9-5DFD-9F343EAED193}"/>
              </a:ext>
            </a:extLst>
          </p:cNvPr>
          <p:cNvSpPr/>
          <p:nvPr/>
        </p:nvSpPr>
        <p:spPr>
          <a:xfrm>
            <a:off x="11378397" y="3803247"/>
            <a:ext cx="2176298" cy="2235611"/>
          </a:xfrm>
          <a:prstGeom prst="ellipse">
            <a:avLst/>
          </a:prstGeom>
          <a:solidFill>
            <a:srgbClr val="00AB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50" b="1" dirty="0">
              <a:solidFill>
                <a:schemeClr val="bg1"/>
              </a:solidFill>
              <a:latin typeface="Gotham Book" pitchFamily="50" charset="0"/>
            </a:endParaRPr>
          </a:p>
        </p:txBody>
      </p:sp>
      <p:sp>
        <p:nvSpPr>
          <p:cNvPr id="50" name="ZoneTexte 49">
            <a:extLst>
              <a:ext uri="{FF2B5EF4-FFF2-40B4-BE49-F238E27FC236}">
                <a16:creationId xmlns:a16="http://schemas.microsoft.com/office/drawing/2014/main" id="{153C63D9-4697-5D49-B9BF-844F77E4E3B1}"/>
              </a:ext>
            </a:extLst>
          </p:cNvPr>
          <p:cNvSpPr txBox="1"/>
          <p:nvPr/>
        </p:nvSpPr>
        <p:spPr>
          <a:xfrm>
            <a:off x="11583213" y="4385725"/>
            <a:ext cx="1780280" cy="1200329"/>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Versement de l’Apport en capital initial</a:t>
            </a:r>
          </a:p>
        </p:txBody>
      </p:sp>
    </p:spTree>
    <p:extLst>
      <p:ext uri="{BB962C8B-B14F-4D97-AF65-F5344CB8AC3E}">
        <p14:creationId xmlns:p14="http://schemas.microsoft.com/office/powerpoint/2010/main" val="255023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extLst>
              <a:ext uri="{FF2B5EF4-FFF2-40B4-BE49-F238E27FC236}">
                <a16:creationId xmlns:a16="http://schemas.microsoft.com/office/drawing/2014/main" id="{69144E41-67B2-4814-BEC0-0AE89686975E}"/>
              </a:ext>
            </a:extLst>
          </p:cNvPr>
          <p:cNvSpPr txBox="1"/>
          <p:nvPr/>
        </p:nvSpPr>
        <p:spPr>
          <a:xfrm>
            <a:off x="1627504" y="6355609"/>
            <a:ext cx="1780280" cy="646331"/>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sz="1800" dirty="0">
                <a:solidFill>
                  <a:schemeClr val="bg1"/>
                </a:solidFill>
                <a:latin typeface="Gotham Book" pitchFamily="50" charset="0"/>
              </a:rPr>
              <a:t>Etude de l’adhésion</a:t>
            </a:r>
          </a:p>
        </p:txBody>
      </p:sp>
      <p:sp>
        <p:nvSpPr>
          <p:cNvPr id="26" name="ZoneTexte 25">
            <a:extLst>
              <a:ext uri="{FF2B5EF4-FFF2-40B4-BE49-F238E27FC236}">
                <a16:creationId xmlns:a16="http://schemas.microsoft.com/office/drawing/2014/main" id="{85A3E649-EB49-4685-927B-BBB14638C43C}"/>
              </a:ext>
            </a:extLst>
          </p:cNvPr>
          <p:cNvSpPr txBox="1"/>
          <p:nvPr/>
        </p:nvSpPr>
        <p:spPr>
          <a:xfrm>
            <a:off x="11796818" y="3433013"/>
            <a:ext cx="1780280" cy="1200329"/>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Versement de l’Apport en capital initial</a:t>
            </a:r>
          </a:p>
        </p:txBody>
      </p:sp>
      <p:sp>
        <p:nvSpPr>
          <p:cNvPr id="27" name="ZoneTexte 26">
            <a:extLst>
              <a:ext uri="{FF2B5EF4-FFF2-40B4-BE49-F238E27FC236}">
                <a16:creationId xmlns:a16="http://schemas.microsoft.com/office/drawing/2014/main" id="{BF59F463-736A-47F3-8928-128979EE9C7C}"/>
              </a:ext>
            </a:extLst>
          </p:cNvPr>
          <p:cNvSpPr txBox="1"/>
          <p:nvPr/>
        </p:nvSpPr>
        <p:spPr>
          <a:xfrm>
            <a:off x="15311540" y="5000028"/>
            <a:ext cx="1978289" cy="1477328"/>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Signature de l’acte d’adhésion au pacte d’actionnaires</a:t>
            </a:r>
          </a:p>
        </p:txBody>
      </p:sp>
      <p:sp>
        <p:nvSpPr>
          <p:cNvPr id="14" name="ZoneTexte 13">
            <a:extLst>
              <a:ext uri="{FF2B5EF4-FFF2-40B4-BE49-F238E27FC236}">
                <a16:creationId xmlns:a16="http://schemas.microsoft.com/office/drawing/2014/main" id="{B3BB38EA-0399-E6C1-8313-1A7A46CAE251}"/>
              </a:ext>
            </a:extLst>
          </p:cNvPr>
          <p:cNvSpPr txBox="1"/>
          <p:nvPr/>
        </p:nvSpPr>
        <p:spPr>
          <a:xfrm>
            <a:off x="1501510" y="7473414"/>
            <a:ext cx="1780280" cy="646331"/>
          </a:xfrm>
          <a:prstGeom prst="rect">
            <a:avLst/>
          </a:prstGeom>
          <a:noFill/>
        </p:spPr>
        <p:txBody>
          <a:bodyPr wrap="square" rtlCol="0">
            <a:spAutoFit/>
          </a:bodyPr>
          <a:lstStyle>
            <a:defPPr>
              <a:defRPr lang="fr-FR"/>
            </a:defPPr>
            <a:lvl1pPr algn="ctr">
              <a:defRPr sz="1400" b="1">
                <a:solidFill>
                  <a:srgbClr val="46395A"/>
                </a:solidFill>
                <a:latin typeface="Arial Narrow" panose="020B0606020202030204" pitchFamily="34" charset="0"/>
              </a:defRPr>
            </a:lvl1pPr>
          </a:lstStyle>
          <a:p>
            <a:r>
              <a:rPr lang="fr-FR" sz="1800" dirty="0">
                <a:solidFill>
                  <a:schemeClr val="bg1"/>
                </a:solidFill>
                <a:latin typeface="Gotham Book" pitchFamily="50" charset="0"/>
              </a:rPr>
              <a:t>Etude de l’adhésion</a:t>
            </a:r>
          </a:p>
        </p:txBody>
      </p:sp>
      <p:sp>
        <p:nvSpPr>
          <p:cNvPr id="16" name="ZoneTexte 15">
            <a:extLst>
              <a:ext uri="{FF2B5EF4-FFF2-40B4-BE49-F238E27FC236}">
                <a16:creationId xmlns:a16="http://schemas.microsoft.com/office/drawing/2014/main" id="{833F639E-AE83-2EA6-B558-197906C4E9C6}"/>
              </a:ext>
            </a:extLst>
          </p:cNvPr>
          <p:cNvSpPr txBox="1"/>
          <p:nvPr/>
        </p:nvSpPr>
        <p:spPr>
          <a:xfrm>
            <a:off x="4709140" y="4844883"/>
            <a:ext cx="2249177" cy="1477328"/>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Eligibilité à l’adhésion : Note AFL + seuils du Décret du 11 mai 2020 </a:t>
            </a:r>
          </a:p>
        </p:txBody>
      </p:sp>
      <p:sp>
        <p:nvSpPr>
          <p:cNvPr id="18" name="ZoneTexte 17">
            <a:extLst>
              <a:ext uri="{FF2B5EF4-FFF2-40B4-BE49-F238E27FC236}">
                <a16:creationId xmlns:a16="http://schemas.microsoft.com/office/drawing/2014/main" id="{39F0B03D-64AF-CA0B-4337-89C6E775B312}"/>
              </a:ext>
            </a:extLst>
          </p:cNvPr>
          <p:cNvSpPr txBox="1"/>
          <p:nvPr/>
        </p:nvSpPr>
        <p:spPr>
          <a:xfrm>
            <a:off x="8026813" y="7255430"/>
            <a:ext cx="1780280" cy="1200329"/>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Vote de la délibération de la collectivité</a:t>
            </a:r>
          </a:p>
        </p:txBody>
      </p:sp>
      <p:sp>
        <p:nvSpPr>
          <p:cNvPr id="29" name="ZoneTexte 28">
            <a:extLst>
              <a:ext uri="{FF2B5EF4-FFF2-40B4-BE49-F238E27FC236}">
                <a16:creationId xmlns:a16="http://schemas.microsoft.com/office/drawing/2014/main" id="{2A483BE9-5A51-6124-C7DD-CE8F588D7995}"/>
              </a:ext>
            </a:extLst>
          </p:cNvPr>
          <p:cNvSpPr txBox="1"/>
          <p:nvPr/>
        </p:nvSpPr>
        <p:spPr>
          <a:xfrm>
            <a:off x="11629351" y="4800239"/>
            <a:ext cx="1780280" cy="1200329"/>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Versement de l’Apport en capital initial</a:t>
            </a:r>
          </a:p>
        </p:txBody>
      </p:sp>
      <p:sp>
        <p:nvSpPr>
          <p:cNvPr id="35" name="ZoneTexte 34">
            <a:extLst>
              <a:ext uri="{FF2B5EF4-FFF2-40B4-BE49-F238E27FC236}">
                <a16:creationId xmlns:a16="http://schemas.microsoft.com/office/drawing/2014/main" id="{C03E9D65-877A-1216-1016-52BB5E6D2A9A}"/>
              </a:ext>
            </a:extLst>
          </p:cNvPr>
          <p:cNvSpPr txBox="1"/>
          <p:nvPr/>
        </p:nvSpPr>
        <p:spPr>
          <a:xfrm>
            <a:off x="15408212" y="6359744"/>
            <a:ext cx="1978289" cy="1477328"/>
          </a:xfrm>
          <a:prstGeom prst="rect">
            <a:avLst/>
          </a:prstGeom>
          <a:noFill/>
        </p:spPr>
        <p:txBody>
          <a:bodyPr wrap="square" rtlCol="0">
            <a:spAutoFit/>
          </a:bodyPr>
          <a:lstStyle>
            <a:defPPr>
              <a:defRPr lang="fr-FR"/>
            </a:defPPr>
            <a:lvl1pPr algn="ctr">
              <a:defRPr sz="1200" b="1">
                <a:solidFill>
                  <a:schemeClr val="bg1"/>
                </a:solidFill>
                <a:latin typeface="Gotham Book" pitchFamily="50" charset="0"/>
              </a:defRPr>
            </a:lvl1pPr>
          </a:lstStyle>
          <a:p>
            <a:r>
              <a:rPr lang="fr-FR" sz="1800" dirty="0"/>
              <a:t>Signature de l’acte d’adhésion au pacte d’actionnaires</a:t>
            </a:r>
          </a:p>
        </p:txBody>
      </p:sp>
      <p:sp>
        <p:nvSpPr>
          <p:cNvPr id="36" name="Freeform 2">
            <a:extLst>
              <a:ext uri="{FF2B5EF4-FFF2-40B4-BE49-F238E27FC236}">
                <a16:creationId xmlns:a16="http://schemas.microsoft.com/office/drawing/2014/main" id="{9F7D2470-E137-8948-F519-D6B840F77D34}"/>
              </a:ext>
            </a:extLst>
          </p:cNvPr>
          <p:cNvSpPr/>
          <p:nvPr/>
        </p:nvSpPr>
        <p:spPr>
          <a:xfrm>
            <a:off x="1" y="-55407"/>
            <a:ext cx="18288000"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grpSp>
        <p:nvGrpSpPr>
          <p:cNvPr id="37" name="Group 3">
            <a:extLst>
              <a:ext uri="{FF2B5EF4-FFF2-40B4-BE49-F238E27FC236}">
                <a16:creationId xmlns:a16="http://schemas.microsoft.com/office/drawing/2014/main" id="{4C89905D-95AC-9A04-05BB-75EE4EDC49AD}"/>
              </a:ext>
            </a:extLst>
          </p:cNvPr>
          <p:cNvGrpSpPr/>
          <p:nvPr/>
        </p:nvGrpSpPr>
        <p:grpSpPr>
          <a:xfrm>
            <a:off x="479392" y="-121444"/>
            <a:ext cx="3385027" cy="1622950"/>
            <a:chOff x="0" y="-161925"/>
            <a:chExt cx="4513369" cy="2163932"/>
          </a:xfrm>
        </p:grpSpPr>
        <p:sp>
          <p:nvSpPr>
            <p:cNvPr id="38" name="TextBox 4">
              <a:extLst>
                <a:ext uri="{FF2B5EF4-FFF2-40B4-BE49-F238E27FC236}">
                  <a16:creationId xmlns:a16="http://schemas.microsoft.com/office/drawing/2014/main" id="{1D09E983-BC05-B1F4-02A5-0664973CB95F}"/>
                </a:ext>
              </a:extLst>
            </p:cNvPr>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39" name="TextBox 5">
              <a:extLst>
                <a:ext uri="{FF2B5EF4-FFF2-40B4-BE49-F238E27FC236}">
                  <a16:creationId xmlns:a16="http://schemas.microsoft.com/office/drawing/2014/main" id="{C25BE87F-A89A-B946-7777-11E2E0B3821D}"/>
                </a:ext>
              </a:extLst>
            </p:cNvPr>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40" name="TextBox 6">
              <a:extLst>
                <a:ext uri="{FF2B5EF4-FFF2-40B4-BE49-F238E27FC236}">
                  <a16:creationId xmlns:a16="http://schemas.microsoft.com/office/drawing/2014/main" id="{C0728249-CF75-2AAB-676F-21CB5CF6A4D5}"/>
                </a:ext>
              </a:extLst>
            </p:cNvPr>
            <p:cNvSpPr txBox="1"/>
            <p:nvPr/>
          </p:nvSpPr>
          <p:spPr>
            <a:xfrm>
              <a:off x="1928351" y="1319339"/>
              <a:ext cx="2585018" cy="168167"/>
            </a:xfrm>
            <a:prstGeom prst="rect">
              <a:avLst/>
            </a:prstGeom>
          </p:spPr>
          <p:txBody>
            <a:bodyPr lIns="0" tIns="0" rIns="0" bIns="0" rtlCol="0" anchor="t">
              <a:spAutoFit/>
            </a:bodyPr>
            <a:lstStyle/>
            <a:p>
              <a:pPr algn="ctr">
                <a:lnSpc>
                  <a:spcPts val="1142"/>
                </a:lnSpc>
              </a:pPr>
              <a:r>
                <a:rPr lang="en-US" sz="816" b="1" spc="604" dirty="0">
                  <a:solidFill>
                    <a:schemeClr val="bg1"/>
                  </a:solidFill>
                  <a:latin typeface="Montserrat Classic Bold"/>
                  <a:ea typeface="Montserrat Classic Bold"/>
                  <a:cs typeface="Montserrat Classic Bold"/>
                  <a:sym typeface="Montserrat Classic Bold"/>
                </a:rPr>
                <a:t>CONGRÈS</a:t>
              </a:r>
            </a:p>
          </p:txBody>
        </p:sp>
        <p:sp>
          <p:nvSpPr>
            <p:cNvPr id="41" name="TextBox 7">
              <a:extLst>
                <a:ext uri="{FF2B5EF4-FFF2-40B4-BE49-F238E27FC236}">
                  <a16:creationId xmlns:a16="http://schemas.microsoft.com/office/drawing/2014/main" id="{004CD797-F658-F54E-D600-6507D8606648}"/>
                </a:ext>
              </a:extLst>
            </p:cNvPr>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42" name="Freeform 8">
              <a:extLst>
                <a:ext uri="{FF2B5EF4-FFF2-40B4-BE49-F238E27FC236}">
                  <a16:creationId xmlns:a16="http://schemas.microsoft.com/office/drawing/2014/main" id="{EB32C6D4-9FB4-6D24-ABAE-96F5440A4DC6}"/>
                </a:ext>
              </a:extLst>
            </p:cNvPr>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43" name="TextBox 9">
            <a:extLst>
              <a:ext uri="{FF2B5EF4-FFF2-40B4-BE49-F238E27FC236}">
                <a16:creationId xmlns:a16="http://schemas.microsoft.com/office/drawing/2014/main" id="{9DAF78D4-E071-A1CE-6C57-B8E1517AE5F0}"/>
              </a:ext>
            </a:extLst>
          </p:cNvPr>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pic>
        <p:nvPicPr>
          <p:cNvPr id="44" name="Picture 2" descr="logo de Agence France locale">
            <a:extLst>
              <a:ext uri="{FF2B5EF4-FFF2-40B4-BE49-F238E27FC236}">
                <a16:creationId xmlns:a16="http://schemas.microsoft.com/office/drawing/2014/main" id="{B1B0CDE7-DF50-B57D-B746-C13B6EE87B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1380" y="89594"/>
            <a:ext cx="2078603" cy="1318829"/>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2">
            <a:extLst>
              <a:ext uri="{FF2B5EF4-FFF2-40B4-BE49-F238E27FC236}">
                <a16:creationId xmlns:a16="http://schemas.microsoft.com/office/drawing/2014/main" id="{6D975A81-50DD-3563-00F8-A00772A40EE3}"/>
              </a:ext>
            </a:extLst>
          </p:cNvPr>
          <p:cNvSpPr txBox="1">
            <a:spLocks/>
          </p:cNvSpPr>
          <p:nvPr/>
        </p:nvSpPr>
        <p:spPr>
          <a:xfrm>
            <a:off x="1138044" y="1748401"/>
            <a:ext cx="16505357" cy="7666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200" kern="1200">
                <a:solidFill>
                  <a:schemeClr val="tx1"/>
                </a:solidFill>
                <a:latin typeface="Antipasto" panose="02000506000000020004" pitchFamily="2" charset="0"/>
                <a:ea typeface="+mj-ea"/>
                <a:cs typeface="+mj-cs"/>
              </a:defRPr>
            </a:lvl1pPr>
          </a:lstStyle>
          <a:p>
            <a:r>
              <a:rPr lang="fr-FR" dirty="0"/>
              <a:t>Une grande majorité des communes OM éligibles à l’adhésion</a:t>
            </a:r>
          </a:p>
        </p:txBody>
      </p:sp>
      <p:graphicFrame>
        <p:nvGraphicFramePr>
          <p:cNvPr id="19" name="Graphique 18">
            <a:extLst>
              <a:ext uri="{FF2B5EF4-FFF2-40B4-BE49-F238E27FC236}">
                <a16:creationId xmlns:a16="http://schemas.microsoft.com/office/drawing/2014/main" id="{E7277A00-323E-1C34-F21C-0364048DE7A5}"/>
              </a:ext>
            </a:extLst>
          </p:cNvPr>
          <p:cNvGraphicFramePr>
            <a:graphicFrameLocks/>
          </p:cNvGraphicFramePr>
          <p:nvPr>
            <p:extLst>
              <p:ext uri="{D42A27DB-BD31-4B8C-83A1-F6EECF244321}">
                <p14:modId xmlns:p14="http://schemas.microsoft.com/office/powerpoint/2010/main" val="3174916228"/>
              </p:ext>
            </p:extLst>
          </p:nvPr>
        </p:nvGraphicFramePr>
        <p:xfrm>
          <a:off x="814400" y="2932630"/>
          <a:ext cx="5460512" cy="41347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Graphique 19">
            <a:extLst>
              <a:ext uri="{FF2B5EF4-FFF2-40B4-BE49-F238E27FC236}">
                <a16:creationId xmlns:a16="http://schemas.microsoft.com/office/drawing/2014/main" id="{B32E2D98-A0B0-5372-75EC-E3A74EBAEEFD}"/>
              </a:ext>
            </a:extLst>
          </p:cNvPr>
          <p:cNvGraphicFramePr>
            <a:graphicFrameLocks/>
          </p:cNvGraphicFramePr>
          <p:nvPr>
            <p:extLst>
              <p:ext uri="{D42A27DB-BD31-4B8C-83A1-F6EECF244321}">
                <p14:modId xmlns:p14="http://schemas.microsoft.com/office/powerpoint/2010/main" val="3193600894"/>
              </p:ext>
            </p:extLst>
          </p:nvPr>
        </p:nvGraphicFramePr>
        <p:xfrm>
          <a:off x="6027164" y="2932630"/>
          <a:ext cx="6432044" cy="41347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Graphique 20">
            <a:extLst>
              <a:ext uri="{FF2B5EF4-FFF2-40B4-BE49-F238E27FC236}">
                <a16:creationId xmlns:a16="http://schemas.microsoft.com/office/drawing/2014/main" id="{0DB0F991-3FEA-F9D9-F2F4-41D478BAE03B}"/>
              </a:ext>
            </a:extLst>
          </p:cNvPr>
          <p:cNvGraphicFramePr>
            <a:graphicFrameLocks/>
          </p:cNvGraphicFramePr>
          <p:nvPr>
            <p:extLst>
              <p:ext uri="{D42A27DB-BD31-4B8C-83A1-F6EECF244321}">
                <p14:modId xmlns:p14="http://schemas.microsoft.com/office/powerpoint/2010/main" val="2902424430"/>
              </p:ext>
            </p:extLst>
          </p:nvPr>
        </p:nvGraphicFramePr>
        <p:xfrm>
          <a:off x="12211464" y="2932630"/>
          <a:ext cx="5460512" cy="4134795"/>
        </p:xfrm>
        <a:graphic>
          <a:graphicData uri="http://schemas.openxmlformats.org/drawingml/2006/chart">
            <c:chart xmlns:c="http://schemas.openxmlformats.org/drawingml/2006/chart" xmlns:r="http://schemas.openxmlformats.org/officeDocument/2006/relationships" r:id="rId8"/>
          </a:graphicData>
        </a:graphic>
      </p:graphicFrame>
      <p:sp>
        <p:nvSpPr>
          <p:cNvPr id="24" name="Espace réservé du contenu 2">
            <a:extLst>
              <a:ext uri="{FF2B5EF4-FFF2-40B4-BE49-F238E27FC236}">
                <a16:creationId xmlns:a16="http://schemas.microsoft.com/office/drawing/2014/main" id="{C631CA4A-76FF-D7DF-4A01-FBB95F8B0440}"/>
              </a:ext>
            </a:extLst>
          </p:cNvPr>
          <p:cNvSpPr txBox="1">
            <a:spLocks/>
          </p:cNvSpPr>
          <p:nvPr/>
        </p:nvSpPr>
        <p:spPr>
          <a:xfrm>
            <a:off x="1494594" y="7648589"/>
            <a:ext cx="16137527" cy="1865624"/>
          </a:xfrm>
          <a:prstGeom prst="rect">
            <a:avLst/>
          </a:prstGeom>
        </p:spPr>
        <p:txBody>
          <a:bodyPr lIns="137160" tIns="68580" rIns="137160" bIns="68580" anchor="t">
            <a:noAutofit/>
          </a:bodyPr>
          <a:lstStyle>
            <a:lvl1pPr marL="228600" indent="-228600" algn="l" defTabSz="914400" rtl="0" eaLnBrk="1" latinLnBrk="0" hangingPunct="1">
              <a:lnSpc>
                <a:spcPct val="90000"/>
              </a:lnSpc>
              <a:spcBef>
                <a:spcPts val="1000"/>
              </a:spcBef>
              <a:buFontTx/>
              <a:buBlip>
                <a:blip r:embed="rId9">
                  <a:extLst>
                    <a:ext uri="{96DAC541-7B7A-43D3-8B79-37D633B846F1}">
                      <asvg:svgBlip xmlns:asvg="http://schemas.microsoft.com/office/drawing/2016/SVG/main" r:embed="rId10"/>
                    </a:ext>
                  </a:extLst>
                </a:blip>
              </a:buBlip>
              <a:defRPr sz="1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9">
                  <a:extLst>
                    <a:ext uri="{96DAC541-7B7A-43D3-8B79-37D633B846F1}">
                      <asvg:svgBlip xmlns:asvg="http://schemas.microsoft.com/office/drawing/2016/SVG/main" r:embed="rId10"/>
                    </a:ext>
                  </a:extLst>
                </a:blip>
              </a:buBlip>
              <a:defRPr sz="16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9">
                  <a:extLst>
                    <a:ext uri="{96DAC541-7B7A-43D3-8B79-37D633B846F1}">
                      <asvg:svgBlip xmlns:asvg="http://schemas.microsoft.com/office/drawing/2016/SVG/main" r:embed="rId10"/>
                    </a:ext>
                  </a:extLst>
                </a:blip>
              </a:buBlip>
              <a:defRPr sz="14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9">
                  <a:extLst>
                    <a:ext uri="{96DAC541-7B7A-43D3-8B79-37D633B846F1}">
                      <asvg:svgBlip xmlns:asvg="http://schemas.microsoft.com/office/drawing/2016/SVG/main" r:embed="rId10"/>
                    </a:ext>
                  </a:extLst>
                </a:blip>
              </a:buBlip>
              <a:defRPr sz="12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9">
                  <a:extLst>
                    <a:ext uri="{96DAC541-7B7A-43D3-8B79-37D633B846F1}">
                      <asvg:svgBlip xmlns:asvg="http://schemas.microsoft.com/office/drawing/2016/SVG/main" r:embed="rId10"/>
                    </a:ext>
                  </a:extLst>
                </a:blip>
              </a:buBlip>
              <a:defRPr sz="12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100" dirty="0">
                <a:latin typeface="Gotham Book"/>
                <a:cs typeface="Arial"/>
              </a:rPr>
              <a:t>Le taux d’éligibilité de commune OM est relativement stable sur les trois dernières années et atteint </a:t>
            </a:r>
            <a:r>
              <a:rPr lang="fr-FR" sz="2100" b="1" dirty="0">
                <a:latin typeface="Gotham Book"/>
                <a:cs typeface="Arial"/>
              </a:rPr>
              <a:t>89% en 2024</a:t>
            </a:r>
          </a:p>
        </p:txBody>
      </p:sp>
    </p:spTree>
    <p:extLst>
      <p:ext uri="{BB962C8B-B14F-4D97-AF65-F5344CB8AC3E}">
        <p14:creationId xmlns:p14="http://schemas.microsoft.com/office/powerpoint/2010/main" val="237187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dirty="0"/>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pic>
        <p:nvPicPr>
          <p:cNvPr id="2050" name="Picture 2" descr="logo de Agence France locale">
            <a:extLst>
              <a:ext uri="{FF2B5EF4-FFF2-40B4-BE49-F238E27FC236}">
                <a16:creationId xmlns:a16="http://schemas.microsoft.com/office/drawing/2014/main" id="{49B1BB8A-22EC-35D8-1FB4-B4AFD83663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1380" y="89594"/>
            <a:ext cx="2078603" cy="1318829"/>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5">
            <a:extLst>
              <a:ext uri="{FF2B5EF4-FFF2-40B4-BE49-F238E27FC236}">
                <a16:creationId xmlns:a16="http://schemas.microsoft.com/office/drawing/2014/main" id="{084A02FE-9F24-5D5E-0067-C42ABEDA2207}"/>
              </a:ext>
            </a:extLst>
          </p:cNvPr>
          <p:cNvSpPr txBox="1">
            <a:spLocks/>
          </p:cNvSpPr>
          <p:nvPr/>
        </p:nvSpPr>
        <p:spPr>
          <a:xfrm>
            <a:off x="1492514" y="1646924"/>
            <a:ext cx="13868400" cy="10844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t>L’accompagnement de l’AFL à La Plaine des Palmistes</a:t>
            </a:r>
            <a:endParaRPr lang="fr-FR" dirty="0"/>
          </a:p>
        </p:txBody>
      </p:sp>
      <p:sp>
        <p:nvSpPr>
          <p:cNvPr id="12" name="ZoneTexte 11">
            <a:extLst>
              <a:ext uri="{FF2B5EF4-FFF2-40B4-BE49-F238E27FC236}">
                <a16:creationId xmlns:a16="http://schemas.microsoft.com/office/drawing/2014/main" id="{DA4B6F03-C6BD-6E21-7D92-19CA7CC080E6}"/>
              </a:ext>
            </a:extLst>
          </p:cNvPr>
          <p:cNvSpPr txBox="1"/>
          <p:nvPr/>
        </p:nvSpPr>
        <p:spPr>
          <a:xfrm>
            <a:off x="12555494" y="2845513"/>
            <a:ext cx="2634560" cy="646331"/>
          </a:xfrm>
          <a:prstGeom prst="rect">
            <a:avLst/>
          </a:prstGeom>
          <a:solidFill>
            <a:schemeClr val="bg1"/>
          </a:solidFill>
        </p:spPr>
        <p:txBody>
          <a:bodyPr wrap="square" rtlCol="0">
            <a:spAutoFit/>
          </a:bodyPr>
          <a:lstStyle/>
          <a:p>
            <a:r>
              <a:rPr lang="fr-FR" i="1" dirty="0">
                <a:solidFill>
                  <a:schemeClr val="bg1"/>
                </a:solidFill>
                <a:highlight>
                  <a:srgbClr val="FF0000"/>
                </a:highlight>
                <a:latin typeface="Gotham Bold" pitchFamily="50" charset="0"/>
              </a:rPr>
              <a:t>UN FINANCEMENT BANCAIRE</a:t>
            </a:r>
          </a:p>
        </p:txBody>
      </p:sp>
      <p:sp>
        <p:nvSpPr>
          <p:cNvPr id="13" name="ZoneTexte 12">
            <a:extLst>
              <a:ext uri="{FF2B5EF4-FFF2-40B4-BE49-F238E27FC236}">
                <a16:creationId xmlns:a16="http://schemas.microsoft.com/office/drawing/2014/main" id="{B3396924-576A-FE65-645F-9A173D858557}"/>
              </a:ext>
            </a:extLst>
          </p:cNvPr>
          <p:cNvSpPr txBox="1"/>
          <p:nvPr/>
        </p:nvSpPr>
        <p:spPr>
          <a:xfrm>
            <a:off x="1561128" y="2658243"/>
            <a:ext cx="3677076" cy="646331"/>
          </a:xfrm>
          <a:prstGeom prst="rect">
            <a:avLst/>
          </a:prstGeom>
          <a:solidFill>
            <a:schemeClr val="bg1"/>
          </a:solidFill>
        </p:spPr>
        <p:txBody>
          <a:bodyPr wrap="square" rtlCol="0">
            <a:spAutoFit/>
          </a:bodyPr>
          <a:lstStyle/>
          <a:p>
            <a:r>
              <a:rPr lang="fr-FR" i="1" dirty="0">
                <a:solidFill>
                  <a:schemeClr val="bg1"/>
                </a:solidFill>
                <a:highlight>
                  <a:srgbClr val="FF0000"/>
                </a:highlight>
                <a:latin typeface="Gotham Bold" pitchFamily="50" charset="0"/>
              </a:rPr>
              <a:t>UN ACCOMPAGNEMENT EN INGENIERIE FINANCIERE </a:t>
            </a:r>
          </a:p>
        </p:txBody>
      </p:sp>
      <p:sp>
        <p:nvSpPr>
          <p:cNvPr id="14" name="ZoneTexte 13">
            <a:extLst>
              <a:ext uri="{FF2B5EF4-FFF2-40B4-BE49-F238E27FC236}">
                <a16:creationId xmlns:a16="http://schemas.microsoft.com/office/drawing/2014/main" id="{D1C7EF55-E215-B8E4-06FC-4CDE4DEC1D18}"/>
              </a:ext>
            </a:extLst>
          </p:cNvPr>
          <p:cNvSpPr txBox="1"/>
          <p:nvPr/>
        </p:nvSpPr>
        <p:spPr>
          <a:xfrm>
            <a:off x="8575728" y="6632264"/>
            <a:ext cx="2880110" cy="923330"/>
          </a:xfrm>
          <a:prstGeom prst="rect">
            <a:avLst/>
          </a:prstGeom>
          <a:solidFill>
            <a:schemeClr val="bg1"/>
          </a:solidFill>
        </p:spPr>
        <p:txBody>
          <a:bodyPr wrap="square" rtlCol="0">
            <a:spAutoFit/>
          </a:bodyPr>
          <a:lstStyle/>
          <a:p>
            <a:pPr algn="ctr"/>
            <a:r>
              <a:rPr lang="fr-FR" sz="2700" i="1" dirty="0">
                <a:solidFill>
                  <a:schemeClr val="bg1"/>
                </a:solidFill>
                <a:highlight>
                  <a:srgbClr val="000080"/>
                </a:highlight>
                <a:latin typeface="Gotham Bold" pitchFamily="50" charset="0"/>
              </a:rPr>
              <a:t>La collectivité recherche …</a:t>
            </a:r>
          </a:p>
        </p:txBody>
      </p:sp>
      <p:sp>
        <p:nvSpPr>
          <p:cNvPr id="15" name="ZoneTexte 14">
            <a:extLst>
              <a:ext uri="{FF2B5EF4-FFF2-40B4-BE49-F238E27FC236}">
                <a16:creationId xmlns:a16="http://schemas.microsoft.com/office/drawing/2014/main" id="{9F3268FB-641C-BA69-51A1-108DF6439DBB}"/>
              </a:ext>
            </a:extLst>
          </p:cNvPr>
          <p:cNvSpPr txBox="1"/>
          <p:nvPr/>
        </p:nvSpPr>
        <p:spPr>
          <a:xfrm>
            <a:off x="12555494" y="3684733"/>
            <a:ext cx="4353308" cy="784830"/>
          </a:xfrm>
          <a:prstGeom prst="rect">
            <a:avLst/>
          </a:prstGeom>
          <a:noFill/>
        </p:spPr>
        <p:txBody>
          <a:bodyPr wrap="square" rtlCol="0">
            <a:spAutoFit/>
          </a:bodyPr>
          <a:lstStyle/>
          <a:p>
            <a:r>
              <a:rPr lang="fr-FR" altLang="fr-FR" sz="1500" dirty="0">
                <a:latin typeface="Gotham Book" pitchFamily="50" charset="0"/>
                <a:cs typeface="Marianne 4" charset="0"/>
              </a:rPr>
              <a:t>L’AFL finance </a:t>
            </a:r>
            <a:r>
              <a:rPr lang="fr-FR" altLang="fr-FR" sz="1500" b="1" dirty="0">
                <a:latin typeface="Gotham Book" pitchFamily="50" charset="0"/>
                <a:cs typeface="Marianne 4" charset="0"/>
              </a:rPr>
              <a:t>ses collectivités actionnaires </a:t>
            </a:r>
            <a:r>
              <a:rPr lang="fr-FR" altLang="fr-FR" sz="1500" dirty="0">
                <a:latin typeface="Gotham Book" pitchFamily="50" charset="0"/>
                <a:cs typeface="Marianne 4" charset="0"/>
              </a:rPr>
              <a:t>sans fléchage des projets ni montant minimum d’emprunt. </a:t>
            </a:r>
          </a:p>
        </p:txBody>
      </p:sp>
      <p:sp>
        <p:nvSpPr>
          <p:cNvPr id="16" name="ZoneTexte 15">
            <a:extLst>
              <a:ext uri="{FF2B5EF4-FFF2-40B4-BE49-F238E27FC236}">
                <a16:creationId xmlns:a16="http://schemas.microsoft.com/office/drawing/2014/main" id="{7200DE59-6C97-42CF-7FF0-BC16CDDE3B13}"/>
              </a:ext>
            </a:extLst>
          </p:cNvPr>
          <p:cNvSpPr txBox="1"/>
          <p:nvPr/>
        </p:nvSpPr>
        <p:spPr>
          <a:xfrm>
            <a:off x="1547472" y="3527444"/>
            <a:ext cx="4353306" cy="1015663"/>
          </a:xfrm>
          <a:prstGeom prst="rect">
            <a:avLst/>
          </a:prstGeom>
          <a:noFill/>
        </p:spPr>
        <p:txBody>
          <a:bodyPr wrap="square" rtlCol="0">
            <a:spAutoFit/>
          </a:bodyPr>
          <a:lstStyle/>
          <a:p>
            <a:pPr>
              <a:lnSpc>
                <a:spcPts val="1763"/>
              </a:lnSpc>
              <a:spcBef>
                <a:spcPts val="20"/>
              </a:spcBef>
              <a:spcAft>
                <a:spcPts val="20"/>
              </a:spcAft>
              <a:buClr>
                <a:srgbClr val="000000"/>
              </a:buClr>
              <a:buSzPct val="100000"/>
              <a:defRPr/>
            </a:pPr>
            <a:r>
              <a:rPr lang="fr-FR" altLang="fr-FR" sz="1500" dirty="0">
                <a:latin typeface="Gotham Book" pitchFamily="50" charset="0"/>
                <a:cs typeface="Marianne 4" charset="0"/>
              </a:rPr>
              <a:t>L’AFL accompagne et assiste les collectivités et leurs groupements de toute taille en ingénierie financière qu'elles soient </a:t>
            </a:r>
            <a:r>
              <a:rPr lang="fr-FR" altLang="fr-FR" sz="1500" b="1" dirty="0">
                <a:latin typeface="Gotham Book" pitchFamily="50" charset="0"/>
                <a:cs typeface="Marianne 4" charset="0"/>
              </a:rPr>
              <a:t>membres ou en phase d’adhésion</a:t>
            </a:r>
            <a:r>
              <a:rPr lang="fr-FR" altLang="fr-FR" sz="1500" dirty="0">
                <a:latin typeface="Gotham Book" pitchFamily="50" charset="0"/>
                <a:cs typeface="Marianne 4" charset="0"/>
              </a:rPr>
              <a:t>.</a:t>
            </a:r>
          </a:p>
        </p:txBody>
      </p:sp>
      <p:sp>
        <p:nvSpPr>
          <p:cNvPr id="17" name="ZoneTexte 16">
            <a:extLst>
              <a:ext uri="{FF2B5EF4-FFF2-40B4-BE49-F238E27FC236}">
                <a16:creationId xmlns:a16="http://schemas.microsoft.com/office/drawing/2014/main" id="{94DBB840-6560-BE8E-1D99-049AFC627BD2}"/>
              </a:ext>
            </a:extLst>
          </p:cNvPr>
          <p:cNvSpPr txBox="1"/>
          <p:nvPr/>
        </p:nvSpPr>
        <p:spPr>
          <a:xfrm>
            <a:off x="1519496" y="4457700"/>
            <a:ext cx="5564543" cy="4698017"/>
          </a:xfrm>
          <a:prstGeom prst="rect">
            <a:avLst/>
          </a:prstGeom>
          <a:noFill/>
          <a:ln>
            <a:solidFill>
              <a:schemeClr val="accent1"/>
            </a:solidFill>
          </a:ln>
        </p:spPr>
        <p:txBody>
          <a:bodyPr wrap="square">
            <a:spAutoFit/>
          </a:bodyPr>
          <a:lstStyle/>
          <a:p>
            <a:pPr>
              <a:lnSpc>
                <a:spcPct val="93000"/>
              </a:lnSpc>
              <a:spcBef>
                <a:spcPts val="20"/>
              </a:spcBef>
              <a:spcAft>
                <a:spcPts val="20"/>
              </a:spcAft>
              <a:buClr>
                <a:srgbClr val="000000"/>
              </a:buClr>
              <a:buSzPct val="100000"/>
              <a:defRPr/>
            </a:pPr>
            <a:r>
              <a:rPr lang="fr-FR" sz="1500" b="1" kern="150" dirty="0">
                <a:latin typeface="Gotham Book" pitchFamily="50" charset="0"/>
                <a:ea typeface="NSimSun" panose="02010609030101010101" pitchFamily="49" charset="-122"/>
                <a:cs typeface="Arial" panose="020B0604020202020204" pitchFamily="34" charset="0"/>
              </a:rPr>
              <a:t>L’accompagnement en ingénierie financière de l’AFL peut intervenir en trois étapes : </a:t>
            </a:r>
          </a:p>
          <a:p>
            <a:pPr>
              <a:lnSpc>
                <a:spcPct val="93000"/>
              </a:lnSpc>
              <a:spcBef>
                <a:spcPts val="20"/>
              </a:spcBef>
              <a:spcAft>
                <a:spcPts val="20"/>
              </a:spcAft>
              <a:buClr>
                <a:srgbClr val="000000"/>
              </a:buClr>
              <a:buSzPct val="100000"/>
              <a:defRPr/>
            </a:pPr>
            <a:endParaRPr lang="fr-FR" sz="1500" b="1" kern="150" dirty="0">
              <a:latin typeface="Gotham Book" pitchFamily="50" charset="0"/>
              <a:ea typeface="NSimSun" panose="02010609030101010101" pitchFamily="49" charset="-122"/>
              <a:cs typeface="Arial" panose="020B0604020202020204" pitchFamily="34" charset="0"/>
            </a:endParaRPr>
          </a:p>
          <a:p>
            <a:pPr marL="514350" indent="-514350">
              <a:lnSpc>
                <a:spcPct val="115000"/>
              </a:lnSpc>
              <a:spcBef>
                <a:spcPts val="20"/>
              </a:spcBef>
              <a:spcAft>
                <a:spcPts val="20"/>
              </a:spcAft>
              <a:buClr>
                <a:srgbClr val="000000"/>
              </a:buClr>
              <a:buSzPct val="100000"/>
              <a:buFont typeface="+mj-lt"/>
              <a:buAutoNum type="arabicPeriod"/>
              <a:defRPr/>
            </a:pPr>
            <a:r>
              <a:rPr lang="fr-FR" sz="1500" b="1" i="1" dirty="0">
                <a:solidFill>
                  <a:schemeClr val="bg1"/>
                </a:solidFill>
                <a:highlight>
                  <a:srgbClr val="000080"/>
                </a:highlight>
                <a:latin typeface="Gotham Book" pitchFamily="50" charset="0"/>
                <a:ea typeface="Arial" panose="020B0604020202020204" pitchFamily="34" charset="0"/>
              </a:rPr>
              <a:t>En amont des projets</a:t>
            </a:r>
            <a:r>
              <a:rPr lang="fr-FR" sz="1500" i="1" dirty="0">
                <a:solidFill>
                  <a:schemeClr val="bg1"/>
                </a:solidFill>
                <a:highlight>
                  <a:srgbClr val="000080"/>
                </a:highlight>
                <a:latin typeface="Gotham Book" pitchFamily="50" charset="0"/>
                <a:ea typeface="Arial" panose="020B0604020202020204" pitchFamily="34" charset="0"/>
              </a:rPr>
              <a:t> </a:t>
            </a:r>
            <a:r>
              <a:rPr lang="fr-FR" sz="1500" dirty="0">
                <a:latin typeface="Gotham Book" pitchFamily="50" charset="0"/>
                <a:ea typeface="Arial" panose="020B0604020202020204" pitchFamily="34" charset="0"/>
              </a:rPr>
              <a:t>: présentation de la situation financière de la collectivité et estimation de sa capacité d’emprunt et d’investissement.</a:t>
            </a:r>
          </a:p>
          <a:p>
            <a:pPr marL="514350" indent="-514350">
              <a:lnSpc>
                <a:spcPct val="115000"/>
              </a:lnSpc>
              <a:spcBef>
                <a:spcPts val="20"/>
              </a:spcBef>
              <a:spcAft>
                <a:spcPts val="20"/>
              </a:spcAft>
              <a:buClr>
                <a:srgbClr val="000000"/>
              </a:buClr>
              <a:buSzPct val="100000"/>
              <a:buFont typeface="+mj-lt"/>
              <a:buAutoNum type="arabicPeriod"/>
              <a:defRPr/>
            </a:pPr>
            <a:r>
              <a:rPr lang="fr-FR" sz="1500" b="1" i="1" dirty="0">
                <a:solidFill>
                  <a:schemeClr val="bg1"/>
                </a:solidFill>
                <a:highlight>
                  <a:srgbClr val="000080"/>
                </a:highlight>
                <a:latin typeface="Gotham Book" pitchFamily="50" charset="0"/>
                <a:ea typeface="Arial" panose="020B0604020202020204" pitchFamily="34" charset="0"/>
              </a:rPr>
              <a:t>Phase de montage des projets </a:t>
            </a:r>
            <a:r>
              <a:rPr lang="fr-FR" sz="1500" dirty="0">
                <a:latin typeface="Gotham Book" pitchFamily="50" charset="0"/>
                <a:ea typeface="Arial" panose="020B0604020202020204" pitchFamily="34" charset="0"/>
              </a:rPr>
              <a:t>: étude de la demande de financement de la collectivité et transmission le cas échéant d’un accord ferme de crédit. Le détail précis des coûts globaux du projet et des subventions n’est pas nécessaire à ce stade.</a:t>
            </a:r>
          </a:p>
          <a:p>
            <a:pPr marL="514350" indent="-514350">
              <a:lnSpc>
                <a:spcPct val="115000"/>
              </a:lnSpc>
              <a:spcBef>
                <a:spcPts val="20"/>
              </a:spcBef>
              <a:spcAft>
                <a:spcPts val="20"/>
              </a:spcAft>
              <a:buClr>
                <a:srgbClr val="000000"/>
              </a:buClr>
              <a:buSzPct val="100000"/>
              <a:buFont typeface="+mj-lt"/>
              <a:buAutoNum type="arabicPeriod"/>
              <a:defRPr/>
            </a:pPr>
            <a:r>
              <a:rPr lang="fr-FR" sz="1500" b="1" i="1" dirty="0">
                <a:solidFill>
                  <a:schemeClr val="bg1"/>
                </a:solidFill>
                <a:highlight>
                  <a:srgbClr val="000080"/>
                </a:highlight>
                <a:latin typeface="Gotham Book" pitchFamily="50" charset="0"/>
                <a:ea typeface="Arial" panose="020B0604020202020204" pitchFamily="34" charset="0"/>
              </a:rPr>
              <a:t>Pendant la réalisation des projets </a:t>
            </a:r>
            <a:r>
              <a:rPr lang="fr-FR" sz="1500" dirty="0">
                <a:latin typeface="Gotham Book" pitchFamily="50" charset="0"/>
                <a:ea typeface="Arial" panose="020B0604020202020204" pitchFamily="34" charset="0"/>
              </a:rPr>
              <a:t>: calibrage des différents prêts nécessaires à la collectivités (prêts relais, prêt moyen-long terme …). Le déblocage des fonds ne peut se faire que si la collectivité a versé son apport en capital. Le vote d’une délibération d’adhésion peut s’effectuer en parallèle d’une délibération d’emprunt.</a:t>
            </a:r>
          </a:p>
        </p:txBody>
      </p:sp>
      <p:sp>
        <p:nvSpPr>
          <p:cNvPr id="18" name="ZoneTexte 17">
            <a:extLst>
              <a:ext uri="{FF2B5EF4-FFF2-40B4-BE49-F238E27FC236}">
                <a16:creationId xmlns:a16="http://schemas.microsoft.com/office/drawing/2014/main" id="{1FD9A0C6-E4B4-F39C-EAC5-393DEF0F87E9}"/>
              </a:ext>
            </a:extLst>
          </p:cNvPr>
          <p:cNvSpPr txBox="1"/>
          <p:nvPr/>
        </p:nvSpPr>
        <p:spPr>
          <a:xfrm>
            <a:off x="12570289" y="4681441"/>
            <a:ext cx="4444497" cy="3901646"/>
          </a:xfrm>
          <a:prstGeom prst="rect">
            <a:avLst/>
          </a:prstGeom>
          <a:noFill/>
          <a:ln>
            <a:solidFill>
              <a:schemeClr val="accent1"/>
            </a:solidFill>
          </a:ln>
        </p:spPr>
        <p:txBody>
          <a:bodyPr wrap="square">
            <a:spAutoFit/>
          </a:bodyPr>
          <a:lstStyle/>
          <a:p>
            <a:pPr algn="just">
              <a:lnSpc>
                <a:spcPct val="93000"/>
              </a:lnSpc>
              <a:spcBef>
                <a:spcPts val="20"/>
              </a:spcBef>
              <a:spcAft>
                <a:spcPts val="20"/>
              </a:spcAft>
              <a:buClr>
                <a:srgbClr val="000000"/>
              </a:buClr>
              <a:buSzPct val="100000"/>
              <a:defRPr/>
            </a:pPr>
            <a:r>
              <a:rPr lang="fr-FR" sz="1500" b="1" kern="150" dirty="0">
                <a:latin typeface="Gotham Book" pitchFamily="50" charset="0"/>
                <a:ea typeface="NSimSun" panose="02010609030101010101" pitchFamily="49" charset="-122"/>
                <a:cs typeface="Arial" panose="020B0604020202020204" pitchFamily="34" charset="0"/>
              </a:rPr>
              <a:t>Pour devenir actionnaire de l’AFL, une collectivité doit :</a:t>
            </a:r>
          </a:p>
          <a:p>
            <a:pPr algn="just">
              <a:lnSpc>
                <a:spcPct val="93000"/>
              </a:lnSpc>
              <a:spcBef>
                <a:spcPts val="20"/>
              </a:spcBef>
              <a:spcAft>
                <a:spcPts val="20"/>
              </a:spcAft>
              <a:buClr>
                <a:srgbClr val="000000"/>
              </a:buClr>
              <a:buSzPct val="100000"/>
              <a:defRPr/>
            </a:pPr>
            <a:endParaRPr lang="fr-FR" sz="1500" b="1" kern="150" dirty="0">
              <a:latin typeface="Gotham Book" pitchFamily="50" charset="0"/>
              <a:ea typeface="NSimSun" panose="02010609030101010101" pitchFamily="49" charset="-122"/>
              <a:cs typeface="Arial" panose="020B0604020202020204" pitchFamily="34" charset="0"/>
            </a:endParaRPr>
          </a:p>
          <a:p>
            <a:pPr marL="514350" indent="-514350" algn="just">
              <a:lnSpc>
                <a:spcPct val="115000"/>
              </a:lnSpc>
              <a:spcBef>
                <a:spcPts val="20"/>
              </a:spcBef>
              <a:spcAft>
                <a:spcPts val="20"/>
              </a:spcAft>
              <a:buClr>
                <a:srgbClr val="000000"/>
              </a:buClr>
              <a:buSzPct val="100000"/>
              <a:buFont typeface="+mj-lt"/>
              <a:buAutoNum type="arabicPeriod"/>
              <a:defRPr/>
            </a:pPr>
            <a:r>
              <a:rPr lang="fr-FR" sz="1500" b="1" i="1" dirty="0">
                <a:solidFill>
                  <a:schemeClr val="bg1"/>
                </a:solidFill>
                <a:highlight>
                  <a:srgbClr val="000080"/>
                </a:highlight>
                <a:latin typeface="Gotham Book" pitchFamily="50" charset="0"/>
                <a:ea typeface="Arial" panose="020B0604020202020204" pitchFamily="34" charset="0"/>
              </a:rPr>
              <a:t>Vérifier son éligibilité </a:t>
            </a:r>
            <a:r>
              <a:rPr lang="fr-FR" sz="1500" dirty="0">
                <a:latin typeface="Gotham Book" pitchFamily="50" charset="0"/>
                <a:ea typeface="Arial" panose="020B0604020202020204" pitchFamily="34" charset="0"/>
              </a:rPr>
              <a:t>auprès des équipes de l’AFL</a:t>
            </a:r>
          </a:p>
          <a:p>
            <a:pPr marL="514350" indent="-514350" algn="just">
              <a:lnSpc>
                <a:spcPct val="115000"/>
              </a:lnSpc>
              <a:spcBef>
                <a:spcPts val="20"/>
              </a:spcBef>
              <a:spcAft>
                <a:spcPts val="20"/>
              </a:spcAft>
              <a:buClr>
                <a:srgbClr val="000000"/>
              </a:buClr>
              <a:buSzPct val="100000"/>
              <a:buFont typeface="+mj-lt"/>
              <a:buAutoNum type="arabicPeriod"/>
              <a:defRPr/>
            </a:pPr>
            <a:r>
              <a:rPr lang="fr-FR" sz="1500" b="1" i="1" dirty="0">
                <a:solidFill>
                  <a:schemeClr val="bg1"/>
                </a:solidFill>
                <a:highlight>
                  <a:srgbClr val="000080"/>
                </a:highlight>
                <a:latin typeface="Gotham Book" pitchFamily="50" charset="0"/>
                <a:ea typeface="Arial" panose="020B0604020202020204" pitchFamily="34" charset="0"/>
              </a:rPr>
              <a:t>Demander le montant de son apport en capital</a:t>
            </a:r>
            <a:r>
              <a:rPr lang="fr-FR" sz="1500" b="1" i="1" dirty="0">
                <a:solidFill>
                  <a:schemeClr val="bg1"/>
                </a:solidFill>
                <a:latin typeface="Gotham Book" pitchFamily="50" charset="0"/>
                <a:ea typeface="Arial" panose="020B0604020202020204" pitchFamily="34" charset="0"/>
              </a:rPr>
              <a:t> </a:t>
            </a:r>
            <a:r>
              <a:rPr lang="fr-FR" sz="1500" dirty="0">
                <a:latin typeface="Gotham Book" pitchFamily="50" charset="0"/>
                <a:ea typeface="Arial" panose="020B0604020202020204" pitchFamily="34" charset="0"/>
              </a:rPr>
              <a:t>qui sera établi à partir de deux données comptables (le stock de dette ou les recettes réelles de fonctionnement)</a:t>
            </a:r>
          </a:p>
          <a:p>
            <a:pPr marL="514350" indent="-514350" algn="just">
              <a:lnSpc>
                <a:spcPct val="115000"/>
              </a:lnSpc>
              <a:spcBef>
                <a:spcPts val="20"/>
              </a:spcBef>
              <a:spcAft>
                <a:spcPts val="20"/>
              </a:spcAft>
              <a:buClr>
                <a:srgbClr val="000000"/>
              </a:buClr>
              <a:buSzPct val="100000"/>
              <a:buFont typeface="+mj-lt"/>
              <a:buAutoNum type="arabicPeriod"/>
              <a:defRPr/>
            </a:pPr>
            <a:r>
              <a:rPr lang="fr-FR" sz="1500" b="1" i="1" dirty="0">
                <a:solidFill>
                  <a:schemeClr val="bg1"/>
                </a:solidFill>
                <a:highlight>
                  <a:srgbClr val="000080"/>
                </a:highlight>
                <a:latin typeface="Gotham Book" pitchFamily="50" charset="0"/>
                <a:ea typeface="Arial" panose="020B0604020202020204" pitchFamily="34" charset="0"/>
              </a:rPr>
              <a:t>Rejoindre formellement l’AFL </a:t>
            </a:r>
            <a:r>
              <a:rPr lang="fr-FR" sz="1500" dirty="0">
                <a:latin typeface="Gotham Book" pitchFamily="50" charset="0"/>
                <a:ea typeface="Arial" panose="020B0604020202020204" pitchFamily="34" charset="0"/>
              </a:rPr>
              <a:t>en votant une délibération d’adhésion ainsi qu’en votant au budget les crédits nécessaires au règlement de l’apport en capital.</a:t>
            </a:r>
          </a:p>
        </p:txBody>
      </p:sp>
      <p:sp>
        <p:nvSpPr>
          <p:cNvPr id="19" name="Forme libre : forme 18">
            <a:extLst>
              <a:ext uri="{FF2B5EF4-FFF2-40B4-BE49-F238E27FC236}">
                <a16:creationId xmlns:a16="http://schemas.microsoft.com/office/drawing/2014/main" id="{FED68CA7-FFD7-9B0D-257B-9E0D08D03873}"/>
              </a:ext>
            </a:extLst>
          </p:cNvPr>
          <p:cNvSpPr/>
          <p:nvPr/>
        </p:nvSpPr>
        <p:spPr>
          <a:xfrm>
            <a:off x="5846494" y="3078310"/>
            <a:ext cx="3792050" cy="3312653"/>
          </a:xfrm>
          <a:custGeom>
            <a:avLst/>
            <a:gdLst>
              <a:gd name="connsiteX0" fmla="*/ 2915216 w 2915216"/>
              <a:gd name="connsiteY0" fmla="*/ 1195057 h 1195057"/>
              <a:gd name="connsiteX1" fmla="*/ 2027976 w 2915216"/>
              <a:gd name="connsiteY1" fmla="*/ 144855 h 1195057"/>
              <a:gd name="connsiteX2" fmla="*/ 0 w 2915216"/>
              <a:gd name="connsiteY2" fmla="*/ 0 h 1195057"/>
            </a:gdLst>
            <a:ahLst/>
            <a:cxnLst>
              <a:cxn ang="0">
                <a:pos x="connsiteX0" y="connsiteY0"/>
              </a:cxn>
              <a:cxn ang="0">
                <a:pos x="connsiteX1" y="connsiteY1"/>
              </a:cxn>
              <a:cxn ang="0">
                <a:pos x="connsiteX2" y="connsiteY2"/>
              </a:cxn>
            </a:cxnLst>
            <a:rect l="l" t="t" r="r" b="b"/>
            <a:pathLst>
              <a:path w="2915216" h="1195057">
                <a:moveTo>
                  <a:pt x="2915216" y="1195057"/>
                </a:moveTo>
                <a:cubicBezTo>
                  <a:pt x="2714530" y="769544"/>
                  <a:pt x="2513845" y="344031"/>
                  <a:pt x="2027976" y="144855"/>
                </a:cubicBezTo>
                <a:cubicBezTo>
                  <a:pt x="1542107" y="-54321"/>
                  <a:pt x="224828" y="51303"/>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20" name="Forme libre : forme 19">
            <a:extLst>
              <a:ext uri="{FF2B5EF4-FFF2-40B4-BE49-F238E27FC236}">
                <a16:creationId xmlns:a16="http://schemas.microsoft.com/office/drawing/2014/main" id="{49DF2B7D-9EAA-8A26-17E9-AF61761DD492}"/>
              </a:ext>
            </a:extLst>
          </p:cNvPr>
          <p:cNvSpPr/>
          <p:nvPr/>
        </p:nvSpPr>
        <p:spPr>
          <a:xfrm>
            <a:off x="9779739" y="3077305"/>
            <a:ext cx="2634560" cy="3312654"/>
          </a:xfrm>
          <a:custGeom>
            <a:avLst/>
            <a:gdLst>
              <a:gd name="connsiteX0" fmla="*/ 197108 w 2025908"/>
              <a:gd name="connsiteY0" fmla="*/ 1140741 h 1140741"/>
              <a:gd name="connsiteX1" fmla="*/ 169948 w 2025908"/>
              <a:gd name="connsiteY1" fmla="*/ 117699 h 1140741"/>
              <a:gd name="connsiteX2" fmla="*/ 2025908 w 2025908"/>
              <a:gd name="connsiteY2" fmla="*/ 27165 h 1140741"/>
            </a:gdLst>
            <a:ahLst/>
            <a:cxnLst>
              <a:cxn ang="0">
                <a:pos x="connsiteX0" y="connsiteY0"/>
              </a:cxn>
              <a:cxn ang="0">
                <a:pos x="connsiteX1" y="connsiteY1"/>
              </a:cxn>
              <a:cxn ang="0">
                <a:pos x="connsiteX2" y="connsiteY2"/>
              </a:cxn>
            </a:cxnLst>
            <a:rect l="l" t="t" r="r" b="b"/>
            <a:pathLst>
              <a:path w="2025908" h="1140741">
                <a:moveTo>
                  <a:pt x="197108" y="1140741"/>
                </a:moveTo>
                <a:cubicBezTo>
                  <a:pt x="31128" y="722018"/>
                  <a:pt x="-134852" y="303295"/>
                  <a:pt x="169948" y="117699"/>
                </a:cubicBezTo>
                <a:cubicBezTo>
                  <a:pt x="474748" y="-67897"/>
                  <a:pt x="1790518" y="19620"/>
                  <a:pt x="2025908" y="271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pic>
        <p:nvPicPr>
          <p:cNvPr id="21" name="Graphique 20" descr="Porte-bloc contour">
            <a:extLst>
              <a:ext uri="{FF2B5EF4-FFF2-40B4-BE49-F238E27FC236}">
                <a16:creationId xmlns:a16="http://schemas.microsoft.com/office/drawing/2014/main" id="{EEC0FDB1-F6C0-76B0-0BF2-810C88A170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9989" y="2578615"/>
            <a:ext cx="692499" cy="692499"/>
          </a:xfrm>
          <a:prstGeom prst="rect">
            <a:avLst/>
          </a:prstGeom>
        </p:spPr>
      </p:pic>
      <p:pic>
        <p:nvPicPr>
          <p:cNvPr id="22" name="Graphique 21" descr="Argent contour">
            <a:extLst>
              <a:ext uri="{FF2B5EF4-FFF2-40B4-BE49-F238E27FC236}">
                <a16:creationId xmlns:a16="http://schemas.microsoft.com/office/drawing/2014/main" id="{57C0C12A-719C-59D7-9ACC-CD1BF36C11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95154" y="2666847"/>
            <a:ext cx="824997" cy="824997"/>
          </a:xfrm>
          <a:prstGeom prst="rect">
            <a:avLst/>
          </a:prstGeom>
        </p:spPr>
      </p:pic>
    </p:spTree>
    <p:extLst>
      <p:ext uri="{BB962C8B-B14F-4D97-AF65-F5344CB8AC3E}">
        <p14:creationId xmlns:p14="http://schemas.microsoft.com/office/powerpoint/2010/main" val="387342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6905BE4-177E-6A88-69C1-D34EE57FD8FD}"/>
              </a:ext>
            </a:extLst>
          </p:cNvPr>
          <p:cNvSpPr>
            <a:spLocks noGrp="1"/>
          </p:cNvSpPr>
          <p:nvPr>
            <p:ph type="title"/>
          </p:nvPr>
        </p:nvSpPr>
        <p:spPr>
          <a:xfrm>
            <a:off x="1257299" y="1649700"/>
            <a:ext cx="16505357" cy="766653"/>
          </a:xfrm>
        </p:spPr>
        <p:txBody>
          <a:bodyPr/>
          <a:lstStyle/>
          <a:p>
            <a:r>
              <a:rPr lang="fr-FR" dirty="0"/>
              <a:t>Les produits bancaires</a:t>
            </a:r>
          </a:p>
        </p:txBody>
      </p:sp>
      <p:sp>
        <p:nvSpPr>
          <p:cNvPr id="7" name="Espace réservé du texte 2">
            <a:extLst>
              <a:ext uri="{FF2B5EF4-FFF2-40B4-BE49-F238E27FC236}">
                <a16:creationId xmlns:a16="http://schemas.microsoft.com/office/drawing/2014/main" id="{59F977CC-AF6F-AAF7-9D2E-BD4A9E381488}"/>
              </a:ext>
            </a:extLst>
          </p:cNvPr>
          <p:cNvSpPr txBox="1">
            <a:spLocks/>
          </p:cNvSpPr>
          <p:nvPr/>
        </p:nvSpPr>
        <p:spPr>
          <a:xfrm>
            <a:off x="1115616" y="2588132"/>
            <a:ext cx="15142368" cy="518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250" b="1" dirty="0">
                <a:latin typeface="Gotham Bold" pitchFamily="50" charset="0"/>
              </a:rPr>
              <a:t>3 outils à la disposition des collectivités </a:t>
            </a:r>
          </a:p>
        </p:txBody>
      </p:sp>
      <p:cxnSp>
        <p:nvCxnSpPr>
          <p:cNvPr id="8" name="Connecteur droit 7">
            <a:extLst>
              <a:ext uri="{FF2B5EF4-FFF2-40B4-BE49-F238E27FC236}">
                <a16:creationId xmlns:a16="http://schemas.microsoft.com/office/drawing/2014/main" id="{FFDEA684-07B3-7F09-343A-200078B32EF8}"/>
              </a:ext>
            </a:extLst>
          </p:cNvPr>
          <p:cNvCxnSpPr>
            <a:cxnSpLocks/>
          </p:cNvCxnSpPr>
          <p:nvPr/>
        </p:nvCxnSpPr>
        <p:spPr>
          <a:xfrm>
            <a:off x="803544" y="3996937"/>
            <a:ext cx="157665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926445E-F34E-B0C2-AF97-5C91F031C85A}"/>
              </a:ext>
            </a:extLst>
          </p:cNvPr>
          <p:cNvSpPr/>
          <p:nvPr/>
        </p:nvSpPr>
        <p:spPr>
          <a:xfrm>
            <a:off x="1846748" y="3409707"/>
            <a:ext cx="2552940" cy="1174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Gotham Book" pitchFamily="50" charset="0"/>
              </a:rPr>
              <a:t>Ligne de trésorerie </a:t>
            </a:r>
          </a:p>
        </p:txBody>
      </p:sp>
      <p:sp>
        <p:nvSpPr>
          <p:cNvPr id="10" name="Ellipse 9">
            <a:extLst>
              <a:ext uri="{FF2B5EF4-FFF2-40B4-BE49-F238E27FC236}">
                <a16:creationId xmlns:a16="http://schemas.microsoft.com/office/drawing/2014/main" id="{895E5965-7479-1617-5F58-151333CCE1F4}"/>
              </a:ext>
            </a:extLst>
          </p:cNvPr>
          <p:cNvSpPr/>
          <p:nvPr/>
        </p:nvSpPr>
        <p:spPr>
          <a:xfrm>
            <a:off x="633679" y="3668763"/>
            <a:ext cx="656348" cy="656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solidFill>
                <a:schemeClr val="bg1"/>
              </a:solidFill>
              <a:latin typeface="Gotham Book" pitchFamily="50" charset="0"/>
            </a:endParaRPr>
          </a:p>
        </p:txBody>
      </p:sp>
      <p:sp>
        <p:nvSpPr>
          <p:cNvPr id="11" name="Ellipse 10">
            <a:extLst>
              <a:ext uri="{FF2B5EF4-FFF2-40B4-BE49-F238E27FC236}">
                <a16:creationId xmlns:a16="http://schemas.microsoft.com/office/drawing/2014/main" id="{C5E73AB0-1BF2-B111-EEEB-4710A47A9375}"/>
              </a:ext>
            </a:extLst>
          </p:cNvPr>
          <p:cNvSpPr/>
          <p:nvPr/>
        </p:nvSpPr>
        <p:spPr>
          <a:xfrm>
            <a:off x="6614610" y="3668763"/>
            <a:ext cx="656348" cy="656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solidFill>
                <a:schemeClr val="bg1"/>
              </a:solidFill>
              <a:latin typeface="Gotham Book" pitchFamily="50" charset="0"/>
            </a:endParaRPr>
          </a:p>
        </p:txBody>
      </p:sp>
      <p:sp>
        <p:nvSpPr>
          <p:cNvPr id="12" name="Rectangle 11">
            <a:extLst>
              <a:ext uri="{FF2B5EF4-FFF2-40B4-BE49-F238E27FC236}">
                <a16:creationId xmlns:a16="http://schemas.microsoft.com/office/drawing/2014/main" id="{EF24FF8D-463F-21B3-B5F7-0FBD2FC5A003}"/>
              </a:ext>
            </a:extLst>
          </p:cNvPr>
          <p:cNvSpPr/>
          <p:nvPr/>
        </p:nvSpPr>
        <p:spPr>
          <a:xfrm>
            <a:off x="7754285" y="3435009"/>
            <a:ext cx="1834752" cy="1174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solidFill>
                  <a:schemeClr val="bg1"/>
                </a:solidFill>
                <a:latin typeface="Gotham Book" pitchFamily="50" charset="0"/>
              </a:rPr>
              <a:t>Prêt relais </a:t>
            </a:r>
          </a:p>
        </p:txBody>
      </p:sp>
      <p:sp>
        <p:nvSpPr>
          <p:cNvPr id="13" name="Ellipse 12">
            <a:extLst>
              <a:ext uri="{FF2B5EF4-FFF2-40B4-BE49-F238E27FC236}">
                <a16:creationId xmlns:a16="http://schemas.microsoft.com/office/drawing/2014/main" id="{EB27549B-CF86-FC45-23A1-6C3D4C92EB8B}"/>
              </a:ext>
            </a:extLst>
          </p:cNvPr>
          <p:cNvSpPr/>
          <p:nvPr/>
        </p:nvSpPr>
        <p:spPr>
          <a:xfrm>
            <a:off x="11730565" y="3694065"/>
            <a:ext cx="656348" cy="656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a:solidFill>
                <a:schemeClr val="bg1"/>
              </a:solidFill>
              <a:latin typeface="Gotham Book" pitchFamily="50" charset="0"/>
            </a:endParaRPr>
          </a:p>
        </p:txBody>
      </p:sp>
      <p:sp>
        <p:nvSpPr>
          <p:cNvPr id="14" name="Rectangle 13">
            <a:extLst>
              <a:ext uri="{FF2B5EF4-FFF2-40B4-BE49-F238E27FC236}">
                <a16:creationId xmlns:a16="http://schemas.microsoft.com/office/drawing/2014/main" id="{3B874A8F-208E-BDBA-AD73-F4C9623C1A21}"/>
              </a:ext>
            </a:extLst>
          </p:cNvPr>
          <p:cNvSpPr/>
          <p:nvPr/>
        </p:nvSpPr>
        <p:spPr>
          <a:xfrm>
            <a:off x="12943634" y="3418960"/>
            <a:ext cx="2413352" cy="1174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Gotham Book" pitchFamily="50" charset="0"/>
              </a:rPr>
              <a:t>Prêt moyen long terme </a:t>
            </a:r>
          </a:p>
        </p:txBody>
      </p:sp>
      <p:sp>
        <p:nvSpPr>
          <p:cNvPr id="15" name="Espace réservé du texte 3">
            <a:extLst>
              <a:ext uri="{FF2B5EF4-FFF2-40B4-BE49-F238E27FC236}">
                <a16:creationId xmlns:a16="http://schemas.microsoft.com/office/drawing/2014/main" id="{DAAA0105-8AD4-43CC-B80A-30291D4F5EA4}"/>
              </a:ext>
            </a:extLst>
          </p:cNvPr>
          <p:cNvSpPr txBox="1">
            <a:spLocks/>
          </p:cNvSpPr>
          <p:nvPr/>
        </p:nvSpPr>
        <p:spPr>
          <a:xfrm>
            <a:off x="1257299" y="5015225"/>
            <a:ext cx="4310552" cy="4361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0"/>
              </a:spcBef>
              <a:buNone/>
            </a:pPr>
            <a:r>
              <a:rPr lang="fr-FR" sz="1800" dirty="0">
                <a:latin typeface="Gotham Book" pitchFamily="50" charset="0"/>
                <a:cs typeface="Arial"/>
              </a:rPr>
              <a:t>Montant plafond </a:t>
            </a:r>
          </a:p>
          <a:p>
            <a:pPr marL="0" lvl="2" indent="0">
              <a:spcBef>
                <a:spcPts val="0"/>
              </a:spcBef>
              <a:buNone/>
            </a:pPr>
            <a:r>
              <a:rPr lang="fr-FR" sz="1800" dirty="0">
                <a:latin typeface="Gotham Book" pitchFamily="50" charset="0"/>
                <a:cs typeface="Arial"/>
              </a:rPr>
              <a:t>Tirages et remboursements </a:t>
            </a:r>
          </a:p>
          <a:p>
            <a:pPr marL="0" lvl="2" indent="0">
              <a:spcBef>
                <a:spcPts val="0"/>
              </a:spcBef>
              <a:buNone/>
            </a:pPr>
            <a:r>
              <a:rPr lang="fr-FR" sz="1800" dirty="0">
                <a:latin typeface="Gotham Book" pitchFamily="50" charset="0"/>
                <a:cs typeface="Arial"/>
              </a:rPr>
              <a:t>Durée : </a:t>
            </a:r>
            <a:r>
              <a:rPr lang="fr-FR" sz="1800" b="1" dirty="0">
                <a:latin typeface="Gotham Book" pitchFamily="50" charset="0"/>
                <a:cs typeface="Arial"/>
              </a:rPr>
              <a:t>364 jours </a:t>
            </a:r>
            <a:r>
              <a:rPr lang="fr-FR" sz="1800" dirty="0">
                <a:latin typeface="Gotham Book" pitchFamily="50" charset="0"/>
                <a:cs typeface="Arial"/>
              </a:rPr>
              <a:t>maximum </a:t>
            </a: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dirty="0">
                <a:latin typeface="Gotham Book" pitchFamily="50" charset="0"/>
                <a:cs typeface="Arial"/>
              </a:rPr>
              <a:t>Taux fixe ou taux variable </a:t>
            </a: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u="sng" dirty="0">
                <a:latin typeface="Gotham Book" pitchFamily="50" charset="0"/>
                <a:cs typeface="Arial"/>
              </a:rPr>
              <a:t>Frais et commissions </a:t>
            </a:r>
          </a:p>
          <a:p>
            <a:pPr marL="0" lvl="2" indent="0">
              <a:spcBef>
                <a:spcPts val="0"/>
              </a:spcBef>
              <a:buNone/>
            </a:pPr>
            <a:r>
              <a:rPr lang="fr-FR" sz="1800" dirty="0">
                <a:latin typeface="Gotham Book" pitchFamily="50" charset="0"/>
                <a:cs typeface="Arial"/>
              </a:rPr>
              <a:t>(usuels non systématiques) : </a:t>
            </a:r>
          </a:p>
          <a:p>
            <a:pPr marL="0" lvl="2" indent="0">
              <a:spcBef>
                <a:spcPts val="0"/>
              </a:spcBef>
              <a:buNone/>
            </a:pPr>
            <a:r>
              <a:rPr lang="fr-FR" sz="1800" dirty="0">
                <a:latin typeface="Gotham Book" pitchFamily="50" charset="0"/>
                <a:cs typeface="Arial"/>
              </a:rPr>
              <a:t>- Commission d’engagement </a:t>
            </a:r>
          </a:p>
          <a:p>
            <a:pPr marL="0" lvl="2" indent="0">
              <a:spcBef>
                <a:spcPts val="0"/>
              </a:spcBef>
              <a:buNone/>
            </a:pPr>
            <a:r>
              <a:rPr lang="fr-FR" sz="1800" dirty="0">
                <a:latin typeface="Gotham Book" pitchFamily="50" charset="0"/>
                <a:cs typeface="Arial"/>
              </a:rPr>
              <a:t>- Frais de dossier </a:t>
            </a:r>
          </a:p>
          <a:p>
            <a:pPr marL="0" lvl="2" indent="0">
              <a:spcBef>
                <a:spcPts val="0"/>
              </a:spcBef>
              <a:buNone/>
            </a:pPr>
            <a:r>
              <a:rPr lang="fr-FR" sz="1800" dirty="0">
                <a:latin typeface="Gotham Book" pitchFamily="50" charset="0"/>
                <a:cs typeface="Arial"/>
              </a:rPr>
              <a:t>- Commission de non-utilisation </a:t>
            </a: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dirty="0">
                <a:solidFill>
                  <a:srgbClr val="C00000"/>
                </a:solidFill>
                <a:latin typeface="Gotham Book" pitchFamily="50" charset="0"/>
                <a:cs typeface="Arial"/>
              </a:rPr>
              <a:t>Non comptabilisée en Compte 16 </a:t>
            </a:r>
          </a:p>
          <a:p>
            <a:pPr marL="0" lvl="2" indent="0">
              <a:spcBef>
                <a:spcPts val="0"/>
              </a:spcBef>
              <a:buNone/>
            </a:pPr>
            <a:endParaRPr lang="fr-FR" sz="1800" dirty="0">
              <a:solidFill>
                <a:srgbClr val="C00000"/>
              </a:solidFill>
              <a:latin typeface="Gotham Book" pitchFamily="50" charset="0"/>
              <a:cs typeface="Arial"/>
            </a:endParaRPr>
          </a:p>
          <a:p>
            <a:pPr marL="0" lvl="2" indent="0">
              <a:spcBef>
                <a:spcPts val="0"/>
              </a:spcBef>
              <a:buNone/>
            </a:pPr>
            <a:endParaRPr lang="fr-FR" sz="1800" dirty="0">
              <a:solidFill>
                <a:srgbClr val="C00000"/>
              </a:solidFill>
              <a:latin typeface="Gotham Book" pitchFamily="50" charset="0"/>
              <a:cs typeface="Arial"/>
            </a:endParaRPr>
          </a:p>
          <a:p>
            <a:pPr marL="0" lvl="2" indent="0">
              <a:spcBef>
                <a:spcPts val="0"/>
              </a:spcBef>
              <a:buNone/>
            </a:pPr>
            <a:r>
              <a:rPr lang="fr-FR" sz="1800" b="1" dirty="0">
                <a:solidFill>
                  <a:schemeClr val="accent1"/>
                </a:solidFill>
                <a:latin typeface="Gotham Book" pitchFamily="50" charset="0"/>
                <a:cs typeface="Arial"/>
              </a:rPr>
              <a:t>Objet</a:t>
            </a:r>
            <a:r>
              <a:rPr lang="fr-FR" sz="1800" dirty="0">
                <a:solidFill>
                  <a:srgbClr val="C00000"/>
                </a:solidFill>
                <a:latin typeface="Gotham Book" pitchFamily="50" charset="0"/>
                <a:cs typeface="Arial"/>
              </a:rPr>
              <a:t> </a:t>
            </a:r>
            <a:r>
              <a:rPr lang="fr-FR" sz="1800" dirty="0">
                <a:latin typeface="Gotham Book" pitchFamily="50" charset="0"/>
                <a:cs typeface="Arial"/>
              </a:rPr>
              <a:t>: protéger votre trésorerie des éventuels pics.</a:t>
            </a:r>
          </a:p>
          <a:p>
            <a:pPr marL="0" lvl="2" indent="0">
              <a:spcBef>
                <a:spcPts val="0"/>
              </a:spcBef>
              <a:buFontTx/>
              <a:buChar char="-"/>
            </a:pPr>
            <a:endParaRPr lang="fr-FR" sz="1800" dirty="0">
              <a:latin typeface="Gotham Book" pitchFamily="50" charset="0"/>
              <a:cs typeface="Arial"/>
            </a:endParaRPr>
          </a:p>
        </p:txBody>
      </p:sp>
      <p:sp>
        <p:nvSpPr>
          <p:cNvPr id="16" name="Espace réservé du texte 3">
            <a:extLst>
              <a:ext uri="{FF2B5EF4-FFF2-40B4-BE49-F238E27FC236}">
                <a16:creationId xmlns:a16="http://schemas.microsoft.com/office/drawing/2014/main" id="{31240C02-3F4C-3429-5541-7C40E31D380F}"/>
              </a:ext>
            </a:extLst>
          </p:cNvPr>
          <p:cNvSpPr txBox="1">
            <a:spLocks/>
          </p:cNvSpPr>
          <p:nvPr/>
        </p:nvSpPr>
        <p:spPr>
          <a:xfrm>
            <a:off x="6988724" y="4919672"/>
            <a:ext cx="4310552" cy="4994906"/>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0"/>
              </a:spcBef>
              <a:buNone/>
            </a:pPr>
            <a:r>
              <a:rPr lang="fr-FR" sz="1800" dirty="0">
                <a:latin typeface="Gotham Book" pitchFamily="50" charset="0"/>
                <a:cs typeface="Arial"/>
              </a:rPr>
              <a:t>Date de déblocage des fonds contractuelle</a:t>
            </a:r>
          </a:p>
          <a:p>
            <a:pPr marL="0" lvl="2" indent="0">
              <a:spcBef>
                <a:spcPts val="0"/>
              </a:spcBef>
              <a:buNone/>
            </a:pPr>
            <a:r>
              <a:rPr lang="fr-FR" sz="1800" dirty="0">
                <a:latin typeface="Gotham Book" pitchFamily="50" charset="0"/>
                <a:cs typeface="Arial"/>
              </a:rPr>
              <a:t>Durée : </a:t>
            </a:r>
            <a:r>
              <a:rPr lang="fr-FR" sz="1800" b="1" dirty="0">
                <a:latin typeface="Gotham Book" pitchFamily="50" charset="0"/>
                <a:cs typeface="Arial"/>
              </a:rPr>
              <a:t>2, 3 ou 5 ans </a:t>
            </a: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dirty="0">
                <a:latin typeface="Gotham Book" pitchFamily="50" charset="0"/>
                <a:cs typeface="Arial"/>
              </a:rPr>
              <a:t>(</a:t>
            </a:r>
            <a:r>
              <a:rPr lang="fr-FR" sz="1800" i="1" dirty="0">
                <a:latin typeface="Gotham Book" pitchFamily="50" charset="0"/>
                <a:cs typeface="Arial"/>
              </a:rPr>
              <a:t>rarement au-delà, mais faculté de prorogation)</a:t>
            </a: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dirty="0">
                <a:latin typeface="Gotham Book" pitchFamily="50" charset="0"/>
                <a:cs typeface="Arial"/>
              </a:rPr>
              <a:t>Taux fixe ou taux variable </a:t>
            </a: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u="sng" dirty="0">
                <a:latin typeface="Gotham Book" pitchFamily="50" charset="0"/>
                <a:cs typeface="Arial"/>
              </a:rPr>
              <a:t>Frais et commissions </a:t>
            </a:r>
          </a:p>
          <a:p>
            <a:pPr marL="0" lvl="2" indent="0">
              <a:spcBef>
                <a:spcPts val="0"/>
              </a:spcBef>
              <a:buNone/>
            </a:pPr>
            <a:r>
              <a:rPr lang="fr-FR" sz="1800" dirty="0">
                <a:latin typeface="Gotham Book" pitchFamily="50" charset="0"/>
                <a:cs typeface="Arial"/>
              </a:rPr>
              <a:t>(usuels non systématiques) : </a:t>
            </a:r>
          </a:p>
          <a:p>
            <a:pPr marL="0" lvl="2" indent="0">
              <a:spcBef>
                <a:spcPts val="0"/>
              </a:spcBef>
              <a:buNone/>
            </a:pPr>
            <a:r>
              <a:rPr lang="fr-FR" sz="1800" dirty="0">
                <a:latin typeface="Gotham Book" pitchFamily="50" charset="0"/>
                <a:cs typeface="Arial"/>
              </a:rPr>
              <a:t>- Commission d’engagement </a:t>
            </a:r>
          </a:p>
          <a:p>
            <a:pPr marL="0" lvl="2" indent="0">
              <a:spcBef>
                <a:spcPts val="0"/>
              </a:spcBef>
              <a:buNone/>
            </a:pPr>
            <a:r>
              <a:rPr lang="fr-FR" sz="1800" dirty="0">
                <a:latin typeface="Gotham Book" pitchFamily="50" charset="0"/>
                <a:cs typeface="Arial"/>
              </a:rPr>
              <a:t>- Frais de dossier </a:t>
            </a:r>
          </a:p>
          <a:p>
            <a:pPr marL="0" lvl="2" indent="0">
              <a:spcBef>
                <a:spcPts val="0"/>
              </a:spcBef>
              <a:buNone/>
            </a:pPr>
            <a:r>
              <a:rPr lang="fr-FR" sz="1800" dirty="0">
                <a:latin typeface="Gotham Book" pitchFamily="50" charset="0"/>
                <a:cs typeface="Arial"/>
              </a:rPr>
              <a:t>- Absence d’indemnité de RA</a:t>
            </a:r>
          </a:p>
          <a:p>
            <a:pPr marL="342891" lvl="2" indent="-342891">
              <a:spcBef>
                <a:spcPts val="0"/>
              </a:spcBef>
              <a:buFontTx/>
              <a:buChar char="-"/>
            </a:pPr>
            <a:endParaRPr lang="fr-FR" sz="1800" dirty="0">
              <a:latin typeface="Gotham Book" pitchFamily="50" charset="0"/>
              <a:cs typeface="Arial"/>
            </a:endParaRPr>
          </a:p>
          <a:p>
            <a:pPr marL="342891" lvl="2" indent="-342891">
              <a:spcBef>
                <a:spcPts val="0"/>
              </a:spcBef>
              <a:buFontTx/>
              <a:buChar char="-"/>
            </a:pPr>
            <a:endParaRPr lang="fr-FR" sz="1800" dirty="0">
              <a:latin typeface="Gotham Book" pitchFamily="50" charset="0"/>
              <a:cs typeface="Arial"/>
            </a:endParaRPr>
          </a:p>
          <a:p>
            <a:pPr marL="0" lvl="2" indent="0">
              <a:spcBef>
                <a:spcPts val="0"/>
              </a:spcBef>
              <a:buNone/>
            </a:pPr>
            <a:r>
              <a:rPr lang="fr-FR" sz="1800" b="1" dirty="0">
                <a:solidFill>
                  <a:schemeClr val="accent1"/>
                </a:solidFill>
                <a:latin typeface="Gotham Book" pitchFamily="50" charset="0"/>
                <a:cs typeface="Arial"/>
              </a:rPr>
              <a:t>Objet</a:t>
            </a:r>
            <a:r>
              <a:rPr lang="fr-FR" sz="1800" dirty="0">
                <a:latin typeface="Gotham Book" pitchFamily="50" charset="0"/>
                <a:cs typeface="Arial"/>
              </a:rPr>
              <a:t> : Attente de recettes (subventions, FCTVA, portage foncier)</a:t>
            </a:r>
          </a:p>
          <a:p>
            <a:pPr marL="342891" lvl="2" indent="-342891">
              <a:spcBef>
                <a:spcPts val="0"/>
              </a:spcBef>
              <a:buFontTx/>
              <a:buChar char="-"/>
            </a:pPr>
            <a:endParaRPr lang="fr-FR" sz="1800" dirty="0">
              <a:latin typeface="Gotham Book" pitchFamily="50" charset="0"/>
              <a:cs typeface="Arial"/>
            </a:endParaRPr>
          </a:p>
          <a:p>
            <a:pPr marL="342891" lvl="2" indent="-342891">
              <a:spcBef>
                <a:spcPts val="0"/>
              </a:spcBef>
              <a:buFontTx/>
              <a:buChar char="-"/>
            </a:pPr>
            <a:endParaRPr lang="fr-FR" sz="1800" dirty="0">
              <a:latin typeface="Gotham Book" pitchFamily="50" charset="0"/>
              <a:cs typeface="Arial"/>
            </a:endParaRPr>
          </a:p>
          <a:p>
            <a:pPr marL="0" lvl="2" indent="0">
              <a:spcBef>
                <a:spcPts val="0"/>
              </a:spcBef>
              <a:buNone/>
            </a:pPr>
            <a:endParaRPr lang="fr-FR" sz="1800" dirty="0">
              <a:latin typeface="Gotham Book" pitchFamily="50" charset="0"/>
              <a:cs typeface="Arial"/>
            </a:endParaRPr>
          </a:p>
          <a:p>
            <a:pPr marL="0" lvl="2" indent="0">
              <a:spcBef>
                <a:spcPts val="0"/>
              </a:spcBef>
              <a:buFontTx/>
              <a:buChar char="-"/>
            </a:pPr>
            <a:endParaRPr lang="fr-FR" sz="1800" dirty="0">
              <a:latin typeface="Gotham Book" pitchFamily="50" charset="0"/>
              <a:cs typeface="Arial"/>
            </a:endParaRPr>
          </a:p>
        </p:txBody>
      </p:sp>
      <p:sp>
        <p:nvSpPr>
          <p:cNvPr id="17" name="Espace réservé du texte 3">
            <a:extLst>
              <a:ext uri="{FF2B5EF4-FFF2-40B4-BE49-F238E27FC236}">
                <a16:creationId xmlns:a16="http://schemas.microsoft.com/office/drawing/2014/main" id="{9C252E8C-D3E9-B824-AF7B-3B9CBA9970F2}"/>
              </a:ext>
            </a:extLst>
          </p:cNvPr>
          <p:cNvSpPr txBox="1">
            <a:spLocks/>
          </p:cNvSpPr>
          <p:nvPr/>
        </p:nvSpPr>
        <p:spPr>
          <a:xfrm>
            <a:off x="12213688" y="4950787"/>
            <a:ext cx="4310552" cy="4893773"/>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spcBef>
                <a:spcPts val="0"/>
              </a:spcBef>
              <a:buNone/>
            </a:pPr>
            <a:r>
              <a:rPr lang="fr-FR" sz="1800" dirty="0">
                <a:latin typeface="Gotham Book" pitchFamily="50" charset="0"/>
                <a:cs typeface="Arial"/>
              </a:rPr>
              <a:t>Date de déblocage des fonds contractuelle ou </a:t>
            </a:r>
            <a:r>
              <a:rPr lang="fr-FR" sz="1800" b="1" dirty="0">
                <a:latin typeface="Gotham Book" pitchFamily="50" charset="0"/>
                <a:cs typeface="Arial"/>
              </a:rPr>
              <a:t>phase de mobilisation </a:t>
            </a: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dirty="0">
                <a:latin typeface="Gotham Book" pitchFamily="50" charset="0"/>
                <a:cs typeface="Arial"/>
              </a:rPr>
              <a:t>Durée : </a:t>
            </a:r>
            <a:r>
              <a:rPr lang="fr-FR" sz="1800" b="1" dirty="0">
                <a:latin typeface="Gotham Book" pitchFamily="50" charset="0"/>
                <a:cs typeface="Arial"/>
              </a:rPr>
              <a:t>2 à 40 ans </a:t>
            </a:r>
            <a:r>
              <a:rPr lang="fr-FR" sz="1800" dirty="0">
                <a:latin typeface="Gotham Book" pitchFamily="50" charset="0"/>
                <a:cs typeface="Arial"/>
              </a:rPr>
              <a:t>(au-delà Offre BDT thématique spécifique)</a:t>
            </a:r>
          </a:p>
          <a:p>
            <a:pPr marL="0" lvl="2" indent="0">
              <a:spcBef>
                <a:spcPts val="0"/>
              </a:spcBef>
              <a:buNone/>
            </a:pPr>
            <a:endParaRPr lang="fr-FR" sz="1800" dirty="0">
              <a:latin typeface="Gotham Book" pitchFamily="50" charset="0"/>
              <a:cs typeface="Arial"/>
            </a:endParaRP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dirty="0">
                <a:latin typeface="Gotham Book" pitchFamily="50" charset="0"/>
                <a:cs typeface="Arial"/>
              </a:rPr>
              <a:t>Taux fixe ou taux variable ou taux variable plafonné ou autres</a:t>
            </a:r>
          </a:p>
          <a:p>
            <a:pPr marL="0" lvl="2" indent="0">
              <a:spcBef>
                <a:spcPts val="0"/>
              </a:spcBef>
              <a:buNone/>
            </a:pPr>
            <a:endParaRPr lang="fr-FR" sz="1800" dirty="0">
              <a:latin typeface="Gotham Book" pitchFamily="50" charset="0"/>
              <a:cs typeface="Arial"/>
            </a:endParaRPr>
          </a:p>
          <a:p>
            <a:pPr marL="0" lvl="2" indent="0">
              <a:spcBef>
                <a:spcPts val="0"/>
              </a:spcBef>
              <a:buNone/>
            </a:pPr>
            <a:r>
              <a:rPr lang="fr-FR" sz="1800" u="sng" dirty="0">
                <a:latin typeface="Gotham Book" pitchFamily="50" charset="0"/>
                <a:cs typeface="Arial"/>
              </a:rPr>
              <a:t>Frais et commissions </a:t>
            </a:r>
          </a:p>
          <a:p>
            <a:pPr marL="0" lvl="2" indent="0">
              <a:spcBef>
                <a:spcPts val="0"/>
              </a:spcBef>
              <a:buNone/>
            </a:pPr>
            <a:r>
              <a:rPr lang="fr-FR" sz="1800" dirty="0">
                <a:latin typeface="Gotham Book" pitchFamily="50" charset="0"/>
                <a:cs typeface="Arial"/>
              </a:rPr>
              <a:t>(usuels non systématiques) : </a:t>
            </a:r>
          </a:p>
          <a:p>
            <a:pPr marL="0" lvl="2" indent="0">
              <a:spcBef>
                <a:spcPts val="0"/>
              </a:spcBef>
              <a:buNone/>
            </a:pPr>
            <a:r>
              <a:rPr lang="fr-FR" sz="1800" dirty="0">
                <a:latin typeface="Gotham Book" pitchFamily="50" charset="0"/>
                <a:cs typeface="Arial"/>
              </a:rPr>
              <a:t>- Commission d’engagement </a:t>
            </a:r>
          </a:p>
          <a:p>
            <a:pPr marL="0" lvl="2" indent="0">
              <a:spcBef>
                <a:spcPts val="0"/>
              </a:spcBef>
              <a:buNone/>
            </a:pPr>
            <a:r>
              <a:rPr lang="fr-FR" sz="1800" dirty="0">
                <a:latin typeface="Gotham Book" pitchFamily="50" charset="0"/>
                <a:cs typeface="Arial"/>
              </a:rPr>
              <a:t>- Frais de dossier </a:t>
            </a:r>
          </a:p>
          <a:p>
            <a:pPr marL="342891" lvl="2" indent="-342891">
              <a:spcBef>
                <a:spcPts val="0"/>
              </a:spcBef>
              <a:buFontTx/>
              <a:buChar char="-"/>
            </a:pPr>
            <a:endParaRPr lang="fr-FR" sz="1800" dirty="0">
              <a:latin typeface="Gotham Book" pitchFamily="50" charset="0"/>
              <a:cs typeface="Arial"/>
            </a:endParaRPr>
          </a:p>
          <a:p>
            <a:pPr marL="342891" lvl="2" indent="-342891">
              <a:spcBef>
                <a:spcPts val="0"/>
              </a:spcBef>
              <a:buFontTx/>
              <a:buChar char="-"/>
            </a:pPr>
            <a:endParaRPr lang="fr-FR" sz="1800" dirty="0">
              <a:latin typeface="Gotham Book" pitchFamily="50" charset="0"/>
              <a:cs typeface="Arial"/>
            </a:endParaRPr>
          </a:p>
          <a:p>
            <a:pPr marL="0" lvl="2" indent="0">
              <a:spcBef>
                <a:spcPts val="0"/>
              </a:spcBef>
              <a:buNone/>
            </a:pPr>
            <a:r>
              <a:rPr lang="fr-FR" sz="1800" b="1" dirty="0">
                <a:solidFill>
                  <a:schemeClr val="accent1"/>
                </a:solidFill>
                <a:latin typeface="Gotham Book" pitchFamily="50" charset="0"/>
                <a:cs typeface="Arial"/>
              </a:rPr>
              <a:t>Objet</a:t>
            </a:r>
            <a:r>
              <a:rPr lang="fr-FR" sz="1800" dirty="0">
                <a:latin typeface="Gotham Book" pitchFamily="50" charset="0"/>
                <a:cs typeface="Arial"/>
              </a:rPr>
              <a:t> : financement de vos projets</a:t>
            </a:r>
          </a:p>
          <a:p>
            <a:pPr marL="342891" lvl="2" indent="-342891">
              <a:spcBef>
                <a:spcPts val="0"/>
              </a:spcBef>
              <a:buFontTx/>
              <a:buChar char="-"/>
            </a:pPr>
            <a:endParaRPr lang="fr-FR" sz="1800" dirty="0">
              <a:latin typeface="Gotham Book" pitchFamily="50" charset="0"/>
              <a:cs typeface="Arial"/>
            </a:endParaRPr>
          </a:p>
          <a:p>
            <a:pPr marL="342891" lvl="2" indent="-342891">
              <a:spcBef>
                <a:spcPts val="0"/>
              </a:spcBef>
              <a:buFontTx/>
              <a:buChar char="-"/>
            </a:pPr>
            <a:endParaRPr lang="fr-FR" sz="1800" dirty="0">
              <a:latin typeface="Gotham Book" pitchFamily="50" charset="0"/>
              <a:cs typeface="Arial"/>
            </a:endParaRPr>
          </a:p>
          <a:p>
            <a:pPr marL="0" lvl="2" indent="0">
              <a:spcBef>
                <a:spcPts val="0"/>
              </a:spcBef>
              <a:buNone/>
            </a:pPr>
            <a:endParaRPr lang="fr-FR" sz="1800" dirty="0">
              <a:latin typeface="Gotham Book" pitchFamily="50" charset="0"/>
              <a:cs typeface="Arial"/>
            </a:endParaRPr>
          </a:p>
          <a:p>
            <a:pPr marL="0" lvl="2" indent="0">
              <a:spcBef>
                <a:spcPts val="0"/>
              </a:spcBef>
              <a:buFontTx/>
              <a:buChar char="-"/>
            </a:pPr>
            <a:endParaRPr lang="fr-FR" sz="1800" dirty="0">
              <a:latin typeface="Gotham Book" pitchFamily="50" charset="0"/>
              <a:cs typeface="Arial"/>
            </a:endParaRPr>
          </a:p>
        </p:txBody>
      </p:sp>
      <p:sp>
        <p:nvSpPr>
          <p:cNvPr id="24" name="TextBox 9">
            <a:extLst>
              <a:ext uri="{FF2B5EF4-FFF2-40B4-BE49-F238E27FC236}">
                <a16:creationId xmlns:a16="http://schemas.microsoft.com/office/drawing/2014/main" id="{F0AF22C3-AC99-5369-904D-E46F6DFBBD1C}"/>
              </a:ext>
            </a:extLst>
          </p:cNvPr>
          <p:cNvSpPr txBox="1"/>
          <p:nvPr/>
        </p:nvSpPr>
        <p:spPr>
          <a:xfrm>
            <a:off x="4586505" y="490118"/>
            <a:ext cx="12876867" cy="416011"/>
          </a:xfrm>
          <a:prstGeom prst="rect">
            <a:avLst/>
          </a:prstGeom>
        </p:spPr>
        <p:txBody>
          <a:bodyPr wrap="square"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sp>
        <p:nvSpPr>
          <p:cNvPr id="26" name="Freeform 2">
            <a:extLst>
              <a:ext uri="{FF2B5EF4-FFF2-40B4-BE49-F238E27FC236}">
                <a16:creationId xmlns:a16="http://schemas.microsoft.com/office/drawing/2014/main" id="{BA52B3E7-8D17-7028-638D-DDBDCEC3622A}"/>
              </a:ext>
            </a:extLst>
          </p:cNvPr>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dirty="0"/>
          </a:p>
        </p:txBody>
      </p:sp>
      <p:grpSp>
        <p:nvGrpSpPr>
          <p:cNvPr id="27" name="Group 3">
            <a:extLst>
              <a:ext uri="{FF2B5EF4-FFF2-40B4-BE49-F238E27FC236}">
                <a16:creationId xmlns:a16="http://schemas.microsoft.com/office/drawing/2014/main" id="{F0504925-6797-D253-D7AD-6DFD9F31E4A1}"/>
              </a:ext>
            </a:extLst>
          </p:cNvPr>
          <p:cNvGrpSpPr/>
          <p:nvPr/>
        </p:nvGrpSpPr>
        <p:grpSpPr>
          <a:xfrm>
            <a:off x="479392" y="-121444"/>
            <a:ext cx="3385027" cy="1622950"/>
            <a:chOff x="0" y="-161925"/>
            <a:chExt cx="4513369" cy="2163932"/>
          </a:xfrm>
        </p:grpSpPr>
        <p:sp>
          <p:nvSpPr>
            <p:cNvPr id="28" name="TextBox 4">
              <a:extLst>
                <a:ext uri="{FF2B5EF4-FFF2-40B4-BE49-F238E27FC236}">
                  <a16:creationId xmlns:a16="http://schemas.microsoft.com/office/drawing/2014/main" id="{79705DAC-7628-0046-570B-49E291389C86}"/>
                </a:ext>
              </a:extLst>
            </p:cNvPr>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29" name="TextBox 5">
              <a:extLst>
                <a:ext uri="{FF2B5EF4-FFF2-40B4-BE49-F238E27FC236}">
                  <a16:creationId xmlns:a16="http://schemas.microsoft.com/office/drawing/2014/main" id="{72608D94-489E-E66E-BA36-90D1529CC423}"/>
                </a:ext>
              </a:extLst>
            </p:cNvPr>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30" name="TextBox 6">
              <a:extLst>
                <a:ext uri="{FF2B5EF4-FFF2-40B4-BE49-F238E27FC236}">
                  <a16:creationId xmlns:a16="http://schemas.microsoft.com/office/drawing/2014/main" id="{59CB692E-BEC6-59A7-0848-CBBCB743760E}"/>
                </a:ext>
              </a:extLst>
            </p:cNvPr>
            <p:cNvSpPr txBox="1"/>
            <p:nvPr/>
          </p:nvSpPr>
          <p:spPr>
            <a:xfrm>
              <a:off x="1928351" y="1319339"/>
              <a:ext cx="2585018" cy="168167"/>
            </a:xfrm>
            <a:prstGeom prst="rect">
              <a:avLst/>
            </a:prstGeom>
          </p:spPr>
          <p:txBody>
            <a:bodyPr lIns="0" tIns="0" rIns="0" bIns="0" rtlCol="0" anchor="t">
              <a:spAutoFit/>
            </a:bodyPr>
            <a:lstStyle/>
            <a:p>
              <a:pPr algn="ctr">
                <a:lnSpc>
                  <a:spcPts val="1142"/>
                </a:lnSpc>
              </a:pPr>
              <a:r>
                <a:rPr lang="en-US" sz="816" b="1" spc="604" dirty="0">
                  <a:solidFill>
                    <a:schemeClr val="bg1"/>
                  </a:solidFill>
                  <a:latin typeface="Montserrat Classic Bold"/>
                  <a:ea typeface="Montserrat Classic Bold"/>
                  <a:cs typeface="Montserrat Classic Bold"/>
                  <a:sym typeface="Montserrat Classic Bold"/>
                </a:rPr>
                <a:t>CONGRÈS</a:t>
              </a:r>
            </a:p>
          </p:txBody>
        </p:sp>
        <p:sp>
          <p:nvSpPr>
            <p:cNvPr id="31" name="TextBox 7">
              <a:extLst>
                <a:ext uri="{FF2B5EF4-FFF2-40B4-BE49-F238E27FC236}">
                  <a16:creationId xmlns:a16="http://schemas.microsoft.com/office/drawing/2014/main" id="{B957FA2E-EEA6-A5FC-F6B7-1EEE19FEF944}"/>
                </a:ext>
              </a:extLst>
            </p:cNvPr>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32" name="Freeform 8">
              <a:extLst>
                <a:ext uri="{FF2B5EF4-FFF2-40B4-BE49-F238E27FC236}">
                  <a16:creationId xmlns:a16="http://schemas.microsoft.com/office/drawing/2014/main" id="{D406B6B8-EF1C-0C38-38AB-642CAB7B7510}"/>
                </a:ext>
              </a:extLst>
            </p:cNvPr>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33" name="TextBox 9">
            <a:extLst>
              <a:ext uri="{FF2B5EF4-FFF2-40B4-BE49-F238E27FC236}">
                <a16:creationId xmlns:a16="http://schemas.microsoft.com/office/drawing/2014/main" id="{E6EA81DB-09C9-BA52-80C0-7FA5A2CDF5E4}"/>
              </a:ext>
            </a:extLst>
          </p:cNvPr>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pic>
        <p:nvPicPr>
          <p:cNvPr id="34" name="Picture 2" descr="logo de Agence France locale">
            <a:extLst>
              <a:ext uri="{FF2B5EF4-FFF2-40B4-BE49-F238E27FC236}">
                <a16:creationId xmlns:a16="http://schemas.microsoft.com/office/drawing/2014/main" id="{FAF9631F-9AD0-B695-7C88-6EEBD0CCD1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1380" y="89594"/>
            <a:ext cx="2078603" cy="131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5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dirty="0">
                <a:solidFill>
                  <a:srgbClr val="FFFFFF"/>
                </a:solidFill>
                <a:latin typeface="Montserrat Classic Bold"/>
                <a:ea typeface="Montserrat Classic Bold"/>
                <a:cs typeface="Montserrat Classic Bold"/>
                <a:sym typeface="Montserrat Classic Bold"/>
              </a:rPr>
              <a:t>SESSION D’ATELIER - JEUDI 13 NOVEMBRE 2025</a:t>
            </a:r>
          </a:p>
        </p:txBody>
      </p:sp>
      <p:sp>
        <p:nvSpPr>
          <p:cNvPr id="11" name="ZoneTexte 10">
            <a:extLst>
              <a:ext uri="{FF2B5EF4-FFF2-40B4-BE49-F238E27FC236}">
                <a16:creationId xmlns:a16="http://schemas.microsoft.com/office/drawing/2014/main" id="{1D5B153C-03DA-EA4C-A723-7B62E98104C0}"/>
              </a:ext>
            </a:extLst>
          </p:cNvPr>
          <p:cNvSpPr txBox="1"/>
          <p:nvPr/>
        </p:nvSpPr>
        <p:spPr>
          <a:xfrm>
            <a:off x="479392" y="4381500"/>
            <a:ext cx="16452194" cy="923330"/>
          </a:xfrm>
          <a:prstGeom prst="rect">
            <a:avLst/>
          </a:prstGeom>
          <a:noFill/>
        </p:spPr>
        <p:txBody>
          <a:bodyPr wrap="square" rtlCol="0">
            <a:spAutoFit/>
          </a:bodyPr>
          <a:lstStyle/>
          <a:p>
            <a:pPr algn="ctr">
              <a:spcBef>
                <a:spcPts val="300"/>
              </a:spcBef>
            </a:pPr>
            <a:r>
              <a:rPr lang="fr-FR" sz="5400" b="1" dirty="0">
                <a:ln w="13462">
                  <a:solidFill>
                    <a:srgbClr val="002060"/>
                  </a:solidFill>
                  <a:prstDash val="solid"/>
                </a:ln>
                <a:solidFill>
                  <a:srgbClr val="C00000"/>
                </a:solidFill>
                <a:effectLst>
                  <a:outerShdw dist="38100" dir="2700000" algn="bl" rotWithShape="0">
                    <a:schemeClr val="accent5"/>
                  </a:outerShdw>
                </a:effectLst>
                <a:latin typeface="Montserrat Classic Bold" panose="020B0604020202020204" charset="0"/>
              </a:rPr>
              <a:t>Merci de votre attention</a:t>
            </a:r>
          </a:p>
        </p:txBody>
      </p:sp>
    </p:spTree>
    <p:extLst>
      <p:ext uri="{BB962C8B-B14F-4D97-AF65-F5344CB8AC3E}">
        <p14:creationId xmlns:p14="http://schemas.microsoft.com/office/powerpoint/2010/main" val="250858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sp>
        <p:nvSpPr>
          <p:cNvPr id="18" name="ZoneTexte 17">
            <a:extLst>
              <a:ext uri="{FF2B5EF4-FFF2-40B4-BE49-F238E27FC236}">
                <a16:creationId xmlns:a16="http://schemas.microsoft.com/office/drawing/2014/main" id="{74E7F2D5-5684-4B4C-ECF8-8B9B72AD2EFA}"/>
              </a:ext>
            </a:extLst>
          </p:cNvPr>
          <p:cNvSpPr txBox="1"/>
          <p:nvPr/>
        </p:nvSpPr>
        <p:spPr>
          <a:xfrm>
            <a:off x="838200" y="3217447"/>
            <a:ext cx="16452194" cy="6440225"/>
          </a:xfrm>
          <a:prstGeom prst="rect">
            <a:avLst/>
          </a:prstGeom>
          <a:noFill/>
        </p:spPr>
        <p:txBody>
          <a:bodyPr wrap="square" rtlCol="0">
            <a:spAutoFit/>
          </a:bodyPr>
          <a:lstStyle/>
          <a:p>
            <a:pPr algn="ctr">
              <a:spcBef>
                <a:spcPts val="300"/>
              </a:spcBef>
            </a:pPr>
            <a:r>
              <a:rPr lang="fr-FR" sz="2800" u="sng" dirty="0">
                <a:ln w="0"/>
                <a:effectLst>
                  <a:outerShdw blurRad="38100" dist="19050" dir="2700000" algn="tl" rotWithShape="0">
                    <a:schemeClr val="dk1">
                      <a:alpha val="40000"/>
                    </a:schemeClr>
                  </a:outerShdw>
                </a:effectLst>
                <a:latin typeface="Montserrat Classic Bold" panose="020B0604020202020204" charset="0"/>
              </a:rPr>
              <a:t>Les particularités de l’offre sur Fonds d’Epargne :</a:t>
            </a:r>
          </a:p>
          <a:p>
            <a:pPr algn="ctr">
              <a:spcBef>
                <a:spcPts val="300"/>
              </a:spcBef>
            </a:pPr>
            <a:endParaRPr lang="fr-FR" sz="2800" dirty="0">
              <a:ln w="0"/>
              <a:effectLst>
                <a:outerShdw blurRad="38100" dist="19050" dir="2700000" algn="tl" rotWithShape="0">
                  <a:schemeClr val="dk1">
                    <a:alpha val="40000"/>
                  </a:schemeClr>
                </a:outerShdw>
              </a:effectLst>
              <a:latin typeface="Montserrat Classic Bold" panose="020B0604020202020204" charset="0"/>
            </a:endParaRPr>
          </a:p>
          <a:p>
            <a:pPr marL="457200" indent="-457200">
              <a:spcBef>
                <a:spcPts val="300"/>
              </a:spcBef>
              <a:buClr>
                <a:srgbClr val="FF0000"/>
              </a:buClr>
              <a:buFont typeface="Arial" panose="020B0604020202020204" pitchFamily="34" charset="0"/>
              <a:buChar char="•"/>
            </a:pPr>
            <a:r>
              <a:rPr lang="fr-FR" sz="2800" dirty="0">
                <a:ln w="0"/>
                <a:effectLst>
                  <a:outerShdw blurRad="38100" dist="19050" dir="2700000" algn="tl" rotWithShape="0">
                    <a:schemeClr val="dk1">
                      <a:alpha val="40000"/>
                    </a:schemeClr>
                  </a:outerShdw>
                </a:effectLst>
                <a:latin typeface="Montserrat Classic Bold" panose="020B0604020202020204" charset="0"/>
              </a:rPr>
              <a:t>Maturité de long terme ( jusqu’à 60 ans voire 80 ans pour le foncier ) en cohérence avec l’amortissement économique des projets </a:t>
            </a:r>
          </a:p>
          <a:p>
            <a:pPr marL="457200" indent="-457200">
              <a:spcBef>
                <a:spcPts val="300"/>
              </a:spcBef>
              <a:buFont typeface="Arial" panose="020B0604020202020204" pitchFamily="34" charset="0"/>
              <a:buChar char="•"/>
            </a:pPr>
            <a:endParaRPr lang="fr-FR" sz="2800" dirty="0">
              <a:ln w="0"/>
              <a:effectLst>
                <a:outerShdw blurRad="38100" dist="19050" dir="2700000" algn="tl" rotWithShape="0">
                  <a:schemeClr val="dk1">
                    <a:alpha val="40000"/>
                  </a:schemeClr>
                </a:outerShdw>
              </a:effectLst>
              <a:latin typeface="Montserrat Classic Bold" panose="020B0604020202020204" charset="0"/>
            </a:endParaRPr>
          </a:p>
          <a:p>
            <a:pPr marL="457200" indent="-457200">
              <a:spcBef>
                <a:spcPts val="300"/>
              </a:spcBef>
              <a:buClr>
                <a:srgbClr val="FF0000"/>
              </a:buClr>
              <a:buFont typeface="Arial" panose="020B0604020202020204" pitchFamily="34" charset="0"/>
              <a:buChar char="•"/>
            </a:pPr>
            <a:r>
              <a:rPr lang="fr-FR" sz="2800" dirty="0">
                <a:ln w="0"/>
                <a:effectLst>
                  <a:outerShdw blurRad="38100" dist="19050" dir="2700000" algn="tl" rotWithShape="0">
                    <a:schemeClr val="dk1">
                      <a:alpha val="40000"/>
                    </a:schemeClr>
                  </a:outerShdw>
                </a:effectLst>
                <a:latin typeface="Montserrat Classic Bold" panose="020B0604020202020204" charset="0"/>
              </a:rPr>
              <a:t>Des tarifications identiques quel que soit l’emprunteur </a:t>
            </a:r>
          </a:p>
          <a:p>
            <a:pPr marL="457200" indent="-457200">
              <a:spcBef>
                <a:spcPts val="300"/>
              </a:spcBef>
              <a:buClr>
                <a:srgbClr val="FF0000"/>
              </a:buClr>
              <a:buFont typeface="Arial" panose="020B0604020202020204" pitchFamily="34" charset="0"/>
              <a:buChar char="•"/>
            </a:pPr>
            <a:endParaRPr lang="fr-FR" sz="2800" dirty="0">
              <a:ln w="0"/>
              <a:effectLst>
                <a:outerShdw blurRad="38100" dist="19050" dir="2700000" algn="tl" rotWithShape="0">
                  <a:schemeClr val="dk1">
                    <a:alpha val="40000"/>
                  </a:schemeClr>
                </a:outerShdw>
              </a:effectLst>
              <a:latin typeface="Montserrat Classic Bold" panose="020B0604020202020204" charset="0"/>
            </a:endParaRPr>
          </a:p>
          <a:p>
            <a:pPr marL="457200" indent="-457200">
              <a:spcBef>
                <a:spcPts val="300"/>
              </a:spcBef>
              <a:buClr>
                <a:srgbClr val="FF0000"/>
              </a:buClr>
              <a:buFont typeface="Arial" panose="020B0604020202020204" pitchFamily="34" charset="0"/>
              <a:buChar char="•"/>
            </a:pPr>
            <a:r>
              <a:rPr lang="fr-FR" sz="2800" dirty="0">
                <a:ln w="0"/>
                <a:effectLst>
                  <a:outerShdw blurRad="38100" dist="19050" dir="2700000" algn="tl" rotWithShape="0">
                    <a:schemeClr val="dk1">
                      <a:alpha val="40000"/>
                    </a:schemeClr>
                  </a:outerShdw>
                </a:effectLst>
                <a:latin typeface="Montserrat Classic Bold" panose="020B0604020202020204" charset="0"/>
              </a:rPr>
              <a:t>Un rôle contracyclique tenant en sa nature de ressource règlementée et encadrée dans son évolution et en des marges très incitatives sur les axes prioritaires d’intervention de la Banque des Territoires</a:t>
            </a:r>
          </a:p>
          <a:p>
            <a:pPr>
              <a:spcBef>
                <a:spcPts val="300"/>
              </a:spcBef>
              <a:buClr>
                <a:srgbClr val="FF0000"/>
              </a:buClr>
            </a:pPr>
            <a:endParaRPr lang="fr-FR" sz="2800" dirty="0">
              <a:ln w="0"/>
              <a:effectLst>
                <a:outerShdw blurRad="38100" dist="19050" dir="2700000" algn="tl" rotWithShape="0">
                  <a:schemeClr val="dk1">
                    <a:alpha val="40000"/>
                  </a:schemeClr>
                </a:outerShdw>
              </a:effectLst>
              <a:latin typeface="Montserrat Classic Bold" panose="020B0604020202020204" charset="0"/>
            </a:endParaRPr>
          </a:p>
          <a:p>
            <a:pPr marL="457200" indent="-457200">
              <a:spcBef>
                <a:spcPts val="300"/>
              </a:spcBef>
              <a:buClr>
                <a:srgbClr val="FF0000"/>
              </a:buClr>
              <a:buFont typeface="Arial" panose="020B0604020202020204" pitchFamily="34" charset="0"/>
              <a:buChar char="•"/>
            </a:pPr>
            <a:r>
              <a:rPr lang="fr-FR" sz="2800" dirty="0">
                <a:ln w="0"/>
                <a:effectLst>
                  <a:outerShdw blurRad="38100" dist="19050" dir="2700000" algn="tl" rotWithShape="0">
                    <a:schemeClr val="dk1">
                      <a:alpha val="40000"/>
                    </a:schemeClr>
                  </a:outerShdw>
                </a:effectLst>
                <a:latin typeface="Montserrat Classic Bold" panose="020B0604020202020204" charset="0"/>
              </a:rPr>
              <a:t>Une illustration : l’accompagnement de la Commune de la FOA </a:t>
            </a:r>
          </a:p>
          <a:p>
            <a:pPr algn="ctr">
              <a:spcBef>
                <a:spcPts val="300"/>
              </a:spcBef>
            </a:pPr>
            <a:endParaRPr lang="fr-FR" sz="5400" b="1" dirty="0">
              <a:ln w="13462">
                <a:solidFill>
                  <a:srgbClr val="002060"/>
                </a:solidFill>
                <a:prstDash val="solid"/>
              </a:ln>
              <a:solidFill>
                <a:srgbClr val="C00000"/>
              </a:solidFill>
              <a:effectLst>
                <a:outerShdw dist="38100" dir="2700000" algn="bl" rotWithShape="0">
                  <a:schemeClr val="accent5"/>
                </a:outerShdw>
              </a:effectLst>
              <a:latin typeface="Montserrat Classic Bold" panose="020B0604020202020204" charset="0"/>
            </a:endParaRPr>
          </a:p>
        </p:txBody>
      </p:sp>
      <p:pic>
        <p:nvPicPr>
          <p:cNvPr id="11" name="Image 10" descr="Une image contenant texte, Police, Graphique, logo&#10;&#10;Le contenu généré par l’IA peut être incorrect.">
            <a:extLst>
              <a:ext uri="{FF2B5EF4-FFF2-40B4-BE49-F238E27FC236}">
                <a16:creationId xmlns:a16="http://schemas.microsoft.com/office/drawing/2014/main" id="{769432F7-AB33-9845-16F7-A124F387DE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6160" y="258067"/>
            <a:ext cx="4488235" cy="914325"/>
          </a:xfrm>
          <a:prstGeom prst="rect">
            <a:avLst/>
          </a:prstGeom>
        </p:spPr>
      </p:pic>
      <p:sp>
        <p:nvSpPr>
          <p:cNvPr id="12" name="Titre 4">
            <a:extLst>
              <a:ext uri="{FF2B5EF4-FFF2-40B4-BE49-F238E27FC236}">
                <a16:creationId xmlns:a16="http://schemas.microsoft.com/office/drawing/2014/main" id="{76C869E0-A932-3DE6-6B66-1AA2712DE3A9}"/>
              </a:ext>
            </a:extLst>
          </p:cNvPr>
          <p:cNvSpPr txBox="1">
            <a:spLocks/>
          </p:cNvSpPr>
          <p:nvPr/>
        </p:nvSpPr>
        <p:spPr>
          <a:xfrm>
            <a:off x="524698" y="1926840"/>
            <a:ext cx="16589408" cy="66888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ln w="0"/>
                <a:solidFill>
                  <a:srgbClr val="FF0000"/>
                </a:solidFill>
                <a:effectLst>
                  <a:outerShdw blurRad="38100" dist="19050" dir="2700000" algn="tl" rotWithShape="0">
                    <a:schemeClr val="dk1">
                      <a:alpha val="40000"/>
                    </a:schemeClr>
                  </a:outerShdw>
                </a:effectLst>
                <a:latin typeface="Montserrat Classic Bold" panose="020B0604020202020204" charset="0"/>
              </a:rPr>
              <a:t>Premier axe : l’intervention en prêt d’intérêt général sur le Fonds d’Epargne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sp>
        <p:nvSpPr>
          <p:cNvPr id="14" name="Titre 3">
            <a:extLst>
              <a:ext uri="{FF2B5EF4-FFF2-40B4-BE49-F238E27FC236}">
                <a16:creationId xmlns:a16="http://schemas.microsoft.com/office/drawing/2014/main" id="{18B26429-4D99-17EF-CB48-20E3BCA4BA19}"/>
              </a:ext>
            </a:extLst>
          </p:cNvPr>
          <p:cNvSpPr txBox="1">
            <a:spLocks/>
          </p:cNvSpPr>
          <p:nvPr/>
        </p:nvSpPr>
        <p:spPr>
          <a:xfrm>
            <a:off x="3820670" y="1718988"/>
            <a:ext cx="10428730" cy="850156"/>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ln/>
                <a:solidFill>
                  <a:schemeClr val="accent3"/>
                </a:solidFill>
                <a:latin typeface="Arial" panose="020B0604020202020204" pitchFamily="34" charset="0"/>
                <a:cs typeface="Arial" panose="020B0604020202020204" pitchFamily="34" charset="0"/>
              </a:rPr>
              <a:t>Prêt Transition Ecologique </a:t>
            </a:r>
          </a:p>
        </p:txBody>
      </p:sp>
      <p:sp>
        <p:nvSpPr>
          <p:cNvPr id="15" name="ZoneTexte 14">
            <a:extLst>
              <a:ext uri="{FF2B5EF4-FFF2-40B4-BE49-F238E27FC236}">
                <a16:creationId xmlns:a16="http://schemas.microsoft.com/office/drawing/2014/main" id="{4A4EB75C-CB66-1E5A-5ED0-1B9797FA2B1A}"/>
              </a:ext>
            </a:extLst>
          </p:cNvPr>
          <p:cNvSpPr txBox="1"/>
          <p:nvPr/>
        </p:nvSpPr>
        <p:spPr>
          <a:xfrm>
            <a:off x="824443" y="5126649"/>
            <a:ext cx="16492938" cy="39703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fr-FR" sz="2400" b="1" dirty="0">
                <a:ln/>
                <a:solidFill>
                  <a:schemeClr val="accent3"/>
                </a:solidFill>
                <a:latin typeface="Arial" panose="020B0604020202020204" pitchFamily="34" charset="0"/>
                <a:ea typeface="+mj-ea"/>
                <a:cs typeface="Arial" panose="020B0604020202020204" pitchFamily="34" charset="0"/>
              </a:rPr>
              <a:t>Une marge concessive </a:t>
            </a: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2400" b="1" dirty="0">
              <a:ln/>
              <a:solidFill>
                <a:schemeClr val="accent3"/>
              </a:solidFill>
              <a:latin typeface="Arial" panose="020B0604020202020204" pitchFamily="34" charset="0"/>
              <a:cs typeface="Arial" panose="020B0604020202020204" pitchFamily="34" charset="0"/>
            </a:endParaRPr>
          </a:p>
          <a:p>
            <a:pPr algn="l"/>
            <a:endParaRPr lang="fr-FR" sz="2400" b="1" i="0" u="none" strike="noStrike" baseline="0" dirty="0">
              <a:ln/>
              <a:solidFill>
                <a:schemeClr val="accent3"/>
              </a:solidFill>
              <a:latin typeface="Arial" panose="020B0604020202020204" pitchFamily="34" charset="0"/>
              <a:cs typeface="Arial" panose="020B0604020202020204" pitchFamily="34" charset="0"/>
            </a:endParaRPr>
          </a:p>
          <a:p>
            <a:pPr algn="l"/>
            <a:r>
              <a:rPr lang="fr-FR" sz="2400" b="1" i="0" u="none" strike="noStrike" baseline="0" dirty="0">
                <a:ln/>
                <a:solidFill>
                  <a:schemeClr val="accent3"/>
                </a:solidFill>
                <a:latin typeface="Arial" panose="020B0604020202020204" pitchFamily="34" charset="0"/>
                <a:cs typeface="Arial" panose="020B0604020202020204" pitchFamily="34" charset="0"/>
              </a:rPr>
              <a:t>Une durée</a:t>
            </a:r>
          </a:p>
          <a:p>
            <a:pPr algn="l"/>
            <a:r>
              <a:rPr lang="fr-FR" sz="2400" b="1" i="0" u="none" strike="noStrike" baseline="0" dirty="0">
                <a:ln/>
                <a:solidFill>
                  <a:schemeClr val="accent3"/>
                </a:solidFill>
                <a:latin typeface="Arial" panose="020B0604020202020204" pitchFamily="34" charset="0"/>
                <a:cs typeface="Arial" panose="020B0604020202020204" pitchFamily="34" charset="0"/>
              </a:rPr>
              <a:t>d'amortissement</a:t>
            </a:r>
          </a:p>
          <a:p>
            <a:pPr algn="l"/>
            <a:r>
              <a:rPr lang="fr-FR" sz="2400" b="1" i="0" u="none" strike="noStrike" baseline="0" dirty="0">
                <a:ln/>
                <a:solidFill>
                  <a:schemeClr val="accent3"/>
                </a:solidFill>
                <a:latin typeface="Arial" panose="020B0604020202020204" pitchFamily="34" charset="0"/>
                <a:cs typeface="Arial" panose="020B0604020202020204" pitchFamily="34" charset="0"/>
              </a:rPr>
              <a:t>adaptée à vos projets</a:t>
            </a:r>
          </a:p>
          <a:p>
            <a:pPr algn="l"/>
            <a:r>
              <a:rPr lang="fr-FR" sz="2400" b="1" dirty="0">
                <a:ln/>
                <a:solidFill>
                  <a:schemeClr val="accent3"/>
                </a:solidFill>
                <a:latin typeface="Arial" panose="020B0604020202020204" pitchFamily="34" charset="0"/>
                <a:cs typeface="Arial" panose="020B0604020202020204" pitchFamily="34" charset="0"/>
              </a:rPr>
              <a:t> </a:t>
            </a: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1200" b="1" dirty="0">
              <a:ln/>
              <a:solidFill>
                <a:schemeClr val="accent3"/>
              </a:solidFill>
            </a:endParaRPr>
          </a:p>
        </p:txBody>
      </p:sp>
      <p:sp>
        <p:nvSpPr>
          <p:cNvPr id="17" name="ZoneTexte 16">
            <a:extLst>
              <a:ext uri="{FF2B5EF4-FFF2-40B4-BE49-F238E27FC236}">
                <a16:creationId xmlns:a16="http://schemas.microsoft.com/office/drawing/2014/main" id="{6A62250C-1AAE-618B-006F-A067FCFBAF69}"/>
              </a:ext>
            </a:extLst>
          </p:cNvPr>
          <p:cNvSpPr txBox="1"/>
          <p:nvPr/>
        </p:nvSpPr>
        <p:spPr>
          <a:xfrm>
            <a:off x="7010400" y="5143500"/>
            <a:ext cx="9296400" cy="830997"/>
          </a:xfrm>
          <a:prstGeom prst="rect">
            <a:avLst/>
          </a:prstGeom>
          <a:noFill/>
        </p:spPr>
        <p:txBody>
          <a:bodyPr wrap="square">
            <a:spAutoFit/>
          </a:bodyPr>
          <a:lstStyle/>
          <a:p>
            <a:pPr marL="285750" indent="-285750" algn="l">
              <a:buClr>
                <a:schemeClr val="accent3">
                  <a:lumMod val="75000"/>
                </a:schemeClr>
              </a:buClr>
              <a:buFont typeface="Arial" panose="020B0604020202020204" pitchFamily="34" charset="0"/>
              <a:buChar char="•"/>
            </a:pPr>
            <a:r>
              <a:rPr lang="fr-FR" sz="2400" b="0" i="0" u="none" strike="noStrike" baseline="0" dirty="0">
                <a:solidFill>
                  <a:srgbClr val="564A45"/>
                </a:solidFill>
                <a:latin typeface="Arial" panose="020B0604020202020204" pitchFamily="34" charset="0"/>
                <a:cs typeface="Arial" panose="020B0604020202020204" pitchFamily="34" charset="0"/>
              </a:rPr>
              <a:t>Un taux indexé sur le </a:t>
            </a:r>
            <a:r>
              <a:rPr lang="fr-FR" sz="2400" b="1" i="0" u="none" strike="noStrike" baseline="0" dirty="0">
                <a:solidFill>
                  <a:srgbClr val="564A45"/>
                </a:solidFill>
                <a:latin typeface="Arial" panose="020B0604020202020204" pitchFamily="34" charset="0"/>
                <a:cs typeface="Arial" panose="020B0604020202020204" pitchFamily="34" charset="0"/>
              </a:rPr>
              <a:t>Livret A + 0.50% </a:t>
            </a:r>
            <a:r>
              <a:rPr lang="fr-FR" sz="2400" b="0" i="0" u="none" strike="noStrike" baseline="0" dirty="0">
                <a:solidFill>
                  <a:srgbClr val="564A45"/>
                </a:solidFill>
                <a:latin typeface="Arial" panose="020B0604020202020204" pitchFamily="34" charset="0"/>
                <a:cs typeface="Arial" panose="020B0604020202020204" pitchFamily="34" charset="0"/>
              </a:rPr>
              <a:t>ou à taux fixe suivant un barème mensuel</a:t>
            </a:r>
            <a:endParaRPr lang="fr-FR" sz="2400"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721FA964-771F-E69D-C48B-9F7126647078}"/>
              </a:ext>
            </a:extLst>
          </p:cNvPr>
          <p:cNvSpPr txBox="1"/>
          <p:nvPr/>
        </p:nvSpPr>
        <p:spPr>
          <a:xfrm>
            <a:off x="7010399" y="6622137"/>
            <a:ext cx="8369129" cy="830997"/>
          </a:xfrm>
          <a:prstGeom prst="rect">
            <a:avLst/>
          </a:prstGeom>
          <a:noFill/>
        </p:spPr>
        <p:txBody>
          <a:bodyPr wrap="square">
            <a:spAutoFit/>
          </a:bodyPr>
          <a:lstStyle/>
          <a:p>
            <a:pPr marL="171450" indent="-171450" algn="l">
              <a:buClr>
                <a:schemeClr val="accent3">
                  <a:lumMod val="75000"/>
                </a:schemeClr>
              </a:buClr>
              <a:buFont typeface="Arial" panose="020B0604020202020204" pitchFamily="34" charset="0"/>
              <a:buChar char="•"/>
            </a:pPr>
            <a:r>
              <a:rPr lang="fr-FR" sz="2400" b="1" i="0" u="none" strike="noStrike" baseline="0" dirty="0">
                <a:solidFill>
                  <a:srgbClr val="564A45"/>
                </a:solidFill>
                <a:latin typeface="Arial" panose="020B0604020202020204" pitchFamily="34" charset="0"/>
                <a:cs typeface="Arial" panose="020B0604020202020204" pitchFamily="34" charset="0"/>
              </a:rPr>
              <a:t>De </a:t>
            </a:r>
            <a:r>
              <a:rPr lang="fr-FR" sz="2400" b="1" dirty="0">
                <a:solidFill>
                  <a:srgbClr val="564A45"/>
                </a:solidFill>
                <a:latin typeface="Arial" panose="020B0604020202020204" pitchFamily="34" charset="0"/>
                <a:cs typeface="Arial" panose="020B0604020202020204" pitchFamily="34" charset="0"/>
              </a:rPr>
              <a:t>25</a:t>
            </a:r>
            <a:r>
              <a:rPr lang="fr-FR" sz="2400" b="1" i="0" u="none" strike="noStrike" baseline="0" dirty="0">
                <a:solidFill>
                  <a:srgbClr val="564A45"/>
                </a:solidFill>
                <a:latin typeface="Arial" panose="020B0604020202020204" pitchFamily="34" charset="0"/>
                <a:cs typeface="Arial" panose="020B0604020202020204" pitchFamily="34" charset="0"/>
              </a:rPr>
              <a:t> ans à 60 ans </a:t>
            </a:r>
            <a:r>
              <a:rPr lang="fr-FR" sz="2400" b="0" i="0" u="none" strike="noStrike" baseline="0" dirty="0">
                <a:solidFill>
                  <a:srgbClr val="564A45"/>
                </a:solidFill>
                <a:latin typeface="Arial" panose="020B0604020202020204" pitchFamily="34" charset="0"/>
                <a:cs typeface="Arial" panose="020B0604020202020204" pitchFamily="34" charset="0"/>
              </a:rPr>
              <a:t>suivant l’index retenu (variable ou fixe)</a:t>
            </a:r>
          </a:p>
          <a:p>
            <a:pPr marL="171450" indent="-171450" algn="l">
              <a:buClr>
                <a:schemeClr val="accent3">
                  <a:lumMod val="75000"/>
                </a:schemeClr>
              </a:buClr>
              <a:buFont typeface="Arial" panose="020B0604020202020204" pitchFamily="34" charset="0"/>
              <a:buChar char="•"/>
            </a:pPr>
            <a:r>
              <a:rPr lang="fr-FR" sz="2400" b="0" i="0" u="none" strike="noStrike" baseline="0" dirty="0">
                <a:solidFill>
                  <a:srgbClr val="564A45"/>
                </a:solidFill>
                <a:latin typeface="Arial" panose="020B0604020202020204" pitchFamily="34" charset="0"/>
                <a:cs typeface="Arial" panose="020B0604020202020204" pitchFamily="34" charset="0"/>
              </a:rPr>
              <a:t>Préfinancement jusqu’à 5 ans</a:t>
            </a:r>
            <a:endParaRPr lang="fr-FR" sz="2400"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B9894CAC-320C-DEA7-11FA-B707AE669C07}"/>
              </a:ext>
            </a:extLst>
          </p:cNvPr>
          <p:cNvSpPr txBox="1"/>
          <p:nvPr/>
        </p:nvSpPr>
        <p:spPr>
          <a:xfrm>
            <a:off x="7010399" y="8496803"/>
            <a:ext cx="10051396" cy="830997"/>
          </a:xfrm>
          <a:prstGeom prst="rect">
            <a:avLst/>
          </a:prstGeom>
          <a:noFill/>
        </p:spPr>
        <p:txBody>
          <a:bodyPr wrap="square">
            <a:spAutoFit/>
          </a:bodyPr>
          <a:lstStyle/>
          <a:p>
            <a:pPr marL="285750" indent="-285750">
              <a:buClr>
                <a:schemeClr val="accent3">
                  <a:lumMod val="75000"/>
                </a:schemeClr>
              </a:buClr>
              <a:buFont typeface="Arial" panose="020B0604020202020204" pitchFamily="34" charset="0"/>
              <a:buChar char="•"/>
            </a:pPr>
            <a:r>
              <a:rPr lang="fr-FR" sz="2400" b="0" i="0" u="none" strike="noStrike" baseline="0" dirty="0">
                <a:solidFill>
                  <a:srgbClr val="564A45"/>
                </a:solidFill>
                <a:latin typeface="Arial" panose="020B0604020202020204" pitchFamily="34" charset="0"/>
                <a:cs typeface="Arial" panose="020B0604020202020204" pitchFamily="34" charset="0"/>
              </a:rPr>
              <a:t>Projets portés par des entités publiques ayant opté pour un prêt indexé sur le Livret A</a:t>
            </a:r>
          </a:p>
        </p:txBody>
      </p:sp>
      <p:cxnSp>
        <p:nvCxnSpPr>
          <p:cNvPr id="20" name="Connecteur droit 19">
            <a:extLst>
              <a:ext uri="{FF2B5EF4-FFF2-40B4-BE49-F238E27FC236}">
                <a16:creationId xmlns:a16="http://schemas.microsoft.com/office/drawing/2014/main" id="{E90B5717-654A-5279-AA5A-C931E8285F97}"/>
              </a:ext>
            </a:extLst>
          </p:cNvPr>
          <p:cNvCxnSpPr>
            <a:cxnSpLocks/>
          </p:cNvCxnSpPr>
          <p:nvPr/>
        </p:nvCxnSpPr>
        <p:spPr>
          <a:xfrm>
            <a:off x="970619" y="6134100"/>
            <a:ext cx="16091176" cy="0"/>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necteur droit 20">
            <a:extLst>
              <a:ext uri="{FF2B5EF4-FFF2-40B4-BE49-F238E27FC236}">
                <a16:creationId xmlns:a16="http://schemas.microsoft.com/office/drawing/2014/main" id="{1A014CB9-DB2B-75C5-49A4-30C305DDBD99}"/>
              </a:ext>
            </a:extLst>
          </p:cNvPr>
          <p:cNvCxnSpPr>
            <a:cxnSpLocks/>
          </p:cNvCxnSpPr>
          <p:nvPr/>
        </p:nvCxnSpPr>
        <p:spPr>
          <a:xfrm flipV="1">
            <a:off x="970619" y="8191501"/>
            <a:ext cx="16091176" cy="76199"/>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ZoneTexte 21">
            <a:extLst>
              <a:ext uri="{FF2B5EF4-FFF2-40B4-BE49-F238E27FC236}">
                <a16:creationId xmlns:a16="http://schemas.microsoft.com/office/drawing/2014/main" id="{156B70C5-D55E-63C8-5B95-54AF41BC4533}"/>
              </a:ext>
            </a:extLst>
          </p:cNvPr>
          <p:cNvSpPr txBox="1"/>
          <p:nvPr/>
        </p:nvSpPr>
        <p:spPr>
          <a:xfrm>
            <a:off x="824443" y="2673593"/>
            <a:ext cx="14555086" cy="2469907"/>
          </a:xfrm>
          <a:prstGeom prst="rect">
            <a:avLst/>
          </a:prstGeom>
          <a:noFill/>
        </p:spPr>
        <p:txBody>
          <a:bodyPr wrap="square">
            <a:spAutoFit/>
          </a:bodyPr>
          <a:lstStyle/>
          <a:p>
            <a:pPr algn="l"/>
            <a:r>
              <a:rPr lang="fr-FR" sz="2400" i="0" u="sng" strike="noStrike" baseline="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Nous sommes à vos côtés pour vous soutenir dans vos projets :</a:t>
            </a:r>
          </a:p>
          <a:p>
            <a:pPr algn="l"/>
            <a:endParaRPr lang="fr-FR" sz="2400" b="0" i="0" u="none" strike="noStrike" baseline="0" dirty="0">
              <a:latin typeface="Arial" panose="020B0604020202020204" pitchFamily="34" charset="0"/>
              <a:cs typeface="Arial" panose="020B0604020202020204" pitchFamily="34" charset="0"/>
            </a:endParaRPr>
          </a:p>
          <a:p>
            <a:pPr algn="l"/>
            <a:r>
              <a:rPr lang="fr-FR" sz="2400" b="0" i="0" u="none" strike="noStrike" baseline="0" dirty="0">
                <a:latin typeface="Arial" panose="020B0604020202020204" pitchFamily="34" charset="0"/>
                <a:cs typeface="Arial" panose="020B0604020202020204" pitchFamily="34" charset="0"/>
              </a:rPr>
              <a:t>Adaptation au changement climatique </a:t>
            </a:r>
          </a:p>
          <a:p>
            <a:pPr algn="l"/>
            <a:r>
              <a:rPr lang="fr-FR" sz="2400" b="1" i="0" u="none" strike="noStrike" baseline="0" dirty="0">
                <a:latin typeface="Arial" panose="020B0604020202020204" pitchFamily="34" charset="0"/>
                <a:cs typeface="Arial" panose="020B0604020202020204" pitchFamily="34" charset="0"/>
              </a:rPr>
              <a:t>Rénovation/réhabilitation </a:t>
            </a:r>
            <a:r>
              <a:rPr lang="fr-FR" sz="2400" b="0" i="0" u="none" strike="noStrike" baseline="0" dirty="0">
                <a:latin typeface="Arial" panose="020B0604020202020204" pitchFamily="34" charset="0"/>
                <a:cs typeface="Arial" panose="020B0604020202020204" pitchFamily="34" charset="0"/>
              </a:rPr>
              <a:t>énergétique des bâtiments </a:t>
            </a:r>
          </a:p>
          <a:p>
            <a:pPr algn="l"/>
            <a:r>
              <a:rPr lang="fr-FR" sz="2400" b="0" i="0" u="none" strike="noStrike" baseline="0" dirty="0">
                <a:latin typeface="Arial" panose="020B0604020202020204" pitchFamily="34" charset="0"/>
                <a:cs typeface="Arial" panose="020B0604020202020204" pitchFamily="34" charset="0"/>
              </a:rPr>
              <a:t>Construction de bâtiment performant </a:t>
            </a:r>
          </a:p>
          <a:p>
            <a:pPr algn="l"/>
            <a:r>
              <a:rPr lang="fr-FR" sz="2400" b="0" i="0" u="none" strike="noStrike" baseline="0" dirty="0">
                <a:latin typeface="Arial" panose="020B0604020202020204" pitchFamily="34" charset="0"/>
                <a:cs typeface="Arial" panose="020B0604020202020204" pitchFamily="34" charset="0"/>
              </a:rPr>
              <a:t>Maîtrise de l’éclairage public urbain </a:t>
            </a:r>
          </a:p>
          <a:p>
            <a:pPr algn="l"/>
            <a:r>
              <a:rPr lang="fr-FR" sz="1050" b="0" i="0" u="none" strike="noStrike" baseline="0" dirty="0">
                <a:solidFill>
                  <a:srgbClr val="504844"/>
                </a:solidFill>
                <a:latin typeface="HelveticaNeueLTPro-Cn"/>
              </a:rPr>
              <a:t> </a:t>
            </a:r>
            <a:endParaRPr lang="fr-FR" sz="1050" dirty="0"/>
          </a:p>
        </p:txBody>
      </p:sp>
      <p:sp>
        <p:nvSpPr>
          <p:cNvPr id="23" name="ZoneTexte 22">
            <a:extLst>
              <a:ext uri="{FF2B5EF4-FFF2-40B4-BE49-F238E27FC236}">
                <a16:creationId xmlns:a16="http://schemas.microsoft.com/office/drawing/2014/main" id="{2589DD4F-D45B-E228-DBA1-C977EC58D39C}"/>
              </a:ext>
            </a:extLst>
          </p:cNvPr>
          <p:cNvSpPr txBox="1"/>
          <p:nvPr/>
        </p:nvSpPr>
        <p:spPr>
          <a:xfrm>
            <a:off x="10439400" y="3400757"/>
            <a:ext cx="6622395" cy="1569660"/>
          </a:xfrm>
          <a:prstGeom prst="rect">
            <a:avLst/>
          </a:prstGeom>
          <a:noFill/>
        </p:spPr>
        <p:txBody>
          <a:bodyPr wrap="square">
            <a:spAutoFit/>
          </a:bodyPr>
          <a:lstStyle/>
          <a:p>
            <a:pPr algn="l"/>
            <a:r>
              <a:rPr lang="fr-FR" sz="2400" b="0" i="0" u="none" strike="noStrike" baseline="0" dirty="0">
                <a:latin typeface="Arial" panose="020B0604020202020204" pitchFamily="34" charset="0"/>
                <a:cs typeface="Arial" panose="020B0604020202020204" pitchFamily="34" charset="0"/>
              </a:rPr>
              <a:t>Énergies renouvelables et réseaux de chaleur</a:t>
            </a:r>
          </a:p>
          <a:p>
            <a:pPr algn="l"/>
            <a:r>
              <a:rPr lang="fr-FR" sz="2400" b="1" i="0" u="none" strike="noStrike" baseline="0" dirty="0">
                <a:latin typeface="Arial" panose="020B0604020202020204" pitchFamily="34" charset="0"/>
                <a:cs typeface="Arial" panose="020B0604020202020204" pitchFamily="34" charset="0"/>
              </a:rPr>
              <a:t>Eau </a:t>
            </a:r>
          </a:p>
          <a:p>
            <a:pPr algn="l"/>
            <a:r>
              <a:rPr lang="fr-FR" sz="2400" b="0" i="0" u="none" strike="noStrike" baseline="0" dirty="0">
                <a:latin typeface="Arial" panose="020B0604020202020204" pitchFamily="34" charset="0"/>
                <a:cs typeface="Arial" panose="020B0604020202020204" pitchFamily="34" charset="0"/>
              </a:rPr>
              <a:t>Mobilité </a:t>
            </a:r>
          </a:p>
          <a:p>
            <a:pPr algn="l"/>
            <a:r>
              <a:rPr lang="fr-FR" sz="2400" b="0" i="0" u="none" strike="noStrike" baseline="0" dirty="0">
                <a:latin typeface="Arial" panose="020B0604020202020204" pitchFamily="34" charset="0"/>
                <a:cs typeface="Arial" panose="020B0604020202020204" pitchFamily="34" charset="0"/>
              </a:rPr>
              <a:t>Biodiversité </a:t>
            </a:r>
          </a:p>
        </p:txBody>
      </p:sp>
      <p:sp>
        <p:nvSpPr>
          <p:cNvPr id="28" name="ZoneTexte 27">
            <a:extLst>
              <a:ext uri="{FF2B5EF4-FFF2-40B4-BE49-F238E27FC236}">
                <a16:creationId xmlns:a16="http://schemas.microsoft.com/office/drawing/2014/main" id="{239BB5E7-9E9E-F100-8605-60A2EDBF913A}"/>
              </a:ext>
            </a:extLst>
          </p:cNvPr>
          <p:cNvSpPr txBox="1"/>
          <p:nvPr/>
        </p:nvSpPr>
        <p:spPr>
          <a:xfrm>
            <a:off x="824443" y="8496803"/>
            <a:ext cx="6096000"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fr-FR" sz="2400" b="1" dirty="0">
                <a:ln/>
                <a:solidFill>
                  <a:schemeClr val="accent3"/>
                </a:solidFill>
                <a:latin typeface="Arial" panose="020B0604020202020204" pitchFamily="34" charset="0"/>
                <a:cs typeface="Arial" panose="020B0604020202020204" pitchFamily="34" charset="0"/>
              </a:rPr>
              <a:t>Financement à 100 %</a:t>
            </a:r>
          </a:p>
          <a:p>
            <a:r>
              <a:rPr lang="fr-FR" sz="2400" b="1" dirty="0">
                <a:ln/>
                <a:solidFill>
                  <a:schemeClr val="accent3"/>
                </a:solidFill>
                <a:latin typeface="Arial" panose="020B0604020202020204" pitchFamily="34" charset="0"/>
                <a:cs typeface="Arial" panose="020B0604020202020204" pitchFamily="34" charset="0"/>
              </a:rPr>
              <a:t>de votre besoin</a:t>
            </a:r>
          </a:p>
          <a:p>
            <a:r>
              <a:rPr lang="fr-FR" sz="2400" b="1" dirty="0">
                <a:ln/>
                <a:solidFill>
                  <a:schemeClr val="accent3"/>
                </a:solidFill>
                <a:latin typeface="Arial" panose="020B0604020202020204" pitchFamily="34" charset="0"/>
                <a:cs typeface="Arial" panose="020B0604020202020204" pitchFamily="34" charset="0"/>
              </a:rPr>
              <a:t>d’emprunt</a:t>
            </a:r>
          </a:p>
        </p:txBody>
      </p:sp>
      <p:pic>
        <p:nvPicPr>
          <p:cNvPr id="11" name="Image 10" descr="Une image contenant texte, Police, Graphique, logo&#10;&#10;Le contenu généré par l’IA peut être incorrect.">
            <a:extLst>
              <a:ext uri="{FF2B5EF4-FFF2-40B4-BE49-F238E27FC236}">
                <a16:creationId xmlns:a16="http://schemas.microsoft.com/office/drawing/2014/main" id="{0315BA82-C4D7-1D1C-342C-10B222B579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6160" y="258067"/>
            <a:ext cx="4488235" cy="914325"/>
          </a:xfrm>
          <a:prstGeom prst="rect">
            <a:avLst/>
          </a:prstGeom>
        </p:spPr>
      </p:pic>
    </p:spTree>
    <p:extLst>
      <p:ext uri="{BB962C8B-B14F-4D97-AF65-F5344CB8AC3E}">
        <p14:creationId xmlns:p14="http://schemas.microsoft.com/office/powerpoint/2010/main" val="62241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sp>
        <p:nvSpPr>
          <p:cNvPr id="14" name="Titre 3">
            <a:extLst>
              <a:ext uri="{FF2B5EF4-FFF2-40B4-BE49-F238E27FC236}">
                <a16:creationId xmlns:a16="http://schemas.microsoft.com/office/drawing/2014/main" id="{18B26429-4D99-17EF-CB48-20E3BCA4BA19}"/>
              </a:ext>
            </a:extLst>
          </p:cNvPr>
          <p:cNvSpPr txBox="1">
            <a:spLocks/>
          </p:cNvSpPr>
          <p:nvPr/>
        </p:nvSpPr>
        <p:spPr>
          <a:xfrm>
            <a:off x="3820670" y="1718988"/>
            <a:ext cx="10428730" cy="850156"/>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a:ln w="0"/>
                <a:solidFill>
                  <a:schemeClr val="accent6">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Prêt Cohésion Sociale</a:t>
            </a:r>
          </a:p>
        </p:txBody>
      </p:sp>
      <p:sp>
        <p:nvSpPr>
          <p:cNvPr id="15" name="ZoneTexte 14">
            <a:extLst>
              <a:ext uri="{FF2B5EF4-FFF2-40B4-BE49-F238E27FC236}">
                <a16:creationId xmlns:a16="http://schemas.microsoft.com/office/drawing/2014/main" id="{4A4EB75C-CB66-1E5A-5ED0-1B9797FA2B1A}"/>
              </a:ext>
            </a:extLst>
          </p:cNvPr>
          <p:cNvSpPr txBox="1"/>
          <p:nvPr/>
        </p:nvSpPr>
        <p:spPr>
          <a:xfrm>
            <a:off x="824443" y="5126649"/>
            <a:ext cx="16492938" cy="4339650"/>
          </a:xfrm>
          <a:prstGeom prst="rect">
            <a:avLst/>
          </a:prstGeom>
          <a:noFill/>
          <a:ln>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fr-FR" sz="2400" b="1" dirty="0">
                <a:ln/>
                <a:solidFill>
                  <a:schemeClr val="accent6">
                    <a:lumMod val="75000"/>
                  </a:schemeClr>
                </a:solidFill>
                <a:latin typeface="Arial" panose="020B0604020202020204" pitchFamily="34" charset="0"/>
                <a:ea typeface="+mj-ea"/>
                <a:cs typeface="Arial" panose="020B0604020202020204" pitchFamily="34" charset="0"/>
              </a:rPr>
              <a:t>Une marge concessive </a:t>
            </a: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2400" b="1" dirty="0">
              <a:ln/>
              <a:solidFill>
                <a:schemeClr val="accent3"/>
              </a:solidFill>
              <a:latin typeface="Arial" panose="020B0604020202020204" pitchFamily="34" charset="0"/>
              <a:cs typeface="Arial" panose="020B0604020202020204" pitchFamily="34" charset="0"/>
            </a:endParaRPr>
          </a:p>
          <a:p>
            <a:pPr algn="l"/>
            <a:endParaRPr lang="fr-FR" sz="2400" b="1" i="0" u="none" strike="noStrike" baseline="0" dirty="0">
              <a:ln/>
              <a:solidFill>
                <a:schemeClr val="accent3"/>
              </a:solidFill>
              <a:latin typeface="Arial" panose="020B0604020202020204" pitchFamily="34" charset="0"/>
              <a:cs typeface="Arial" panose="020B0604020202020204" pitchFamily="34" charset="0"/>
            </a:endParaRPr>
          </a:p>
          <a:p>
            <a:pPr algn="just"/>
            <a:endParaRPr lang="fr-FR" sz="2400" b="1" dirty="0">
              <a:ln/>
              <a:solidFill>
                <a:schemeClr val="accent6">
                  <a:lumMod val="75000"/>
                </a:schemeClr>
              </a:solidFill>
              <a:latin typeface="Arial" panose="020B0604020202020204" pitchFamily="34" charset="0"/>
              <a:ea typeface="+mj-ea"/>
              <a:cs typeface="Arial" panose="020B0604020202020204" pitchFamily="34" charset="0"/>
            </a:endParaRPr>
          </a:p>
          <a:p>
            <a:pPr algn="just"/>
            <a:r>
              <a:rPr lang="fr-FR" sz="2400" b="1" dirty="0">
                <a:ln/>
                <a:solidFill>
                  <a:schemeClr val="accent6">
                    <a:lumMod val="75000"/>
                  </a:schemeClr>
                </a:solidFill>
                <a:latin typeface="Arial" panose="020B0604020202020204" pitchFamily="34" charset="0"/>
                <a:ea typeface="+mj-ea"/>
                <a:cs typeface="Arial" panose="020B0604020202020204" pitchFamily="34" charset="0"/>
              </a:rPr>
              <a:t>Une durée</a:t>
            </a:r>
          </a:p>
          <a:p>
            <a:pPr algn="just"/>
            <a:r>
              <a:rPr lang="fr-FR" sz="2400" b="1" dirty="0">
                <a:ln/>
                <a:solidFill>
                  <a:schemeClr val="accent6">
                    <a:lumMod val="75000"/>
                  </a:schemeClr>
                </a:solidFill>
                <a:latin typeface="Arial" panose="020B0604020202020204" pitchFamily="34" charset="0"/>
                <a:ea typeface="+mj-ea"/>
                <a:cs typeface="Arial" panose="020B0604020202020204" pitchFamily="34" charset="0"/>
              </a:rPr>
              <a:t>d'amortissement</a:t>
            </a:r>
          </a:p>
          <a:p>
            <a:pPr algn="just"/>
            <a:r>
              <a:rPr lang="fr-FR" sz="2400" b="1" dirty="0">
                <a:ln/>
                <a:solidFill>
                  <a:schemeClr val="accent6">
                    <a:lumMod val="75000"/>
                  </a:schemeClr>
                </a:solidFill>
                <a:latin typeface="Arial" panose="020B0604020202020204" pitchFamily="34" charset="0"/>
                <a:ea typeface="+mj-ea"/>
                <a:cs typeface="Arial" panose="020B0604020202020204" pitchFamily="34" charset="0"/>
              </a:rPr>
              <a:t>adaptée à vos projets</a:t>
            </a:r>
          </a:p>
          <a:p>
            <a:pPr algn="l"/>
            <a:r>
              <a:rPr lang="fr-FR" sz="2400" b="1" dirty="0">
                <a:ln/>
                <a:solidFill>
                  <a:schemeClr val="accent3"/>
                </a:solidFill>
                <a:latin typeface="Arial" panose="020B0604020202020204" pitchFamily="34" charset="0"/>
                <a:cs typeface="Arial" panose="020B0604020202020204" pitchFamily="34" charset="0"/>
              </a:rPr>
              <a:t> </a:t>
            </a: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1200" b="1" dirty="0">
              <a:ln/>
              <a:solidFill>
                <a:schemeClr val="accent3"/>
              </a:solidFill>
            </a:endParaRPr>
          </a:p>
        </p:txBody>
      </p:sp>
      <p:sp>
        <p:nvSpPr>
          <p:cNvPr id="17" name="ZoneTexte 16">
            <a:extLst>
              <a:ext uri="{FF2B5EF4-FFF2-40B4-BE49-F238E27FC236}">
                <a16:creationId xmlns:a16="http://schemas.microsoft.com/office/drawing/2014/main" id="{6A62250C-1AAE-618B-006F-A067FCFBAF69}"/>
              </a:ext>
            </a:extLst>
          </p:cNvPr>
          <p:cNvSpPr txBox="1"/>
          <p:nvPr/>
        </p:nvSpPr>
        <p:spPr>
          <a:xfrm>
            <a:off x="7010400" y="5143500"/>
            <a:ext cx="10134600" cy="1569660"/>
          </a:xfrm>
          <a:prstGeom prst="rect">
            <a:avLst/>
          </a:prstGeom>
          <a:noFill/>
        </p:spPr>
        <p:txBody>
          <a:bodyPr wrap="square">
            <a:spAutoFit/>
          </a:bodyPr>
          <a:lstStyle/>
          <a:p>
            <a:pPr marL="342900" indent="-342900">
              <a:buClr>
                <a:schemeClr val="accent6">
                  <a:lumMod val="75000"/>
                </a:schemeClr>
              </a:buClr>
              <a:buFont typeface="Arial" panose="020B0604020202020204" pitchFamily="34" charset="0"/>
              <a:buChar char="•"/>
            </a:pPr>
            <a:r>
              <a:rPr lang="fr-FR" sz="2400" dirty="0">
                <a:solidFill>
                  <a:srgbClr val="504844"/>
                </a:solidFill>
                <a:latin typeface="Arial" panose="020B0604020202020204" pitchFamily="34" charset="0"/>
                <a:cs typeface="Arial" panose="020B0604020202020204" pitchFamily="34" charset="0"/>
              </a:rPr>
              <a:t>Un taux indexé sur le </a:t>
            </a:r>
            <a:r>
              <a:rPr lang="fr-FR" sz="2400" b="1" dirty="0">
                <a:solidFill>
                  <a:srgbClr val="504844"/>
                </a:solidFill>
                <a:latin typeface="Arial" panose="020B0604020202020204" pitchFamily="34" charset="0"/>
                <a:cs typeface="Arial" panose="020B0604020202020204" pitchFamily="34" charset="0"/>
              </a:rPr>
              <a:t>Livret A + 0.60% </a:t>
            </a:r>
            <a:r>
              <a:rPr lang="fr-FR" sz="2400" dirty="0">
                <a:solidFill>
                  <a:srgbClr val="504844"/>
                </a:solidFill>
                <a:latin typeface="Arial" panose="020B0604020202020204" pitchFamily="34" charset="0"/>
                <a:cs typeface="Arial" panose="020B0604020202020204" pitchFamily="34" charset="0"/>
              </a:rPr>
              <a:t>ou à taux fixe suivant un barème mensuel</a:t>
            </a:r>
          </a:p>
          <a:p>
            <a:pPr marL="342900" indent="-342900" algn="l">
              <a:buClr>
                <a:schemeClr val="accent6">
                  <a:lumMod val="75000"/>
                </a:schemeClr>
              </a:buClr>
              <a:buFont typeface="Arial" panose="020B0604020202020204" pitchFamily="34" charset="0"/>
              <a:buChar char="•"/>
            </a:pPr>
            <a:r>
              <a:rPr lang="fr-FR" sz="2400" dirty="0">
                <a:solidFill>
                  <a:srgbClr val="504844"/>
                </a:solidFill>
                <a:latin typeface="Arial" panose="020B0604020202020204" pitchFamily="34" charset="0"/>
                <a:cs typeface="Arial" panose="020B0604020202020204" pitchFamily="34" charset="0"/>
              </a:rPr>
              <a:t>Opérations performantes énergétiquement : un taux indexé sur le</a:t>
            </a:r>
          </a:p>
          <a:p>
            <a:pPr algn="l">
              <a:buClr>
                <a:schemeClr val="accent6">
                  <a:lumMod val="75000"/>
                </a:schemeClr>
              </a:buClr>
            </a:pPr>
            <a:r>
              <a:rPr lang="fr-FR" sz="2400" b="1" dirty="0">
                <a:solidFill>
                  <a:srgbClr val="504844"/>
                </a:solidFill>
                <a:latin typeface="Arial" panose="020B0604020202020204" pitchFamily="34" charset="0"/>
                <a:cs typeface="Arial" panose="020B0604020202020204" pitchFamily="34" charset="0"/>
              </a:rPr>
              <a:t>    Livret A + 0.50%</a:t>
            </a:r>
          </a:p>
        </p:txBody>
      </p:sp>
      <p:sp>
        <p:nvSpPr>
          <p:cNvPr id="18" name="ZoneTexte 17">
            <a:extLst>
              <a:ext uri="{FF2B5EF4-FFF2-40B4-BE49-F238E27FC236}">
                <a16:creationId xmlns:a16="http://schemas.microsoft.com/office/drawing/2014/main" id="{721FA964-771F-E69D-C48B-9F7126647078}"/>
              </a:ext>
            </a:extLst>
          </p:cNvPr>
          <p:cNvSpPr txBox="1"/>
          <p:nvPr/>
        </p:nvSpPr>
        <p:spPr>
          <a:xfrm>
            <a:off x="7010399" y="6990831"/>
            <a:ext cx="8369129" cy="830997"/>
          </a:xfrm>
          <a:prstGeom prst="rect">
            <a:avLst/>
          </a:prstGeom>
          <a:noFill/>
        </p:spPr>
        <p:txBody>
          <a:bodyPr wrap="square">
            <a:spAutoFit/>
          </a:bodyPr>
          <a:lstStyle/>
          <a:p>
            <a:pPr marL="171450" indent="-171450" algn="l">
              <a:buClr>
                <a:schemeClr val="accent6">
                  <a:lumMod val="75000"/>
                </a:schemeClr>
              </a:buClr>
              <a:buFont typeface="Arial" panose="020B0604020202020204" pitchFamily="34" charset="0"/>
              <a:buChar char="•"/>
            </a:pPr>
            <a:r>
              <a:rPr lang="fr-FR" sz="2400" b="1" i="0" u="none" strike="noStrike" baseline="0" dirty="0">
                <a:solidFill>
                  <a:srgbClr val="564A45"/>
                </a:solidFill>
                <a:latin typeface="Arial" panose="020B0604020202020204" pitchFamily="34" charset="0"/>
                <a:cs typeface="Arial" panose="020B0604020202020204" pitchFamily="34" charset="0"/>
              </a:rPr>
              <a:t>  De </a:t>
            </a:r>
            <a:r>
              <a:rPr lang="fr-FR" sz="2400" b="1" dirty="0">
                <a:solidFill>
                  <a:srgbClr val="564A45"/>
                </a:solidFill>
                <a:latin typeface="Arial" panose="020B0604020202020204" pitchFamily="34" charset="0"/>
                <a:cs typeface="Arial" panose="020B0604020202020204" pitchFamily="34" charset="0"/>
              </a:rPr>
              <a:t>25</a:t>
            </a:r>
            <a:r>
              <a:rPr lang="fr-FR" sz="2400" b="1" i="0" u="none" strike="noStrike" baseline="0" dirty="0">
                <a:solidFill>
                  <a:srgbClr val="564A45"/>
                </a:solidFill>
                <a:latin typeface="Arial" panose="020B0604020202020204" pitchFamily="34" charset="0"/>
                <a:cs typeface="Arial" panose="020B0604020202020204" pitchFamily="34" charset="0"/>
              </a:rPr>
              <a:t> ans à 60 ans </a:t>
            </a:r>
            <a:r>
              <a:rPr lang="fr-FR" sz="2400" b="0" i="0" u="none" strike="noStrike" baseline="0" dirty="0">
                <a:solidFill>
                  <a:srgbClr val="564A45"/>
                </a:solidFill>
                <a:latin typeface="Arial" panose="020B0604020202020204" pitchFamily="34" charset="0"/>
                <a:cs typeface="Arial" panose="020B0604020202020204" pitchFamily="34" charset="0"/>
              </a:rPr>
              <a:t>suivant l’index retenu </a:t>
            </a:r>
          </a:p>
          <a:p>
            <a:pPr marL="171450" indent="-171450" algn="l">
              <a:buClr>
                <a:schemeClr val="accent6">
                  <a:lumMod val="75000"/>
                </a:schemeClr>
              </a:buClr>
              <a:buFont typeface="Arial" panose="020B0604020202020204" pitchFamily="34" charset="0"/>
              <a:buChar char="•"/>
            </a:pPr>
            <a:r>
              <a:rPr lang="fr-FR" sz="2400" b="0" i="0" u="none" strike="noStrike" baseline="0" dirty="0">
                <a:solidFill>
                  <a:srgbClr val="564A45"/>
                </a:solidFill>
                <a:latin typeface="Arial" panose="020B0604020202020204" pitchFamily="34" charset="0"/>
                <a:cs typeface="Arial" panose="020B0604020202020204" pitchFamily="34" charset="0"/>
              </a:rPr>
              <a:t>  Préfinancement jusqu’à 5 ans</a:t>
            </a:r>
            <a:endParaRPr lang="fr-FR" sz="2400"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B9894CAC-320C-DEA7-11FA-B707AE669C07}"/>
              </a:ext>
            </a:extLst>
          </p:cNvPr>
          <p:cNvSpPr txBox="1"/>
          <p:nvPr/>
        </p:nvSpPr>
        <p:spPr>
          <a:xfrm>
            <a:off x="7010399" y="8367669"/>
            <a:ext cx="10051396" cy="1569660"/>
          </a:xfrm>
          <a:prstGeom prst="rect">
            <a:avLst/>
          </a:prstGeom>
          <a:noFill/>
        </p:spPr>
        <p:txBody>
          <a:bodyPr wrap="square">
            <a:spAutoFit/>
          </a:bodyPr>
          <a:lstStyle/>
          <a:p>
            <a:pPr marL="342900" indent="-342900" algn="l">
              <a:buClr>
                <a:schemeClr val="accent6">
                  <a:lumMod val="75000"/>
                </a:schemeClr>
              </a:buClr>
              <a:buFont typeface="Arial" panose="020B0604020202020204" pitchFamily="34" charset="0"/>
              <a:buChar char="•"/>
            </a:pPr>
            <a:r>
              <a:rPr lang="fr-FR" sz="2400" b="0" i="0" u="none" strike="noStrike" baseline="0" dirty="0">
                <a:solidFill>
                  <a:srgbClr val="564A45"/>
                </a:solidFill>
                <a:latin typeface="HelveticaNeueLTPro-Cn"/>
              </a:rPr>
              <a:t>Pour vos projets de reconstruction après la survenue d’une catastrophe naturelle et pour les autres projets dont les montants sont inférieurs ou égaux à 5 M€</a:t>
            </a:r>
          </a:p>
          <a:p>
            <a:pPr marL="342900" indent="-342900" algn="l">
              <a:buClr>
                <a:schemeClr val="accent6">
                  <a:lumMod val="75000"/>
                </a:schemeClr>
              </a:buClr>
              <a:buFont typeface="Arial" panose="020B0604020202020204" pitchFamily="34" charset="0"/>
              <a:buChar char="•"/>
            </a:pPr>
            <a:r>
              <a:rPr lang="fr-FR" sz="2400" b="0" i="0" u="none" strike="noStrike" baseline="0" dirty="0">
                <a:solidFill>
                  <a:srgbClr val="564A45"/>
                </a:solidFill>
                <a:latin typeface="HelveticaNeueLTPro-Cn"/>
              </a:rPr>
              <a:t>Jusqu’à 50% pour les montants supérieurs à 5 M€</a:t>
            </a:r>
            <a:endParaRPr lang="fr-FR" sz="2400" dirty="0">
              <a:solidFill>
                <a:srgbClr val="504844"/>
              </a:solidFill>
              <a:latin typeface="HelveticaNeueLTPro-Cn"/>
            </a:endParaRPr>
          </a:p>
        </p:txBody>
      </p:sp>
      <p:cxnSp>
        <p:nvCxnSpPr>
          <p:cNvPr id="20" name="Connecteur droit 19">
            <a:extLst>
              <a:ext uri="{FF2B5EF4-FFF2-40B4-BE49-F238E27FC236}">
                <a16:creationId xmlns:a16="http://schemas.microsoft.com/office/drawing/2014/main" id="{E90B5717-654A-5279-AA5A-C931E8285F97}"/>
              </a:ext>
            </a:extLst>
          </p:cNvPr>
          <p:cNvCxnSpPr>
            <a:cxnSpLocks/>
          </p:cNvCxnSpPr>
          <p:nvPr/>
        </p:nvCxnSpPr>
        <p:spPr>
          <a:xfrm>
            <a:off x="824443" y="6819900"/>
            <a:ext cx="16091176" cy="0"/>
          </a:xfrm>
          <a:prstGeom prst="line">
            <a:avLst/>
          </a:prstGeom>
          <a:ln w="28575" cap="flat" cmpd="sng" algn="ctr">
            <a:solidFill>
              <a:schemeClr val="accent6">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necteur droit 20">
            <a:extLst>
              <a:ext uri="{FF2B5EF4-FFF2-40B4-BE49-F238E27FC236}">
                <a16:creationId xmlns:a16="http://schemas.microsoft.com/office/drawing/2014/main" id="{1A014CB9-DB2B-75C5-49A4-30C305DDBD99}"/>
              </a:ext>
            </a:extLst>
          </p:cNvPr>
          <p:cNvCxnSpPr>
            <a:cxnSpLocks/>
          </p:cNvCxnSpPr>
          <p:nvPr/>
        </p:nvCxnSpPr>
        <p:spPr>
          <a:xfrm flipV="1">
            <a:off x="970619" y="8191501"/>
            <a:ext cx="16091176" cy="76199"/>
          </a:xfrm>
          <a:prstGeom prst="line">
            <a:avLst/>
          </a:prstGeom>
          <a:ln w="28575" cap="flat" cmpd="sng" algn="ctr">
            <a:solidFill>
              <a:schemeClr val="accent6">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ZoneTexte 21">
            <a:extLst>
              <a:ext uri="{FF2B5EF4-FFF2-40B4-BE49-F238E27FC236}">
                <a16:creationId xmlns:a16="http://schemas.microsoft.com/office/drawing/2014/main" id="{156B70C5-D55E-63C8-5B95-54AF41BC4533}"/>
              </a:ext>
            </a:extLst>
          </p:cNvPr>
          <p:cNvSpPr txBox="1"/>
          <p:nvPr/>
        </p:nvSpPr>
        <p:spPr>
          <a:xfrm>
            <a:off x="824443" y="2673593"/>
            <a:ext cx="14555086" cy="2469907"/>
          </a:xfrm>
          <a:prstGeom prst="rect">
            <a:avLst/>
          </a:prstGeom>
          <a:noFill/>
        </p:spPr>
        <p:txBody>
          <a:bodyPr wrap="square">
            <a:spAutoFit/>
          </a:bodyPr>
          <a:lstStyle/>
          <a:p>
            <a:pPr algn="l"/>
            <a:r>
              <a:rPr lang="fr-FR" sz="2400" i="0" u="sng" strike="noStrike" baseline="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Nous sommes à vos côtés pour vous soutenir dans vos projets :</a:t>
            </a:r>
          </a:p>
          <a:p>
            <a:pPr algn="l"/>
            <a:endParaRPr lang="fr-FR" sz="2400" b="0" i="0" u="none" strike="noStrike" baseline="0" dirty="0">
              <a:latin typeface="Arial" panose="020B0604020202020204" pitchFamily="34" charset="0"/>
              <a:cs typeface="Arial" panose="020B0604020202020204" pitchFamily="34" charset="0"/>
            </a:endParaRPr>
          </a:p>
          <a:p>
            <a:pPr algn="l"/>
            <a:r>
              <a:rPr lang="fr-FR" sz="2400" dirty="0">
                <a:solidFill>
                  <a:srgbClr val="504844"/>
                </a:solidFill>
                <a:latin typeface="Arial" panose="020B0604020202020204" pitchFamily="34" charset="0"/>
                <a:cs typeface="Arial" panose="020B0604020202020204" pitchFamily="34" charset="0"/>
              </a:rPr>
              <a:t>Acquisition, construction ou rénovation des infrastructures de </a:t>
            </a:r>
            <a:r>
              <a:rPr lang="fr-FR" sz="2400" b="1" dirty="0">
                <a:solidFill>
                  <a:srgbClr val="504844"/>
                </a:solidFill>
                <a:latin typeface="Arial" panose="020B0604020202020204" pitchFamily="34" charset="0"/>
                <a:cs typeface="Arial" panose="020B0604020202020204" pitchFamily="34" charset="0"/>
              </a:rPr>
              <a:t>santé</a:t>
            </a:r>
            <a:r>
              <a:rPr lang="fr-FR" sz="2400" dirty="0">
                <a:solidFill>
                  <a:srgbClr val="504844"/>
                </a:solidFill>
                <a:latin typeface="Arial" panose="020B0604020202020204" pitchFamily="34" charset="0"/>
                <a:cs typeface="Arial" panose="020B0604020202020204" pitchFamily="34" charset="0"/>
              </a:rPr>
              <a:t> </a:t>
            </a:r>
          </a:p>
          <a:p>
            <a:pPr algn="l"/>
            <a:r>
              <a:rPr lang="fr-FR" sz="2400" dirty="0">
                <a:solidFill>
                  <a:srgbClr val="504844"/>
                </a:solidFill>
                <a:latin typeface="Arial" panose="020B0604020202020204" pitchFamily="34" charset="0"/>
                <a:cs typeface="Arial" panose="020B0604020202020204" pitchFamily="34" charset="0"/>
              </a:rPr>
              <a:t>(hôpitaux, maisons de santé, cabinets médicaux…)</a:t>
            </a:r>
          </a:p>
          <a:p>
            <a:pPr algn="l"/>
            <a:r>
              <a:rPr lang="fr-FR" sz="2400" dirty="0">
                <a:solidFill>
                  <a:srgbClr val="504844"/>
                </a:solidFill>
                <a:latin typeface="Arial" panose="020B0604020202020204" pitchFamily="34" charset="0"/>
                <a:cs typeface="Arial" panose="020B0604020202020204" pitchFamily="34" charset="0"/>
              </a:rPr>
              <a:t>Rénovation ou reconstruction des ouvrages d’art (pont, tunnel...)</a:t>
            </a:r>
          </a:p>
          <a:p>
            <a:pPr algn="l"/>
            <a:r>
              <a:rPr lang="fr-FR" sz="2400" dirty="0">
                <a:solidFill>
                  <a:srgbClr val="504844"/>
                </a:solidFill>
                <a:latin typeface="Arial" panose="020B0604020202020204" pitchFamily="34" charset="0"/>
                <a:cs typeface="Arial" panose="020B0604020202020204" pitchFamily="34" charset="0"/>
              </a:rPr>
              <a:t>Reconstruction à la suite d’une catastrophe naturelle</a:t>
            </a:r>
            <a:endParaRPr lang="fr-FR" sz="2400" dirty="0">
              <a:latin typeface="Arial" panose="020B0604020202020204" pitchFamily="34" charset="0"/>
              <a:cs typeface="Arial" panose="020B0604020202020204" pitchFamily="34" charset="0"/>
            </a:endParaRPr>
          </a:p>
          <a:p>
            <a:pPr algn="l"/>
            <a:r>
              <a:rPr lang="fr-FR" sz="1050" b="0" i="0" u="none" strike="noStrike" baseline="0" dirty="0">
                <a:solidFill>
                  <a:srgbClr val="504844"/>
                </a:solidFill>
                <a:latin typeface="HelveticaNeueLTPro-Cn"/>
              </a:rPr>
              <a:t> </a:t>
            </a:r>
            <a:endParaRPr lang="fr-FR" sz="1050" dirty="0"/>
          </a:p>
        </p:txBody>
      </p:sp>
      <p:sp>
        <p:nvSpPr>
          <p:cNvPr id="23" name="ZoneTexte 22">
            <a:extLst>
              <a:ext uri="{FF2B5EF4-FFF2-40B4-BE49-F238E27FC236}">
                <a16:creationId xmlns:a16="http://schemas.microsoft.com/office/drawing/2014/main" id="{2589DD4F-D45B-E228-DBA1-C977EC58D39C}"/>
              </a:ext>
            </a:extLst>
          </p:cNvPr>
          <p:cNvSpPr txBox="1"/>
          <p:nvPr/>
        </p:nvSpPr>
        <p:spPr>
          <a:xfrm>
            <a:off x="10439400" y="3400757"/>
            <a:ext cx="6622395" cy="1938992"/>
          </a:xfrm>
          <a:prstGeom prst="rect">
            <a:avLst/>
          </a:prstGeom>
          <a:noFill/>
        </p:spPr>
        <p:txBody>
          <a:bodyPr wrap="square">
            <a:spAutoFit/>
          </a:bodyPr>
          <a:lstStyle/>
          <a:p>
            <a:pPr algn="l"/>
            <a:r>
              <a:rPr lang="fr-FR" sz="2400" dirty="0">
                <a:solidFill>
                  <a:srgbClr val="504844"/>
                </a:solidFill>
                <a:latin typeface="Arial" panose="020B0604020202020204" pitchFamily="34" charset="0"/>
                <a:cs typeface="Arial" panose="020B0604020202020204" pitchFamily="34" charset="0"/>
              </a:rPr>
              <a:t>Construction, extension, rénovation thermique et acquisition d’établissements </a:t>
            </a:r>
            <a:r>
              <a:rPr lang="fr-FR" sz="2400" b="1" dirty="0">
                <a:solidFill>
                  <a:srgbClr val="504844"/>
                </a:solidFill>
                <a:latin typeface="Arial" panose="020B0604020202020204" pitchFamily="34" charset="0"/>
                <a:cs typeface="Arial" panose="020B0604020202020204" pitchFamily="34" charset="0"/>
              </a:rPr>
              <a:t>scolaires</a:t>
            </a:r>
            <a:r>
              <a:rPr lang="fr-FR" sz="2400" dirty="0">
                <a:solidFill>
                  <a:srgbClr val="504844"/>
                </a:solidFill>
                <a:latin typeface="Arial" panose="020B0604020202020204" pitchFamily="34" charset="0"/>
                <a:cs typeface="Arial" panose="020B0604020202020204" pitchFamily="34" charset="0"/>
              </a:rPr>
              <a:t> et équipements périscolaires, culturels, sportifs ou internats en lien avec l’éducation</a:t>
            </a:r>
          </a:p>
          <a:p>
            <a:pPr algn="l"/>
            <a:endParaRPr lang="fr-FR" sz="2400" b="0" i="0" u="none" strike="noStrike" baseline="0" dirty="0">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239BB5E7-9E9E-F100-8605-60A2EDBF913A}"/>
              </a:ext>
            </a:extLst>
          </p:cNvPr>
          <p:cNvSpPr txBox="1"/>
          <p:nvPr/>
        </p:nvSpPr>
        <p:spPr>
          <a:xfrm>
            <a:off x="824443" y="8380521"/>
            <a:ext cx="6096000"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r>
              <a:rPr lang="fr-FR" sz="2400" b="1" dirty="0">
                <a:ln/>
                <a:solidFill>
                  <a:schemeClr val="accent6">
                    <a:lumMod val="75000"/>
                  </a:schemeClr>
                </a:solidFill>
                <a:latin typeface="Arial" panose="020B0604020202020204" pitchFamily="34" charset="0"/>
                <a:ea typeface="+mj-ea"/>
                <a:cs typeface="Arial" panose="020B0604020202020204" pitchFamily="34" charset="0"/>
              </a:rPr>
              <a:t>Financement à 100 %</a:t>
            </a:r>
          </a:p>
          <a:p>
            <a:pPr algn="just"/>
            <a:r>
              <a:rPr lang="fr-FR" sz="2400" b="1" dirty="0">
                <a:ln/>
                <a:solidFill>
                  <a:schemeClr val="accent6">
                    <a:lumMod val="75000"/>
                  </a:schemeClr>
                </a:solidFill>
                <a:latin typeface="Arial" panose="020B0604020202020204" pitchFamily="34" charset="0"/>
                <a:ea typeface="+mj-ea"/>
                <a:cs typeface="Arial" panose="020B0604020202020204" pitchFamily="34" charset="0"/>
              </a:rPr>
              <a:t>de votre besoin</a:t>
            </a:r>
          </a:p>
          <a:p>
            <a:pPr algn="just"/>
            <a:r>
              <a:rPr lang="fr-FR" sz="2400" b="1" dirty="0">
                <a:ln/>
                <a:solidFill>
                  <a:schemeClr val="accent6">
                    <a:lumMod val="75000"/>
                  </a:schemeClr>
                </a:solidFill>
                <a:latin typeface="Arial" panose="020B0604020202020204" pitchFamily="34" charset="0"/>
                <a:ea typeface="+mj-ea"/>
                <a:cs typeface="Arial" panose="020B0604020202020204" pitchFamily="34" charset="0"/>
              </a:rPr>
              <a:t>d’emprunt</a:t>
            </a:r>
          </a:p>
        </p:txBody>
      </p:sp>
      <p:pic>
        <p:nvPicPr>
          <p:cNvPr id="11" name="Image 10" descr="Une image contenant texte, Police, Graphique, logo&#10;&#10;Le contenu généré par l’IA peut être incorrect.">
            <a:extLst>
              <a:ext uri="{FF2B5EF4-FFF2-40B4-BE49-F238E27FC236}">
                <a16:creationId xmlns:a16="http://schemas.microsoft.com/office/drawing/2014/main" id="{5C73DD85-A5E0-3926-0E08-B3A8FE763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6160" y="258067"/>
            <a:ext cx="4488235" cy="914325"/>
          </a:xfrm>
          <a:prstGeom prst="rect">
            <a:avLst/>
          </a:prstGeom>
        </p:spPr>
      </p:pic>
    </p:spTree>
    <p:extLst>
      <p:ext uri="{BB962C8B-B14F-4D97-AF65-F5344CB8AC3E}">
        <p14:creationId xmlns:p14="http://schemas.microsoft.com/office/powerpoint/2010/main" val="152156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sp>
        <p:nvSpPr>
          <p:cNvPr id="14" name="Titre 3">
            <a:extLst>
              <a:ext uri="{FF2B5EF4-FFF2-40B4-BE49-F238E27FC236}">
                <a16:creationId xmlns:a16="http://schemas.microsoft.com/office/drawing/2014/main" id="{18B26429-4D99-17EF-CB48-20E3BCA4BA19}"/>
              </a:ext>
            </a:extLst>
          </p:cNvPr>
          <p:cNvSpPr txBox="1">
            <a:spLocks/>
          </p:cNvSpPr>
          <p:nvPr/>
        </p:nvSpPr>
        <p:spPr>
          <a:xfrm>
            <a:off x="3820670" y="1718988"/>
            <a:ext cx="10428730" cy="850156"/>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Prêt Cohésion Territoriale</a:t>
            </a:r>
          </a:p>
        </p:txBody>
      </p:sp>
      <p:sp>
        <p:nvSpPr>
          <p:cNvPr id="15" name="ZoneTexte 14">
            <a:extLst>
              <a:ext uri="{FF2B5EF4-FFF2-40B4-BE49-F238E27FC236}">
                <a16:creationId xmlns:a16="http://schemas.microsoft.com/office/drawing/2014/main" id="{4A4EB75C-CB66-1E5A-5ED0-1B9797FA2B1A}"/>
              </a:ext>
            </a:extLst>
          </p:cNvPr>
          <p:cNvSpPr txBox="1"/>
          <p:nvPr/>
        </p:nvSpPr>
        <p:spPr>
          <a:xfrm>
            <a:off x="824443" y="5126649"/>
            <a:ext cx="16492938" cy="39703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t>Un taux compétitif</a:t>
            </a: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2400" b="1" dirty="0">
              <a:ln/>
              <a:solidFill>
                <a:schemeClr val="accent3"/>
              </a:solidFill>
              <a:latin typeface="Arial" panose="020B0604020202020204" pitchFamily="34" charset="0"/>
              <a:cs typeface="Arial" panose="020B0604020202020204" pitchFamily="34" charset="0"/>
            </a:endParaRPr>
          </a:p>
          <a:p>
            <a:pPr algn="l"/>
            <a:endParaRPr lang="fr-FR" sz="2400" b="1" i="0" u="none" strike="noStrike" baseline="0" dirty="0">
              <a:ln/>
              <a:solidFill>
                <a:schemeClr val="accent3"/>
              </a:solidFill>
              <a:latin typeface="Arial" panose="020B0604020202020204" pitchFamily="34" charset="0"/>
              <a:cs typeface="Arial" panose="020B0604020202020204" pitchFamily="34" charset="0"/>
            </a:endParaRPr>
          </a:p>
          <a:p>
            <a:pPr algn="just"/>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t>Une durée</a:t>
            </a:r>
          </a:p>
          <a:p>
            <a:pPr algn="just"/>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t>d'amortissement</a:t>
            </a:r>
          </a:p>
          <a:p>
            <a:pPr algn="just"/>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t>adaptée à vos projets</a:t>
            </a:r>
          </a:p>
          <a:p>
            <a:pPr algn="l"/>
            <a:r>
              <a:rPr lang="fr-FR" sz="2400" b="1" dirty="0">
                <a:ln/>
                <a:solidFill>
                  <a:schemeClr val="accent3"/>
                </a:solidFill>
                <a:latin typeface="Arial" panose="020B0604020202020204" pitchFamily="34" charset="0"/>
                <a:cs typeface="Arial" panose="020B0604020202020204" pitchFamily="34" charset="0"/>
              </a:rPr>
              <a:t> </a:t>
            </a: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2400" b="1" dirty="0">
              <a:ln/>
              <a:solidFill>
                <a:schemeClr val="accent3"/>
              </a:solidFill>
              <a:latin typeface="Arial" panose="020B0604020202020204" pitchFamily="34" charset="0"/>
              <a:cs typeface="Arial" panose="020B0604020202020204" pitchFamily="34" charset="0"/>
            </a:endParaRPr>
          </a:p>
          <a:p>
            <a:pPr algn="ctr"/>
            <a:endParaRPr lang="fr-FR" sz="1200" b="1" dirty="0">
              <a:ln/>
              <a:solidFill>
                <a:schemeClr val="accent3"/>
              </a:solidFill>
            </a:endParaRPr>
          </a:p>
        </p:txBody>
      </p:sp>
      <p:sp>
        <p:nvSpPr>
          <p:cNvPr id="17" name="ZoneTexte 16">
            <a:extLst>
              <a:ext uri="{FF2B5EF4-FFF2-40B4-BE49-F238E27FC236}">
                <a16:creationId xmlns:a16="http://schemas.microsoft.com/office/drawing/2014/main" id="{6A62250C-1AAE-618B-006F-A067FCFBAF69}"/>
              </a:ext>
            </a:extLst>
          </p:cNvPr>
          <p:cNvSpPr txBox="1"/>
          <p:nvPr/>
        </p:nvSpPr>
        <p:spPr>
          <a:xfrm>
            <a:off x="7010400" y="5143500"/>
            <a:ext cx="9296400" cy="461665"/>
          </a:xfrm>
          <a:prstGeom prst="rect">
            <a:avLst/>
          </a:prstGeom>
          <a:noFill/>
        </p:spPr>
        <p:txBody>
          <a:bodyPr wrap="square">
            <a:spAutoFit/>
          </a:bodyPr>
          <a:lstStyle/>
          <a:p>
            <a:pPr marL="285750" indent="-285750" algn="l">
              <a:buClr>
                <a:srgbClr val="FF0000"/>
              </a:buClr>
              <a:buFont typeface="Arial" panose="020B0604020202020204" pitchFamily="34" charset="0"/>
              <a:buChar char="•"/>
            </a:pPr>
            <a:r>
              <a:rPr lang="fr-FR" sz="2400" b="0" i="0" u="none" strike="noStrike" baseline="0" dirty="0">
                <a:solidFill>
                  <a:srgbClr val="564A45"/>
                </a:solidFill>
                <a:latin typeface="Arial" panose="020B0604020202020204" pitchFamily="34" charset="0"/>
                <a:cs typeface="Arial" panose="020B0604020202020204" pitchFamily="34" charset="0"/>
              </a:rPr>
              <a:t>Un taux indexé sur le </a:t>
            </a:r>
            <a:r>
              <a:rPr lang="fr-FR" sz="2400" b="1" i="0" u="none" strike="noStrike" baseline="0" dirty="0">
                <a:solidFill>
                  <a:srgbClr val="564A45"/>
                </a:solidFill>
                <a:latin typeface="Arial" panose="020B0604020202020204" pitchFamily="34" charset="0"/>
                <a:cs typeface="Arial" panose="020B0604020202020204" pitchFamily="34" charset="0"/>
              </a:rPr>
              <a:t>Livret A + </a:t>
            </a:r>
            <a:r>
              <a:rPr lang="fr-FR" sz="2400" b="1" dirty="0">
                <a:solidFill>
                  <a:srgbClr val="564A45"/>
                </a:solidFill>
                <a:latin typeface="Arial" panose="020B0604020202020204" pitchFamily="34" charset="0"/>
                <a:cs typeface="Arial" panose="020B0604020202020204" pitchFamily="34" charset="0"/>
              </a:rPr>
              <a:t>1.3</a:t>
            </a:r>
            <a:r>
              <a:rPr lang="fr-FR" sz="2400" b="1" i="0" u="none" strike="noStrike" baseline="0" dirty="0">
                <a:solidFill>
                  <a:srgbClr val="564A45"/>
                </a:solidFill>
                <a:latin typeface="Arial" panose="020B0604020202020204" pitchFamily="34" charset="0"/>
                <a:cs typeface="Arial" panose="020B0604020202020204" pitchFamily="34" charset="0"/>
              </a:rPr>
              <a:t>0%</a:t>
            </a:r>
            <a:endParaRPr lang="fr-FR" sz="2400"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721FA964-771F-E69D-C48B-9F7126647078}"/>
              </a:ext>
            </a:extLst>
          </p:cNvPr>
          <p:cNvSpPr txBox="1"/>
          <p:nvPr/>
        </p:nvSpPr>
        <p:spPr>
          <a:xfrm>
            <a:off x="7010399" y="6622137"/>
            <a:ext cx="8369129" cy="830997"/>
          </a:xfrm>
          <a:prstGeom prst="rect">
            <a:avLst/>
          </a:prstGeom>
          <a:noFill/>
        </p:spPr>
        <p:txBody>
          <a:bodyPr wrap="square">
            <a:spAutoFit/>
          </a:bodyPr>
          <a:lstStyle/>
          <a:p>
            <a:pPr marL="171450" indent="-171450" algn="l">
              <a:buClr>
                <a:srgbClr val="FF0000"/>
              </a:buClr>
              <a:buFont typeface="Arial" panose="020B0604020202020204" pitchFamily="34" charset="0"/>
              <a:buChar char="•"/>
            </a:pPr>
            <a:r>
              <a:rPr lang="fr-FR" sz="2400" b="1" i="0" u="none" strike="noStrike" baseline="0" dirty="0">
                <a:solidFill>
                  <a:srgbClr val="564A45"/>
                </a:solidFill>
                <a:latin typeface="Arial" panose="020B0604020202020204" pitchFamily="34" charset="0"/>
                <a:cs typeface="Arial" panose="020B0604020202020204" pitchFamily="34" charset="0"/>
              </a:rPr>
              <a:t>De </a:t>
            </a:r>
            <a:r>
              <a:rPr lang="fr-FR" sz="2400" b="1" dirty="0">
                <a:solidFill>
                  <a:srgbClr val="564A45"/>
                </a:solidFill>
                <a:latin typeface="Arial" panose="020B0604020202020204" pitchFamily="34" charset="0"/>
                <a:cs typeface="Arial" panose="020B0604020202020204" pitchFamily="34" charset="0"/>
              </a:rPr>
              <a:t>25</a:t>
            </a:r>
            <a:r>
              <a:rPr lang="fr-FR" sz="2400" b="1" i="0" u="none" strike="noStrike" baseline="0" dirty="0">
                <a:solidFill>
                  <a:srgbClr val="564A45"/>
                </a:solidFill>
                <a:latin typeface="Arial" panose="020B0604020202020204" pitchFamily="34" charset="0"/>
                <a:cs typeface="Arial" panose="020B0604020202020204" pitchFamily="34" charset="0"/>
              </a:rPr>
              <a:t> ans à 60 ans </a:t>
            </a:r>
            <a:r>
              <a:rPr lang="fr-FR" sz="2400" b="0" i="0" u="none" strike="noStrike" baseline="0" dirty="0">
                <a:solidFill>
                  <a:srgbClr val="564A45"/>
                </a:solidFill>
                <a:latin typeface="Arial" panose="020B0604020202020204" pitchFamily="34" charset="0"/>
                <a:cs typeface="Arial" panose="020B0604020202020204" pitchFamily="34" charset="0"/>
              </a:rPr>
              <a:t>suivant l’index retenu (variable ou fixe)</a:t>
            </a:r>
          </a:p>
          <a:p>
            <a:pPr marL="171450" indent="-171450" algn="l">
              <a:buClr>
                <a:srgbClr val="FF0000"/>
              </a:buClr>
              <a:buFont typeface="Arial" panose="020B0604020202020204" pitchFamily="34" charset="0"/>
              <a:buChar char="•"/>
            </a:pPr>
            <a:r>
              <a:rPr lang="fr-FR" sz="2400" b="0" i="0" u="none" strike="noStrike" baseline="0" dirty="0">
                <a:solidFill>
                  <a:srgbClr val="564A45"/>
                </a:solidFill>
                <a:latin typeface="Arial" panose="020B0604020202020204" pitchFamily="34" charset="0"/>
                <a:cs typeface="Arial" panose="020B0604020202020204" pitchFamily="34" charset="0"/>
              </a:rPr>
              <a:t>Préfinancement jusqu’à 5 ans</a:t>
            </a:r>
            <a:endParaRPr lang="fr-FR" sz="2400"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B9894CAC-320C-DEA7-11FA-B707AE669C07}"/>
              </a:ext>
            </a:extLst>
          </p:cNvPr>
          <p:cNvSpPr txBox="1"/>
          <p:nvPr/>
        </p:nvSpPr>
        <p:spPr>
          <a:xfrm>
            <a:off x="7010399" y="8496803"/>
            <a:ext cx="10051396" cy="830997"/>
          </a:xfrm>
          <a:prstGeom prst="rect">
            <a:avLst/>
          </a:prstGeom>
          <a:noFill/>
        </p:spPr>
        <p:txBody>
          <a:bodyPr wrap="square">
            <a:spAutoFit/>
          </a:bodyPr>
          <a:lstStyle/>
          <a:p>
            <a:pPr marL="285750" indent="-285750">
              <a:buClr>
                <a:srgbClr val="FF0000"/>
              </a:buClr>
              <a:buFont typeface="Arial" panose="020B0604020202020204" pitchFamily="34" charset="0"/>
              <a:buChar char="•"/>
            </a:pPr>
            <a:r>
              <a:rPr lang="fr-FR" sz="2400" dirty="0">
                <a:latin typeface="Arial" panose="020B0604020202020204" pitchFamily="34" charset="0"/>
                <a:cs typeface="Arial" panose="020B0604020202020204" pitchFamily="34" charset="0"/>
              </a:rPr>
              <a:t>Pour vos projets dont les montants sont inférieurs ou égaux à 5 M€ </a:t>
            </a:r>
          </a:p>
          <a:p>
            <a:pPr marL="285750" indent="-285750">
              <a:buClr>
                <a:srgbClr val="FF0000"/>
              </a:buClr>
              <a:buFont typeface="Arial" panose="020B0604020202020204" pitchFamily="34" charset="0"/>
              <a:buChar char="•"/>
            </a:pPr>
            <a:r>
              <a:rPr lang="fr-FR" sz="2400" dirty="0">
                <a:latin typeface="Arial" panose="020B0604020202020204" pitchFamily="34" charset="0"/>
                <a:cs typeface="Arial" panose="020B0604020202020204" pitchFamily="34" charset="0"/>
              </a:rPr>
              <a:t>Jusqu’à 50% pour les montants supérieurs à 5 M€</a:t>
            </a:r>
          </a:p>
        </p:txBody>
      </p:sp>
      <p:cxnSp>
        <p:nvCxnSpPr>
          <p:cNvPr id="20" name="Connecteur droit 19">
            <a:extLst>
              <a:ext uri="{FF2B5EF4-FFF2-40B4-BE49-F238E27FC236}">
                <a16:creationId xmlns:a16="http://schemas.microsoft.com/office/drawing/2014/main" id="{E90B5717-654A-5279-AA5A-C931E8285F97}"/>
              </a:ext>
            </a:extLst>
          </p:cNvPr>
          <p:cNvCxnSpPr>
            <a:cxnSpLocks/>
          </p:cNvCxnSpPr>
          <p:nvPr/>
        </p:nvCxnSpPr>
        <p:spPr>
          <a:xfrm>
            <a:off x="970619" y="6134100"/>
            <a:ext cx="16091176" cy="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necteur droit 20">
            <a:extLst>
              <a:ext uri="{FF2B5EF4-FFF2-40B4-BE49-F238E27FC236}">
                <a16:creationId xmlns:a16="http://schemas.microsoft.com/office/drawing/2014/main" id="{1A014CB9-DB2B-75C5-49A4-30C305DDBD99}"/>
              </a:ext>
            </a:extLst>
          </p:cNvPr>
          <p:cNvCxnSpPr>
            <a:cxnSpLocks/>
          </p:cNvCxnSpPr>
          <p:nvPr/>
        </p:nvCxnSpPr>
        <p:spPr>
          <a:xfrm flipV="1">
            <a:off x="970619" y="8191501"/>
            <a:ext cx="16091176" cy="76199"/>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ZoneTexte 21">
            <a:extLst>
              <a:ext uri="{FF2B5EF4-FFF2-40B4-BE49-F238E27FC236}">
                <a16:creationId xmlns:a16="http://schemas.microsoft.com/office/drawing/2014/main" id="{156B70C5-D55E-63C8-5B95-54AF41BC4533}"/>
              </a:ext>
            </a:extLst>
          </p:cNvPr>
          <p:cNvSpPr txBox="1"/>
          <p:nvPr/>
        </p:nvSpPr>
        <p:spPr>
          <a:xfrm>
            <a:off x="824443" y="2673593"/>
            <a:ext cx="14555086" cy="1938992"/>
          </a:xfrm>
          <a:prstGeom prst="rect">
            <a:avLst/>
          </a:prstGeom>
          <a:noFill/>
        </p:spPr>
        <p:txBody>
          <a:bodyPr wrap="square">
            <a:spAutoFit/>
          </a:bodyPr>
          <a:lstStyle/>
          <a:p>
            <a:pPr algn="l"/>
            <a:r>
              <a:rPr lang="fr-FR" sz="2400" i="0" u="sng" strike="noStrike" baseline="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Nous sommes à vos côtés pour vous soutenir dans vos projets :</a:t>
            </a:r>
          </a:p>
          <a:p>
            <a:pPr algn="l"/>
            <a:endParaRPr lang="fr-FR" sz="2400" b="0" i="0" u="none" strike="noStrike" baseline="0" dirty="0">
              <a:latin typeface="Arial" panose="020B0604020202020204" pitchFamily="34" charset="0"/>
              <a:cs typeface="Arial" panose="020B0604020202020204" pitchFamily="34" charset="0"/>
            </a:endParaRPr>
          </a:p>
          <a:p>
            <a:r>
              <a:rPr lang="fr-FR" sz="2400" u="sng" dirty="0">
                <a:solidFill>
                  <a:srgbClr val="504844"/>
                </a:solidFill>
                <a:latin typeface="Arial" panose="020B0604020202020204" pitchFamily="34" charset="0"/>
                <a:cs typeface="Arial" panose="020B0604020202020204" pitchFamily="34" charset="0"/>
              </a:rPr>
              <a:t>Autres investissements publics :  </a:t>
            </a:r>
          </a:p>
          <a:p>
            <a:r>
              <a:rPr lang="fr-FR" sz="2400" dirty="0">
                <a:solidFill>
                  <a:srgbClr val="504844"/>
                </a:solidFill>
                <a:latin typeface="Arial" panose="020B0604020202020204" pitchFamily="34" charset="0"/>
                <a:cs typeface="Arial" panose="020B0604020202020204" pitchFamily="34" charset="0"/>
              </a:rPr>
              <a:t>Acquisition, construction et rénovation de </a:t>
            </a:r>
            <a:r>
              <a:rPr lang="fr-FR" sz="2400" b="1" dirty="0">
                <a:solidFill>
                  <a:srgbClr val="504844"/>
                </a:solidFill>
                <a:latin typeface="Arial" panose="020B0604020202020204" pitchFamily="34" charset="0"/>
                <a:cs typeface="Arial" panose="020B0604020202020204" pitchFamily="34" charset="0"/>
              </a:rPr>
              <a:t>voieries</a:t>
            </a:r>
            <a:r>
              <a:rPr lang="fr-FR" sz="2400" dirty="0">
                <a:solidFill>
                  <a:srgbClr val="504844"/>
                </a:solidFill>
                <a:latin typeface="Arial" panose="020B0604020202020204" pitchFamily="34" charset="0"/>
                <a:cs typeface="Arial" panose="020B0604020202020204" pitchFamily="34" charset="0"/>
              </a:rPr>
              <a:t> et parkings</a:t>
            </a:r>
          </a:p>
          <a:p>
            <a:r>
              <a:rPr lang="fr-FR" sz="2400" dirty="0">
                <a:solidFill>
                  <a:srgbClr val="504844"/>
                </a:solidFill>
                <a:latin typeface="Arial" panose="020B0604020202020204" pitchFamily="34" charset="0"/>
                <a:cs typeface="Arial" panose="020B0604020202020204" pitchFamily="34" charset="0"/>
              </a:rPr>
              <a:t>Projets du secteur touristique (hôtellerie, thalasso thérapie, parc de loisirs…).</a:t>
            </a:r>
            <a:r>
              <a:rPr lang="fr-FR" sz="2400" b="0" i="0" u="none" strike="noStrike" baseline="0" dirty="0">
                <a:solidFill>
                  <a:srgbClr val="504844"/>
                </a:solidFill>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sp>
        <p:nvSpPr>
          <p:cNvPr id="23" name="ZoneTexte 22">
            <a:extLst>
              <a:ext uri="{FF2B5EF4-FFF2-40B4-BE49-F238E27FC236}">
                <a16:creationId xmlns:a16="http://schemas.microsoft.com/office/drawing/2014/main" id="{2589DD4F-D45B-E228-DBA1-C977EC58D39C}"/>
              </a:ext>
            </a:extLst>
          </p:cNvPr>
          <p:cNvSpPr txBox="1"/>
          <p:nvPr/>
        </p:nvSpPr>
        <p:spPr>
          <a:xfrm>
            <a:off x="12023587" y="3761889"/>
            <a:ext cx="6622395" cy="1200329"/>
          </a:xfrm>
          <a:prstGeom prst="rect">
            <a:avLst/>
          </a:prstGeom>
          <a:noFill/>
        </p:spPr>
        <p:txBody>
          <a:bodyPr wrap="square">
            <a:spAutoFit/>
          </a:bodyPr>
          <a:lstStyle/>
          <a:p>
            <a:r>
              <a:rPr lang="fr-FR" sz="2400" dirty="0">
                <a:solidFill>
                  <a:srgbClr val="504844"/>
                </a:solidFill>
                <a:latin typeface="Arial" panose="020B0604020202020204" pitchFamily="34" charset="0"/>
                <a:cs typeface="Arial" panose="020B0604020202020204" pitchFamily="34" charset="0"/>
              </a:rPr>
              <a:t>Création, réaménagement et extension</a:t>
            </a:r>
          </a:p>
          <a:p>
            <a:r>
              <a:rPr lang="fr-FR" sz="2400" dirty="0">
                <a:solidFill>
                  <a:srgbClr val="504844"/>
                </a:solidFill>
                <a:latin typeface="Arial" panose="020B0604020202020204" pitchFamily="34" charset="0"/>
                <a:cs typeface="Arial" panose="020B0604020202020204" pitchFamily="34" charset="0"/>
              </a:rPr>
              <a:t>de voiries urbaines</a:t>
            </a:r>
          </a:p>
          <a:p>
            <a:pPr algn="l"/>
            <a:endParaRPr lang="fr-FR" sz="2400" b="0" i="0" u="none" strike="noStrike" baseline="0" dirty="0">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239BB5E7-9E9E-F100-8605-60A2EDBF913A}"/>
              </a:ext>
            </a:extLst>
          </p:cNvPr>
          <p:cNvSpPr txBox="1"/>
          <p:nvPr/>
        </p:nvSpPr>
        <p:spPr>
          <a:xfrm>
            <a:off x="824443" y="8496803"/>
            <a:ext cx="6096000"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t>Financement à 100 %</a:t>
            </a:r>
          </a:p>
          <a:p>
            <a:pPr algn="just"/>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t>de votre besoin</a:t>
            </a:r>
          </a:p>
          <a:p>
            <a:pPr algn="just"/>
            <a:r>
              <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t>d’emprunt</a:t>
            </a:r>
          </a:p>
        </p:txBody>
      </p:sp>
      <p:pic>
        <p:nvPicPr>
          <p:cNvPr id="11" name="Image 10" descr="Une image contenant texte, Police, Graphique, logo&#10;&#10;Le contenu généré par l’IA peut être incorrect.">
            <a:extLst>
              <a:ext uri="{FF2B5EF4-FFF2-40B4-BE49-F238E27FC236}">
                <a16:creationId xmlns:a16="http://schemas.microsoft.com/office/drawing/2014/main" id="{2F1CA918-A660-863F-6D47-3E9B677464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6160" y="258067"/>
            <a:ext cx="4488235" cy="914325"/>
          </a:xfrm>
          <a:prstGeom prst="rect">
            <a:avLst/>
          </a:prstGeom>
        </p:spPr>
      </p:pic>
    </p:spTree>
    <p:extLst>
      <p:ext uri="{BB962C8B-B14F-4D97-AF65-F5344CB8AC3E}">
        <p14:creationId xmlns:p14="http://schemas.microsoft.com/office/powerpoint/2010/main" val="215337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2">
              <a:alphaModFix amt="90000"/>
              <a:extLst>
                <a:ext uri="{96DAC541-7B7A-43D3-8B79-37D633B846F1}">
                  <asvg:svgBlip xmlns:asvg="http://schemas.microsoft.com/office/drawing/2016/SVG/main" r:embed="rId3"/>
                </a:ext>
              </a:extLst>
            </a:blip>
            <a:stretch>
              <a:fillRect t="-133822" b="-408941"/>
            </a:stretch>
          </a:blipFill>
        </p:spPr>
        <p:txBody>
          <a:bodyPr/>
          <a:lstStyle/>
          <a:p>
            <a:endParaRPr lang="fr-FR"/>
          </a:p>
        </p:txBody>
      </p:sp>
      <p:sp>
        <p:nvSpPr>
          <p:cNvPr id="10" name="Rectangle : coins arrondis 9">
            <a:extLst>
              <a:ext uri="{FF2B5EF4-FFF2-40B4-BE49-F238E27FC236}">
                <a16:creationId xmlns:a16="http://schemas.microsoft.com/office/drawing/2014/main" id="{11A6FB52-EE39-9D05-891C-28BBC3B0C2CE}"/>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21444"/>
            <a:ext cx="3385027" cy="1622950"/>
            <a:chOff x="0" y="-161925"/>
            <a:chExt cx="4513369" cy="2163932"/>
          </a:xfrm>
        </p:grpSpPr>
        <p:sp>
          <p:nvSpPr>
            <p:cNvPr id="4" name="TextBox 4"/>
            <p:cNvSpPr txBox="1"/>
            <p:nvPr/>
          </p:nvSpPr>
          <p:spPr>
            <a:xfrm>
              <a:off x="2703117" y="192698"/>
              <a:ext cx="138390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2354702" y="-161925"/>
              <a:ext cx="1190581" cy="1809309"/>
            </a:xfrm>
            <a:prstGeom prst="rect">
              <a:avLst/>
            </a:prstGeom>
          </p:spPr>
          <p:txBody>
            <a:bodyPr lIns="0" tIns="0" rIns="0" bIns="0" rtlCol="0" anchor="t">
              <a:spAutoFit/>
            </a:bodyPr>
            <a:lstStyle/>
            <a:p>
              <a:pPr algn="ctr">
                <a:lnSpc>
                  <a:spcPts val="11399"/>
                </a:lnSpc>
              </a:pPr>
              <a:r>
                <a:rPr lang="en-US" sz="8142"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1928351" y="1319339"/>
              <a:ext cx="2585018" cy="179395"/>
            </a:xfrm>
            <a:prstGeom prst="rect">
              <a:avLst/>
            </a:prstGeom>
          </p:spPr>
          <p:txBody>
            <a:bodyPr lIns="0" tIns="0" rIns="0" bIns="0" rtlCol="0" anchor="t">
              <a:spAutoFit/>
            </a:bodyPr>
            <a:lstStyle/>
            <a:p>
              <a:pPr algn="ctr">
                <a:lnSpc>
                  <a:spcPts val="1142"/>
                </a:lnSpc>
              </a:pPr>
              <a:r>
                <a:rPr lang="en-US" sz="816" b="1" spc="604"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3632751" y="557622"/>
              <a:ext cx="558227" cy="286229"/>
            </a:xfrm>
            <a:prstGeom prst="rect">
              <a:avLst/>
            </a:prstGeom>
          </p:spPr>
          <p:txBody>
            <a:bodyPr lIns="0" tIns="0" rIns="0" bIns="0" rtlCol="0" anchor="t">
              <a:spAutoFit/>
            </a:bodyPr>
            <a:lstStyle/>
            <a:p>
              <a:pPr algn="ctr">
                <a:lnSpc>
                  <a:spcPts val="1782"/>
                </a:lnSpc>
              </a:pPr>
              <a:r>
                <a:rPr lang="en-US" sz="1273"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4"/>
              <a:stretch>
                <a:fillRect b="-41441"/>
              </a:stretch>
            </a:blipFill>
          </p:spPr>
          <p:txBody>
            <a:bodyPr/>
            <a:lstStyle/>
            <a:p>
              <a:endParaRPr lang="fr-FR"/>
            </a:p>
          </p:txBody>
        </p:sp>
      </p:grpSp>
      <p:sp>
        <p:nvSpPr>
          <p:cNvPr id="9" name="TextBox 9"/>
          <p:cNvSpPr txBox="1"/>
          <p:nvPr/>
        </p:nvSpPr>
        <p:spPr>
          <a:xfrm>
            <a:off x="4586505" y="490118"/>
            <a:ext cx="12932490" cy="441582"/>
          </a:xfrm>
          <a:prstGeom prst="rect">
            <a:avLst/>
          </a:prstGeom>
        </p:spPr>
        <p:txBody>
          <a:bodyPr lIns="0" tIns="0" rIns="0" bIns="0" rtlCol="0" anchor="t">
            <a:spAutoFit/>
          </a:bodyPr>
          <a:lstStyle/>
          <a:p>
            <a:pPr algn="r">
              <a:lnSpc>
                <a:spcPts val="3699"/>
              </a:lnSpc>
            </a:pPr>
            <a:r>
              <a:rPr lang="en-US" sz="2418" b="1">
                <a:solidFill>
                  <a:srgbClr val="FFFFFF"/>
                </a:solidFill>
                <a:latin typeface="Montserrat Classic Bold"/>
                <a:ea typeface="Montserrat Classic Bold"/>
                <a:cs typeface="Montserrat Classic Bold"/>
                <a:sym typeface="Montserrat Classic Bold"/>
              </a:rPr>
              <a:t>SESSION D’ATELIER - JEUDI 13 NOVEMBRE 2025</a:t>
            </a:r>
          </a:p>
        </p:txBody>
      </p:sp>
      <p:sp>
        <p:nvSpPr>
          <p:cNvPr id="11" name="Titre 4">
            <a:extLst>
              <a:ext uri="{FF2B5EF4-FFF2-40B4-BE49-F238E27FC236}">
                <a16:creationId xmlns:a16="http://schemas.microsoft.com/office/drawing/2014/main" id="{84E99276-1FC6-5CDF-D80C-38240A486380}"/>
              </a:ext>
            </a:extLst>
          </p:cNvPr>
          <p:cNvSpPr txBox="1">
            <a:spLocks/>
          </p:cNvSpPr>
          <p:nvPr/>
        </p:nvSpPr>
        <p:spPr>
          <a:xfrm>
            <a:off x="524698" y="1926840"/>
            <a:ext cx="16589408" cy="110921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ln w="0"/>
                <a:solidFill>
                  <a:srgbClr val="FF0000"/>
                </a:solidFill>
                <a:effectLst>
                  <a:outerShdw blurRad="38100" dist="19050" dir="2700000" algn="tl" rotWithShape="0">
                    <a:schemeClr val="dk1">
                      <a:alpha val="40000"/>
                    </a:schemeClr>
                  </a:outerShdw>
                </a:effectLst>
                <a:latin typeface="Montserrat Classic Bold" panose="020B0604020202020204" charset="0"/>
              </a:rPr>
              <a:t>Second axe : les autres modalités d’accompagnement</a:t>
            </a:r>
          </a:p>
          <a:p>
            <a:r>
              <a:rPr lang="fr-FR" sz="3200" dirty="0">
                <a:ln w="0"/>
                <a:solidFill>
                  <a:srgbClr val="FF0000"/>
                </a:solidFill>
                <a:effectLst>
                  <a:outerShdw blurRad="38100" dist="19050" dir="2700000" algn="tl" rotWithShape="0">
                    <a:schemeClr val="dk1">
                      <a:alpha val="40000"/>
                    </a:schemeClr>
                  </a:outerShdw>
                </a:effectLst>
                <a:latin typeface="Montserrat Classic Bold" panose="020B0604020202020204" charset="0"/>
              </a:rPr>
              <a:t> de la Banque des Territoires</a:t>
            </a:r>
          </a:p>
        </p:txBody>
      </p:sp>
      <p:sp>
        <p:nvSpPr>
          <p:cNvPr id="12" name="Espace réservé du texte 5">
            <a:extLst>
              <a:ext uri="{FF2B5EF4-FFF2-40B4-BE49-F238E27FC236}">
                <a16:creationId xmlns:a16="http://schemas.microsoft.com/office/drawing/2014/main" id="{5DC01E32-13C8-DB38-CEE8-5978BA6842E8}"/>
              </a:ext>
            </a:extLst>
          </p:cNvPr>
          <p:cNvSpPr txBox="1">
            <a:spLocks/>
          </p:cNvSpPr>
          <p:nvPr/>
        </p:nvSpPr>
        <p:spPr>
          <a:xfrm>
            <a:off x="1285857" y="3314700"/>
            <a:ext cx="16011543" cy="54116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rgbClr val="FF0000"/>
              </a:buClr>
            </a:pPr>
            <a:r>
              <a:rPr lang="fr-FR" sz="2400" b="1" u="sng" dirty="0">
                <a:latin typeface="Arial" panose="020B0604020202020204" pitchFamily="34" charset="0"/>
                <a:cs typeface="Arial" panose="020B0604020202020204" pitchFamily="34" charset="0"/>
              </a:rPr>
              <a:t>Ingénierie </a:t>
            </a:r>
            <a:r>
              <a:rPr lang="fr-FR" sz="2400" dirty="0">
                <a:latin typeface="Arial" panose="020B0604020202020204" pitchFamily="34" charset="0"/>
                <a:cs typeface="Arial" panose="020B0604020202020204" pitchFamily="34" charset="0"/>
              </a:rPr>
              <a:t>sur l’adaptation au changement climatique et à la résilience territoriale ainsi qu’aux enjeux de cohésion sociale (Saint-Pierre-et-Miquelon, Polynésie française, Antilles, Guyane, Réunion, Mayotte)</a:t>
            </a:r>
          </a:p>
          <a:p>
            <a:pPr marL="285750" indent="-285750">
              <a:buClr>
                <a:srgbClr val="FF0000"/>
              </a:buClr>
            </a:pPr>
            <a:r>
              <a:rPr lang="fr-FR" sz="2400" b="1" u="sng" dirty="0">
                <a:latin typeface="Arial" panose="020B0604020202020204" pitchFamily="34" charset="0"/>
                <a:cs typeface="Arial" panose="020B0604020202020204" pitchFamily="34" charset="0"/>
              </a:rPr>
              <a:t>Intervention en investisseur d’intérêt général sur fonds propres </a:t>
            </a:r>
            <a:r>
              <a:rPr lang="fr-FR" sz="2400" dirty="0">
                <a:latin typeface="Arial" panose="020B0604020202020204" pitchFamily="34" charset="0"/>
                <a:cs typeface="Arial" panose="020B0604020202020204" pitchFamily="34" charset="0"/>
              </a:rPr>
              <a:t>soit comme actionnaire au sein de sociétés d’économie mixte (26 participations en Outre-mer), soit au travers de dispositifs de type foncière (Nouvelle-Calédonie, Guyane ..), soit dans des projets privés présentant un fort impact territorial (Tourisme, ENR, mobilités décarbonées, immobilier d’activité…)</a:t>
            </a:r>
          </a:p>
          <a:p>
            <a:pPr marL="285750" indent="-285750">
              <a:buClr>
                <a:srgbClr val="FF0000"/>
              </a:buClr>
            </a:pPr>
            <a:r>
              <a:rPr lang="fr-FR" sz="2400" dirty="0">
                <a:latin typeface="Arial" panose="020B0604020202020204" pitchFamily="34" charset="0"/>
                <a:cs typeface="Arial" panose="020B0604020202020204" pitchFamily="34" charset="0"/>
              </a:rPr>
              <a:t>Rôle particulier de  financement (France 2030, prêts et investissements) de l’économie circulaire et à la valorisation des ressources naturelles</a:t>
            </a:r>
          </a:p>
          <a:p>
            <a:pPr marL="285750" indent="-285750">
              <a:buClr>
                <a:srgbClr val="FF0000"/>
              </a:buClr>
            </a:pPr>
            <a:r>
              <a:rPr lang="fr-FR" sz="2400" b="1" u="sng" dirty="0">
                <a:latin typeface="Arial" panose="020B0604020202020204" pitchFamily="34" charset="0"/>
                <a:cs typeface="Arial" panose="020B0604020202020204" pitchFamily="34" charset="0"/>
              </a:rPr>
              <a:t>Mandataire de plusieurs programmes de France 2030 </a:t>
            </a:r>
            <a:r>
              <a:rPr lang="fr-FR" sz="2400" dirty="0">
                <a:latin typeface="Arial" panose="020B0604020202020204" pitchFamily="34" charset="0"/>
                <a:cs typeface="Arial" panose="020B0604020202020204" pitchFamily="34" charset="0"/>
              </a:rPr>
              <a:t>(Territoire d’innovation, PIA OM, programmes spécifiques) </a:t>
            </a:r>
          </a:p>
          <a:p>
            <a:pPr marL="285750" indent="-285750">
              <a:buClr>
                <a:srgbClr val="FF0000"/>
              </a:buClr>
            </a:pPr>
            <a:r>
              <a:rPr lang="fr-FR" sz="2400" b="1" dirty="0">
                <a:latin typeface="Arial" panose="020B0604020202020204" pitchFamily="34" charset="0"/>
                <a:cs typeface="Arial" panose="020B0604020202020204" pitchFamily="34" charset="0"/>
              </a:rPr>
              <a:t>Interventions exceptionnelles </a:t>
            </a:r>
            <a:r>
              <a:rPr lang="fr-FR" sz="2400" dirty="0">
                <a:latin typeface="Arial" panose="020B0604020202020204" pitchFamily="34" charset="0"/>
                <a:cs typeface="Arial" panose="020B0604020202020204" pitchFamily="34" charset="0"/>
              </a:rPr>
              <a:t>: Nouvelle-Calédonie et Mayotte </a:t>
            </a:r>
          </a:p>
          <a:p>
            <a:pPr marL="285750" indent="-285750">
              <a:buClr>
                <a:srgbClr val="FF0000"/>
              </a:buClr>
            </a:pPr>
            <a:r>
              <a:rPr lang="fr-FR" sz="2400" b="1" dirty="0">
                <a:latin typeface="Arial" panose="020B0604020202020204" pitchFamily="34" charset="0"/>
                <a:cs typeface="Arial" panose="020B0604020202020204" pitchFamily="34" charset="0"/>
              </a:rPr>
              <a:t>Financements bancaires de court et moyen  terme </a:t>
            </a:r>
            <a:r>
              <a:rPr lang="fr-FR" sz="2400" dirty="0">
                <a:latin typeface="Arial" panose="020B0604020202020204" pitchFamily="34" charset="0"/>
                <a:cs typeface="Arial" panose="020B0604020202020204" pitchFamily="34" charset="0"/>
              </a:rPr>
              <a:t>: EPL, autres acteurs publics </a:t>
            </a:r>
          </a:p>
          <a:p>
            <a:pPr marL="285750" indent="-285750">
              <a:buClr>
                <a:srgbClr val="FF0000"/>
              </a:buClr>
            </a:pPr>
            <a:r>
              <a:rPr lang="fr-FR" sz="2400" b="1" u="sng" dirty="0">
                <a:latin typeface="Arial" panose="020B0604020202020204" pitchFamily="34" charset="0"/>
                <a:cs typeface="Arial" panose="020B0604020202020204" pitchFamily="34" charset="0"/>
              </a:rPr>
              <a:t>Consignations environnementale et dispositifs innovants Fiducie </a:t>
            </a:r>
            <a:r>
              <a:rPr lang="fr-FR" sz="2400" dirty="0">
                <a:latin typeface="Arial" panose="020B0604020202020204" pitchFamily="34" charset="0"/>
                <a:cs typeface="Arial" panose="020B0604020202020204" pitchFamily="34" charset="0"/>
              </a:rPr>
              <a:t>(Décarbonation, ENR, Minier …)</a:t>
            </a:r>
          </a:p>
          <a:p>
            <a:pPr marL="285750" indent="-285750"/>
            <a:endParaRPr lang="fr-FR" sz="1800" dirty="0">
              <a:solidFill>
                <a:schemeClr val="bg2"/>
              </a:solidFill>
            </a:endParaRPr>
          </a:p>
        </p:txBody>
      </p:sp>
      <p:pic>
        <p:nvPicPr>
          <p:cNvPr id="13" name="Image 12" descr="Une image contenant texte, Police, Graphique, logo&#10;&#10;Le contenu généré par l’IA peut être incorrect.">
            <a:extLst>
              <a:ext uri="{FF2B5EF4-FFF2-40B4-BE49-F238E27FC236}">
                <a16:creationId xmlns:a16="http://schemas.microsoft.com/office/drawing/2014/main" id="{6DD5BC03-4552-5CE6-1015-4DE3429266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6160" y="258067"/>
            <a:ext cx="4488235" cy="914325"/>
          </a:xfrm>
          <a:prstGeom prst="rect">
            <a:avLst/>
          </a:prstGeom>
        </p:spPr>
      </p:pic>
    </p:spTree>
    <p:extLst>
      <p:ext uri="{BB962C8B-B14F-4D97-AF65-F5344CB8AC3E}">
        <p14:creationId xmlns:p14="http://schemas.microsoft.com/office/powerpoint/2010/main" val="363632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499" y="-24236"/>
            <a:ext cx="18366997" cy="10341002"/>
          </a:xfrm>
          <a:custGeom>
            <a:avLst/>
            <a:gdLst/>
            <a:ahLst/>
            <a:cxnLst/>
            <a:rect l="l" t="t" r="r" b="b"/>
            <a:pathLst>
              <a:path w="18366997" h="10341002">
                <a:moveTo>
                  <a:pt x="0" y="0"/>
                </a:moveTo>
                <a:lnTo>
                  <a:pt x="18366997" y="0"/>
                </a:lnTo>
                <a:lnTo>
                  <a:pt x="18366997" y="10341002"/>
                </a:lnTo>
                <a:lnTo>
                  <a:pt x="0" y="10341002"/>
                </a:lnTo>
                <a:lnTo>
                  <a:pt x="0" y="0"/>
                </a:lnTo>
                <a:close/>
              </a:path>
            </a:pathLst>
          </a:custGeom>
          <a:blipFill>
            <a:blip r:embed="rId3">
              <a:alphaModFix amt="90000"/>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6" name="Rectangle : coins arrondis 15">
            <a:extLst>
              <a:ext uri="{FF2B5EF4-FFF2-40B4-BE49-F238E27FC236}">
                <a16:creationId xmlns:a16="http://schemas.microsoft.com/office/drawing/2014/main" id="{8378AC30-7A14-CDC3-F484-B84FB611867C}"/>
              </a:ext>
            </a:extLst>
          </p:cNvPr>
          <p:cNvSpPr/>
          <p:nvPr/>
        </p:nvSpPr>
        <p:spPr>
          <a:xfrm>
            <a:off x="2950572" y="1322030"/>
            <a:ext cx="1381563" cy="15807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3"/>
          <p:cNvGrpSpPr/>
          <p:nvPr/>
        </p:nvGrpSpPr>
        <p:grpSpPr>
          <a:xfrm>
            <a:off x="479392" y="-164306"/>
            <a:ext cx="4491793" cy="2156744"/>
            <a:chOff x="0" y="-219075"/>
            <a:chExt cx="5989058" cy="2875658"/>
          </a:xfrm>
        </p:grpSpPr>
        <p:sp>
          <p:nvSpPr>
            <p:cNvPr id="4" name="TextBox 4"/>
            <p:cNvSpPr txBox="1"/>
            <p:nvPr/>
          </p:nvSpPr>
          <p:spPr>
            <a:xfrm>
              <a:off x="3586926" y="251496"/>
              <a:ext cx="1836380" cy="2405087"/>
            </a:xfrm>
            <a:prstGeom prst="rect">
              <a:avLst/>
            </a:prstGeom>
          </p:spPr>
          <p:txBody>
            <a:bodyPr lIns="0" tIns="0" rIns="0" bIns="0" rtlCol="0" anchor="t">
              <a:spAutoFit/>
            </a:bodyPr>
            <a:lstStyle/>
            <a:p>
              <a:pPr algn="ctr">
                <a:lnSpc>
                  <a:spcPts val="15126"/>
                </a:lnSpc>
              </a:pPr>
              <a:r>
                <a:rPr lang="en-US" sz="10804" dirty="0">
                  <a:solidFill>
                    <a:srgbClr val="FFFFFF"/>
                  </a:solidFill>
                  <a:latin typeface="Blacker Sans Display"/>
                  <a:ea typeface="Blacker Sans Display"/>
                  <a:cs typeface="Blacker Sans Display"/>
                  <a:sym typeface="Blacker Sans Display"/>
                </a:rPr>
                <a:t>3</a:t>
              </a:r>
            </a:p>
          </p:txBody>
        </p:sp>
        <p:sp>
          <p:nvSpPr>
            <p:cNvPr id="5" name="TextBox 5"/>
            <p:cNvSpPr txBox="1"/>
            <p:nvPr/>
          </p:nvSpPr>
          <p:spPr>
            <a:xfrm>
              <a:off x="3124595" y="-219075"/>
              <a:ext cx="1579852" cy="2405087"/>
            </a:xfrm>
            <a:prstGeom prst="rect">
              <a:avLst/>
            </a:prstGeom>
          </p:spPr>
          <p:txBody>
            <a:bodyPr lIns="0" tIns="0" rIns="0" bIns="0" rtlCol="0" anchor="t">
              <a:spAutoFit/>
            </a:bodyPr>
            <a:lstStyle/>
            <a:p>
              <a:pPr algn="ctr">
                <a:lnSpc>
                  <a:spcPts val="15126"/>
                </a:lnSpc>
              </a:pPr>
              <a:r>
                <a:rPr lang="en-US" sz="10804" dirty="0">
                  <a:solidFill>
                    <a:srgbClr val="FFFFFF"/>
                  </a:solidFill>
                  <a:latin typeface="Blacker Sans Display"/>
                  <a:ea typeface="Blacker Sans Display"/>
                  <a:cs typeface="Blacker Sans Display"/>
                  <a:sym typeface="Blacker Sans Display"/>
                </a:rPr>
                <a:t>3</a:t>
              </a:r>
            </a:p>
          </p:txBody>
        </p:sp>
        <p:sp>
          <p:nvSpPr>
            <p:cNvPr id="6" name="TextBox 6"/>
            <p:cNvSpPr txBox="1"/>
            <p:nvPr/>
          </p:nvSpPr>
          <p:spPr>
            <a:xfrm>
              <a:off x="2558843" y="1747414"/>
              <a:ext cx="3430215" cy="241347"/>
            </a:xfrm>
            <a:prstGeom prst="rect">
              <a:avLst/>
            </a:prstGeom>
          </p:spPr>
          <p:txBody>
            <a:bodyPr lIns="0" tIns="0" rIns="0" bIns="0" rtlCol="0" anchor="t">
              <a:spAutoFit/>
            </a:bodyPr>
            <a:lstStyle/>
            <a:p>
              <a:pPr algn="ctr">
                <a:lnSpc>
                  <a:spcPts val="1516"/>
                </a:lnSpc>
              </a:pPr>
              <a:r>
                <a:rPr lang="en-US" sz="1083" b="1" spc="802" dirty="0">
                  <a:solidFill>
                    <a:srgbClr val="20214F"/>
                  </a:solidFill>
                  <a:latin typeface="Montserrat Classic Bold"/>
                  <a:ea typeface="Montserrat Classic Bold"/>
                  <a:cs typeface="Montserrat Classic Bold"/>
                  <a:sym typeface="Montserrat Classic Bold"/>
                </a:rPr>
                <a:t>CONGRÈS</a:t>
              </a:r>
            </a:p>
          </p:txBody>
        </p:sp>
        <p:sp>
          <p:nvSpPr>
            <p:cNvPr id="7" name="TextBox 7"/>
            <p:cNvSpPr txBox="1"/>
            <p:nvPr/>
          </p:nvSpPr>
          <p:spPr>
            <a:xfrm>
              <a:off x="4820513" y="739760"/>
              <a:ext cx="740744" cy="379996"/>
            </a:xfrm>
            <a:prstGeom prst="rect">
              <a:avLst/>
            </a:prstGeom>
          </p:spPr>
          <p:txBody>
            <a:bodyPr lIns="0" tIns="0" rIns="0" bIns="0" rtlCol="0" anchor="t">
              <a:spAutoFit/>
            </a:bodyPr>
            <a:lstStyle/>
            <a:p>
              <a:pPr algn="ctr">
                <a:lnSpc>
                  <a:spcPts val="2365"/>
                </a:lnSpc>
              </a:pPr>
              <a:r>
                <a:rPr lang="en-US" sz="1689" dirty="0">
                  <a:solidFill>
                    <a:srgbClr val="FFFFFF"/>
                  </a:solidFill>
                  <a:latin typeface="Blacker Sans Display"/>
                  <a:ea typeface="Blacker Sans Display"/>
                  <a:cs typeface="Blacker Sans Display"/>
                  <a:sym typeface="Blacker Sans Display"/>
                </a:rPr>
                <a:t>ème</a:t>
              </a:r>
            </a:p>
          </p:txBody>
        </p:sp>
        <p:sp>
          <p:nvSpPr>
            <p:cNvPr id="8" name="Freeform 8"/>
            <p:cNvSpPr/>
            <p:nvPr/>
          </p:nvSpPr>
          <p:spPr>
            <a:xfrm>
              <a:off x="0" y="78826"/>
              <a:ext cx="3078620" cy="2176609"/>
            </a:xfrm>
            <a:custGeom>
              <a:avLst/>
              <a:gdLst/>
              <a:ahLst/>
              <a:cxnLst/>
              <a:rect l="l" t="t" r="r" b="b"/>
              <a:pathLst>
                <a:path w="3078620" h="2176609">
                  <a:moveTo>
                    <a:pt x="0" y="0"/>
                  </a:moveTo>
                  <a:lnTo>
                    <a:pt x="3078620" y="0"/>
                  </a:lnTo>
                  <a:lnTo>
                    <a:pt x="3078620" y="2176609"/>
                  </a:lnTo>
                  <a:lnTo>
                    <a:pt x="0" y="2176609"/>
                  </a:lnTo>
                  <a:lnTo>
                    <a:pt x="0" y="0"/>
                  </a:lnTo>
                  <a:close/>
                </a:path>
              </a:pathLst>
            </a:custGeom>
            <a:blipFill>
              <a:blip r:embed="rId5"/>
              <a:stretch>
                <a:fillRect b="-41441"/>
              </a:stretch>
            </a:blipFill>
          </p:spPr>
          <p:txBody>
            <a:bodyPr/>
            <a:lstStyle/>
            <a:p>
              <a:endParaRPr lang="fr-FR"/>
            </a:p>
          </p:txBody>
        </p:sp>
      </p:grpSp>
      <p:sp>
        <p:nvSpPr>
          <p:cNvPr id="13" name="TextBox 13"/>
          <p:cNvSpPr txBox="1"/>
          <p:nvPr/>
        </p:nvSpPr>
        <p:spPr>
          <a:xfrm>
            <a:off x="1422113" y="3974424"/>
            <a:ext cx="16332487" cy="2238690"/>
          </a:xfrm>
          <a:prstGeom prst="rect">
            <a:avLst/>
          </a:prstGeom>
        </p:spPr>
        <p:txBody>
          <a:bodyPr wrap="square" lIns="0" tIns="0" rIns="0" bIns="0" rtlCol="0" anchor="t">
            <a:spAutoFit/>
          </a:bodyPr>
          <a:lstStyle/>
          <a:p>
            <a:pPr algn="l">
              <a:lnSpc>
                <a:spcPts val="9324"/>
              </a:lnSpc>
            </a:pPr>
            <a:r>
              <a:rPr lang="en-US" sz="6094" b="1" dirty="0">
                <a:solidFill>
                  <a:srgbClr val="FFFFFF"/>
                </a:solidFill>
                <a:latin typeface="Montserrat Classic Bold"/>
                <a:ea typeface="Montserrat Classic Bold"/>
                <a:cs typeface="Montserrat Classic Bold"/>
                <a:sym typeface="Montserrat Classic Bold"/>
              </a:rPr>
              <a:t>Atelier 5 | Financement pour le développement local</a:t>
            </a:r>
          </a:p>
        </p:txBody>
      </p:sp>
      <p:sp>
        <p:nvSpPr>
          <p:cNvPr id="14" name="TextBox 14"/>
          <p:cNvSpPr txBox="1"/>
          <p:nvPr/>
        </p:nvSpPr>
        <p:spPr>
          <a:xfrm>
            <a:off x="1422113" y="7695565"/>
            <a:ext cx="12120649" cy="1298882"/>
          </a:xfrm>
          <a:prstGeom prst="rect">
            <a:avLst/>
          </a:prstGeom>
        </p:spPr>
        <p:txBody>
          <a:bodyPr lIns="0" tIns="0" rIns="0" bIns="0" rtlCol="0" anchor="t">
            <a:spAutoFit/>
          </a:bodyPr>
          <a:lstStyle/>
          <a:p>
            <a:pPr algn="l">
              <a:lnSpc>
                <a:spcPts val="5352"/>
              </a:lnSpc>
            </a:pPr>
            <a:r>
              <a:rPr lang="en-US" sz="3498" b="1" dirty="0">
                <a:solidFill>
                  <a:srgbClr val="FFFFFF"/>
                </a:solidFill>
                <a:latin typeface="Montserrat Classic Bold"/>
                <a:ea typeface="Montserrat Classic Bold"/>
                <a:cs typeface="Montserrat Classic Bold"/>
                <a:sym typeface="Montserrat Classic Bold"/>
              </a:rPr>
              <a:t>Antony HLUSICKA</a:t>
            </a:r>
          </a:p>
          <a:p>
            <a:pPr algn="l">
              <a:lnSpc>
                <a:spcPts val="5352"/>
              </a:lnSpc>
            </a:pPr>
            <a:r>
              <a:rPr lang="en-US" sz="3498" b="1" dirty="0">
                <a:solidFill>
                  <a:srgbClr val="FFFFFF"/>
                </a:solidFill>
                <a:latin typeface="Montserrat Classic Bold"/>
                <a:ea typeface="Montserrat Classic Bold"/>
                <a:cs typeface="Montserrat Classic Bold"/>
                <a:sym typeface="Montserrat Classic Bold"/>
              </a:rPr>
              <a:t>La Banque Postale</a:t>
            </a:r>
          </a:p>
        </p:txBody>
      </p:sp>
      <p:sp>
        <p:nvSpPr>
          <p:cNvPr id="15" name="TextBox 15"/>
          <p:cNvSpPr txBox="1"/>
          <p:nvPr/>
        </p:nvSpPr>
        <p:spPr>
          <a:xfrm>
            <a:off x="1422113" y="3296225"/>
            <a:ext cx="12932490" cy="441582"/>
          </a:xfrm>
          <a:prstGeom prst="rect">
            <a:avLst/>
          </a:prstGeom>
        </p:spPr>
        <p:txBody>
          <a:bodyPr lIns="0" tIns="0" rIns="0" bIns="0" rtlCol="0" anchor="t">
            <a:spAutoFit/>
          </a:bodyPr>
          <a:lstStyle/>
          <a:p>
            <a:pPr algn="l">
              <a:lnSpc>
                <a:spcPts val="3699"/>
              </a:lnSpc>
            </a:pPr>
            <a:r>
              <a:rPr lang="en-US" sz="2418" b="1">
                <a:solidFill>
                  <a:srgbClr val="FFFFFF">
                    <a:alpha val="64706"/>
                  </a:srgbClr>
                </a:solidFill>
                <a:latin typeface="Montserrat Classic Bold"/>
                <a:ea typeface="Montserrat Classic Bold"/>
                <a:cs typeface="Montserrat Classic Bold"/>
                <a:sym typeface="Montserrat Classic Bold"/>
              </a:rPr>
              <a:t>SESSION D’ATELIER - JEUDI 13 NOVEMBRE 2025</a:t>
            </a:r>
          </a:p>
        </p:txBody>
      </p:sp>
      <p:pic>
        <p:nvPicPr>
          <p:cNvPr id="9" name="Image 8">
            <a:extLst>
              <a:ext uri="{FF2B5EF4-FFF2-40B4-BE49-F238E27FC236}">
                <a16:creationId xmlns:a16="http://schemas.microsoft.com/office/drawing/2014/main" id="{040016EB-3D4A-4417-4815-273AC3638A45}"/>
              </a:ext>
            </a:extLst>
          </p:cNvPr>
          <p:cNvPicPr>
            <a:picLocks noChangeAspect="1"/>
          </p:cNvPicPr>
          <p:nvPr/>
        </p:nvPicPr>
        <p:blipFill>
          <a:blip r:embed="rId6"/>
          <a:stretch>
            <a:fillRect/>
          </a:stretch>
        </p:blipFill>
        <p:spPr>
          <a:xfrm>
            <a:off x="14706599" y="7242726"/>
            <a:ext cx="3151397" cy="2697337"/>
          </a:xfrm>
          <a:prstGeom prst="rect">
            <a:avLst/>
          </a:prstGeom>
        </p:spPr>
      </p:pic>
    </p:spTree>
    <p:extLst>
      <p:ext uri="{BB962C8B-B14F-4D97-AF65-F5344CB8AC3E}">
        <p14:creationId xmlns:p14="http://schemas.microsoft.com/office/powerpoint/2010/main" val="403890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D372-57DB-D238-E323-4102C23CD4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C9497AB-7628-F61B-3CBE-64B7A6F94782}"/>
              </a:ext>
            </a:extLst>
          </p:cNvPr>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3">
              <a:alphaModFix amt="90000"/>
              <a:extLst>
                <a:ext uri="{96DAC541-7B7A-43D3-8B79-37D633B846F1}">
                  <asvg:svgBlip xmlns:asvg="http://schemas.microsoft.com/office/drawing/2016/SVG/main" r:embed="rId4"/>
                </a:ext>
              </a:extLst>
            </a:blip>
            <a:stretch>
              <a:fillRect t="-133822" b="-40894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 coins arrondis 9">
            <a:extLst>
              <a:ext uri="{FF2B5EF4-FFF2-40B4-BE49-F238E27FC236}">
                <a16:creationId xmlns:a16="http://schemas.microsoft.com/office/drawing/2014/main" id="{3F8ADE52-77ED-F098-378D-5CEE6D0F34A9}"/>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166790C9-4B92-6548-325D-A87B04EC526C}"/>
              </a:ext>
            </a:extLst>
          </p:cNvPr>
          <p:cNvGrpSpPr/>
          <p:nvPr/>
        </p:nvGrpSpPr>
        <p:grpSpPr>
          <a:xfrm>
            <a:off x="479392" y="-121444"/>
            <a:ext cx="3385027" cy="1622950"/>
            <a:chOff x="0" y="-161925"/>
            <a:chExt cx="4513369" cy="2163932"/>
          </a:xfrm>
        </p:grpSpPr>
        <p:sp>
          <p:nvSpPr>
            <p:cNvPr id="4" name="TextBox 4">
              <a:extLst>
                <a:ext uri="{FF2B5EF4-FFF2-40B4-BE49-F238E27FC236}">
                  <a16:creationId xmlns:a16="http://schemas.microsoft.com/office/drawing/2014/main" id="{E5BE7DCE-8705-DAB8-064B-4D6D4CAAFD8D}"/>
                </a:ext>
              </a:extLst>
            </p:cNvPr>
            <p:cNvSpPr txBox="1"/>
            <p:nvPr/>
          </p:nvSpPr>
          <p:spPr>
            <a:xfrm>
              <a:off x="2703117" y="192698"/>
              <a:ext cx="1383901" cy="1809309"/>
            </a:xfrm>
            <a:prstGeom prst="rect">
              <a:avLst/>
            </a:prstGeom>
          </p:spPr>
          <p:txBody>
            <a:bodyPr lIns="0" tIns="0" rIns="0" bIns="0" rtlCol="0" anchor="t">
              <a:spAutoFit/>
            </a:bodyPr>
            <a:lstStyle/>
            <a:p>
              <a:pPr marL="0" marR="0" lvl="0" indent="0" algn="ctr" defTabSz="914400" rtl="0" eaLnBrk="1" fontAlgn="auto" latinLnBrk="0" hangingPunct="1">
                <a:lnSpc>
                  <a:spcPts val="11399"/>
                </a:lnSpc>
                <a:spcBef>
                  <a:spcPts val="0"/>
                </a:spcBef>
                <a:spcAft>
                  <a:spcPts val="0"/>
                </a:spcAft>
                <a:buClrTx/>
                <a:buSzTx/>
                <a:buFontTx/>
                <a:buNone/>
                <a:tabLst/>
                <a:defRPr/>
              </a:pPr>
              <a:r>
                <a:rPr kumimoji="0" lang="en-US" sz="8142" b="0" i="0" u="none" strike="noStrike" kern="1200" cap="none" spc="0" normalizeH="0" baseline="0" noProof="0" dirty="0">
                  <a:ln>
                    <a:noFill/>
                  </a:ln>
                  <a:solidFill>
                    <a:srgbClr val="FFFFFF"/>
                  </a:solidFill>
                  <a:effectLst/>
                  <a:uLnTx/>
                  <a:uFillTx/>
                  <a:latin typeface="Blacker Sans Display"/>
                  <a:ea typeface="Blacker Sans Display"/>
                  <a:cs typeface="Blacker Sans Display"/>
                  <a:sym typeface="Blacker Sans Display"/>
                </a:rPr>
                <a:t>3</a:t>
              </a:r>
            </a:p>
          </p:txBody>
        </p:sp>
        <p:sp>
          <p:nvSpPr>
            <p:cNvPr id="5" name="TextBox 5">
              <a:extLst>
                <a:ext uri="{FF2B5EF4-FFF2-40B4-BE49-F238E27FC236}">
                  <a16:creationId xmlns:a16="http://schemas.microsoft.com/office/drawing/2014/main" id="{C6067717-DB8A-8ACB-D4F7-DAA1D9EB0C67}"/>
                </a:ext>
              </a:extLst>
            </p:cNvPr>
            <p:cNvSpPr txBox="1"/>
            <p:nvPr/>
          </p:nvSpPr>
          <p:spPr>
            <a:xfrm>
              <a:off x="2354702" y="-161925"/>
              <a:ext cx="1190581" cy="1809309"/>
            </a:xfrm>
            <a:prstGeom prst="rect">
              <a:avLst/>
            </a:prstGeom>
          </p:spPr>
          <p:txBody>
            <a:bodyPr lIns="0" tIns="0" rIns="0" bIns="0" rtlCol="0" anchor="t">
              <a:spAutoFit/>
            </a:bodyPr>
            <a:lstStyle/>
            <a:p>
              <a:pPr marL="0" marR="0" lvl="0" indent="0" algn="ctr" defTabSz="914400" rtl="0" eaLnBrk="1" fontAlgn="auto" latinLnBrk="0" hangingPunct="1">
                <a:lnSpc>
                  <a:spcPts val="11399"/>
                </a:lnSpc>
                <a:spcBef>
                  <a:spcPts val="0"/>
                </a:spcBef>
                <a:spcAft>
                  <a:spcPts val="0"/>
                </a:spcAft>
                <a:buClrTx/>
                <a:buSzTx/>
                <a:buFontTx/>
                <a:buNone/>
                <a:tabLst/>
                <a:defRPr/>
              </a:pPr>
              <a:r>
                <a:rPr kumimoji="0" lang="en-US" sz="8142" b="0" i="0" u="none" strike="noStrike" kern="1200" cap="none" spc="0" normalizeH="0" baseline="0" noProof="0" dirty="0">
                  <a:ln>
                    <a:noFill/>
                  </a:ln>
                  <a:solidFill>
                    <a:srgbClr val="FFFFFF"/>
                  </a:solidFill>
                  <a:effectLst/>
                  <a:uLnTx/>
                  <a:uFillTx/>
                  <a:latin typeface="Blacker Sans Display"/>
                  <a:ea typeface="Blacker Sans Display"/>
                  <a:cs typeface="Blacker Sans Display"/>
                  <a:sym typeface="Blacker Sans Display"/>
                </a:rPr>
                <a:t>3</a:t>
              </a:r>
            </a:p>
          </p:txBody>
        </p:sp>
        <p:sp>
          <p:nvSpPr>
            <p:cNvPr id="6" name="TextBox 6">
              <a:extLst>
                <a:ext uri="{FF2B5EF4-FFF2-40B4-BE49-F238E27FC236}">
                  <a16:creationId xmlns:a16="http://schemas.microsoft.com/office/drawing/2014/main" id="{CA1F6F14-0D85-560E-A388-53EB38548DC7}"/>
                </a:ext>
              </a:extLst>
            </p:cNvPr>
            <p:cNvSpPr txBox="1"/>
            <p:nvPr/>
          </p:nvSpPr>
          <p:spPr>
            <a:xfrm>
              <a:off x="1928351" y="1319339"/>
              <a:ext cx="2585018" cy="179395"/>
            </a:xfrm>
            <a:prstGeom prst="rect">
              <a:avLst/>
            </a:prstGeom>
          </p:spPr>
          <p:txBody>
            <a:bodyPr lIns="0" tIns="0" rIns="0" bIns="0" rtlCol="0" anchor="t">
              <a:spAutoFit/>
            </a:bodyPr>
            <a:lstStyle/>
            <a:p>
              <a:pPr marL="0" marR="0" lvl="0" indent="0" algn="ctr" defTabSz="914400" rtl="0" eaLnBrk="1" fontAlgn="auto" latinLnBrk="0" hangingPunct="1">
                <a:lnSpc>
                  <a:spcPts val="1142"/>
                </a:lnSpc>
                <a:spcBef>
                  <a:spcPts val="0"/>
                </a:spcBef>
                <a:spcAft>
                  <a:spcPts val="0"/>
                </a:spcAft>
                <a:buClrTx/>
                <a:buSzTx/>
                <a:buFontTx/>
                <a:buNone/>
                <a:tabLst/>
                <a:defRPr/>
              </a:pPr>
              <a:r>
                <a:rPr kumimoji="0" lang="en-US" sz="816" b="1" i="0" u="none" strike="noStrike" kern="1200" cap="none" spc="604" normalizeH="0" baseline="0" noProof="0" dirty="0">
                  <a:ln>
                    <a:noFill/>
                  </a:ln>
                  <a:solidFill>
                    <a:srgbClr val="20214F"/>
                  </a:solidFill>
                  <a:effectLst/>
                  <a:uLnTx/>
                  <a:uFillTx/>
                  <a:latin typeface="Montserrat Classic Bold"/>
                  <a:ea typeface="Montserrat Classic Bold"/>
                  <a:cs typeface="Montserrat Classic Bold"/>
                  <a:sym typeface="Montserrat Classic Bold"/>
                </a:rPr>
                <a:t>CONGRÈS</a:t>
              </a:r>
            </a:p>
          </p:txBody>
        </p:sp>
        <p:sp>
          <p:nvSpPr>
            <p:cNvPr id="7" name="TextBox 7">
              <a:extLst>
                <a:ext uri="{FF2B5EF4-FFF2-40B4-BE49-F238E27FC236}">
                  <a16:creationId xmlns:a16="http://schemas.microsoft.com/office/drawing/2014/main" id="{6E680006-EB80-0876-DD5D-2DC06C1FC31E}"/>
                </a:ext>
              </a:extLst>
            </p:cNvPr>
            <p:cNvSpPr txBox="1"/>
            <p:nvPr/>
          </p:nvSpPr>
          <p:spPr>
            <a:xfrm>
              <a:off x="3632751" y="557622"/>
              <a:ext cx="558227" cy="286229"/>
            </a:xfrm>
            <a:prstGeom prst="rect">
              <a:avLst/>
            </a:prstGeom>
          </p:spPr>
          <p:txBody>
            <a:bodyPr lIns="0" tIns="0" rIns="0" bIns="0" rtlCol="0" anchor="t">
              <a:spAutoFit/>
            </a:bodyPr>
            <a:lstStyle/>
            <a:p>
              <a:pPr marL="0" marR="0" lvl="0" indent="0" algn="ctr" defTabSz="914400" rtl="0" eaLnBrk="1" fontAlgn="auto" latinLnBrk="0" hangingPunct="1">
                <a:lnSpc>
                  <a:spcPts val="1782"/>
                </a:lnSpc>
                <a:spcBef>
                  <a:spcPts val="0"/>
                </a:spcBef>
                <a:spcAft>
                  <a:spcPts val="0"/>
                </a:spcAft>
                <a:buClrTx/>
                <a:buSzTx/>
                <a:buFontTx/>
                <a:buNone/>
                <a:tabLst/>
                <a:defRPr/>
              </a:pPr>
              <a:r>
                <a:rPr kumimoji="0" lang="en-US" sz="1273" b="0" i="0" u="none" strike="noStrike" kern="1200" cap="none" spc="0" normalizeH="0" baseline="0" noProof="0" dirty="0">
                  <a:ln>
                    <a:noFill/>
                  </a:ln>
                  <a:solidFill>
                    <a:srgbClr val="FFFFFF"/>
                  </a:solidFill>
                  <a:effectLst/>
                  <a:uLnTx/>
                  <a:uFillTx/>
                  <a:latin typeface="Blacker Sans Display"/>
                  <a:ea typeface="Blacker Sans Display"/>
                  <a:cs typeface="Blacker Sans Display"/>
                  <a:sym typeface="Blacker Sans Display"/>
                </a:rPr>
                <a:t>ème</a:t>
              </a:r>
            </a:p>
          </p:txBody>
        </p:sp>
        <p:sp>
          <p:nvSpPr>
            <p:cNvPr id="8" name="Freeform 8">
              <a:extLst>
                <a:ext uri="{FF2B5EF4-FFF2-40B4-BE49-F238E27FC236}">
                  <a16:creationId xmlns:a16="http://schemas.microsoft.com/office/drawing/2014/main" id="{75354BA4-EAC6-9D32-946A-A202CE442549}"/>
                </a:ext>
              </a:extLst>
            </p:cNvPr>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5"/>
              <a:stretch>
                <a:fillRect b="-4144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99EEDA7D-7ACF-0F57-4E1C-0FF33AB9CD9C}"/>
              </a:ext>
            </a:extLst>
          </p:cNvPr>
          <p:cNvSpPr txBox="1"/>
          <p:nvPr/>
        </p:nvSpPr>
        <p:spPr>
          <a:xfrm>
            <a:off x="4586505" y="490118"/>
            <a:ext cx="12932490" cy="441582"/>
          </a:xfrm>
          <a:prstGeom prst="rect">
            <a:avLst/>
          </a:prstGeom>
        </p:spPr>
        <p:txBody>
          <a:bodyPr lIns="0" tIns="0" rIns="0" bIns="0" rtlCol="0" anchor="t">
            <a:spAutoFit/>
          </a:bodyPr>
          <a:lstStyle/>
          <a:p>
            <a:pPr marL="0" marR="0" lvl="0" indent="0" algn="r" defTabSz="914400" rtl="0" eaLnBrk="1" fontAlgn="auto" latinLnBrk="0" hangingPunct="1">
              <a:lnSpc>
                <a:spcPts val="3699"/>
              </a:lnSpc>
              <a:spcBef>
                <a:spcPts val="0"/>
              </a:spcBef>
              <a:spcAft>
                <a:spcPts val="0"/>
              </a:spcAft>
              <a:buClrTx/>
              <a:buSzTx/>
              <a:buFontTx/>
              <a:buNone/>
              <a:tabLst/>
              <a:defRPr/>
            </a:pPr>
            <a:r>
              <a:rPr kumimoji="0" lang="en-US" sz="2418" b="1" i="0" u="none" strike="noStrike" kern="1200" cap="none" spc="0" normalizeH="0" baseline="0" noProof="0">
                <a:ln>
                  <a:noFill/>
                </a:ln>
                <a:solidFill>
                  <a:srgbClr val="FFFFFF"/>
                </a:solidFill>
                <a:effectLst/>
                <a:uLnTx/>
                <a:uFillTx/>
                <a:latin typeface="Montserrat Classic Bold"/>
                <a:ea typeface="Montserrat Classic Bold"/>
                <a:cs typeface="Montserrat Classic Bold"/>
                <a:sym typeface="Montserrat Classic Bold"/>
              </a:rPr>
              <a:t>SESSION D’ATELIER - JEUDI 13 NOVEMBRE 2025</a:t>
            </a:r>
          </a:p>
        </p:txBody>
      </p:sp>
      <p:sp>
        <p:nvSpPr>
          <p:cNvPr id="13" name="TextBox 11">
            <a:extLst>
              <a:ext uri="{FF2B5EF4-FFF2-40B4-BE49-F238E27FC236}">
                <a16:creationId xmlns:a16="http://schemas.microsoft.com/office/drawing/2014/main" id="{344D4D63-D834-4765-2F56-CF8D2754EC70}"/>
              </a:ext>
            </a:extLst>
          </p:cNvPr>
          <p:cNvSpPr txBox="1"/>
          <p:nvPr/>
        </p:nvSpPr>
        <p:spPr>
          <a:xfrm>
            <a:off x="3890404" y="98403"/>
            <a:ext cx="2160982" cy="1176374"/>
          </a:xfrm>
          <a:prstGeom prst="rect">
            <a:avLst/>
          </a:prstGeom>
        </p:spPr>
        <p:txBody>
          <a:bodyPr lIns="50800" tIns="50800" rIns="50800" bIns="50800" rtlCol="0" anchor="ctr"/>
          <a:lstStyle/>
          <a:p>
            <a:pPr marL="0" marR="0" lvl="0" indent="0" algn="ctr" defTabSz="914400" rtl="0" eaLnBrk="1" fontAlgn="auto" latinLnBrk="0" hangingPunct="1">
              <a:lnSpc>
                <a:spcPts val="230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2">
            <a:extLst>
              <a:ext uri="{FF2B5EF4-FFF2-40B4-BE49-F238E27FC236}">
                <a16:creationId xmlns:a16="http://schemas.microsoft.com/office/drawing/2014/main" id="{34537ED2-9E18-0A38-D888-8ACA9EDF1F92}"/>
              </a:ext>
            </a:extLst>
          </p:cNvPr>
          <p:cNvSpPr txBox="1"/>
          <p:nvPr/>
        </p:nvSpPr>
        <p:spPr>
          <a:xfrm>
            <a:off x="4056720" y="364431"/>
            <a:ext cx="1828350" cy="606897"/>
          </a:xfrm>
          <a:prstGeom prst="rect">
            <a:avLst/>
          </a:prstGeom>
        </p:spPr>
        <p:txBody>
          <a:bodyPr lIns="0" tIns="0" rIns="0" bIns="0" rtlCol="0" anchor="t">
            <a:spAutoFit/>
          </a:bodyPr>
          <a:lstStyle/>
          <a:p>
            <a:pPr marL="0" marR="0" lvl="0" indent="0" algn="ctr" defTabSz="914400" rtl="0" eaLnBrk="1" fontAlgn="auto" latinLnBrk="0" hangingPunct="1">
              <a:lnSpc>
                <a:spcPts val="5382"/>
              </a:lnSpc>
              <a:spcBef>
                <a:spcPts val="0"/>
              </a:spcBef>
              <a:spcAft>
                <a:spcPts val="0"/>
              </a:spcAft>
              <a:buClrTx/>
              <a:buSzTx/>
              <a:buFontTx/>
              <a:buNone/>
              <a:tabLst/>
              <a:defRPr/>
            </a:pPr>
            <a:r>
              <a:rPr kumimoji="0" lang="en-US" sz="3518" b="1" i="0" u="none" strike="noStrike" kern="1200" cap="none" spc="0" normalizeH="0" baseline="0" noProof="0" dirty="0">
                <a:ln>
                  <a:noFill/>
                </a:ln>
                <a:solidFill>
                  <a:srgbClr val="20214F"/>
                </a:solidFill>
                <a:effectLst/>
                <a:uLnTx/>
                <a:uFillTx/>
                <a:latin typeface="Montserrat Classic Bold"/>
                <a:ea typeface="Montserrat Classic Bold"/>
                <a:cs typeface="Montserrat Classic Bold"/>
                <a:sym typeface="Montserrat Classic Bold"/>
              </a:rPr>
              <a:t>LOGO</a:t>
            </a:r>
          </a:p>
        </p:txBody>
      </p:sp>
      <p:pic>
        <p:nvPicPr>
          <p:cNvPr id="14" name="Image 13">
            <a:extLst>
              <a:ext uri="{FF2B5EF4-FFF2-40B4-BE49-F238E27FC236}">
                <a16:creationId xmlns:a16="http://schemas.microsoft.com/office/drawing/2014/main" id="{B4C52E50-8A51-2468-54FD-A85AFDD5A80C}"/>
              </a:ext>
            </a:extLst>
          </p:cNvPr>
          <p:cNvPicPr>
            <a:picLocks noChangeAspect="1"/>
          </p:cNvPicPr>
          <p:nvPr/>
        </p:nvPicPr>
        <p:blipFill>
          <a:blip r:embed="rId6"/>
          <a:stretch>
            <a:fillRect/>
          </a:stretch>
        </p:blipFill>
        <p:spPr>
          <a:xfrm>
            <a:off x="4459950" y="180840"/>
            <a:ext cx="1213209" cy="1054699"/>
          </a:xfrm>
          <a:prstGeom prst="rect">
            <a:avLst/>
          </a:prstGeom>
        </p:spPr>
      </p:pic>
      <p:sp>
        <p:nvSpPr>
          <p:cNvPr id="15" name="ZoneTexte 14">
            <a:extLst>
              <a:ext uri="{FF2B5EF4-FFF2-40B4-BE49-F238E27FC236}">
                <a16:creationId xmlns:a16="http://schemas.microsoft.com/office/drawing/2014/main" id="{C45BC0E8-00D8-9AB1-22C7-AFEF629AD59E}"/>
              </a:ext>
            </a:extLst>
          </p:cNvPr>
          <p:cNvSpPr txBox="1"/>
          <p:nvPr/>
        </p:nvSpPr>
        <p:spPr>
          <a:xfrm>
            <a:off x="6051386" y="1707236"/>
            <a:ext cx="4267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Commune de  Saint Joseph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38992 Habitants  </a:t>
            </a:r>
          </a:p>
        </p:txBody>
      </p:sp>
      <p:sp>
        <p:nvSpPr>
          <p:cNvPr id="16" name="ZoneTexte 15">
            <a:extLst>
              <a:ext uri="{FF2B5EF4-FFF2-40B4-BE49-F238E27FC236}">
                <a16:creationId xmlns:a16="http://schemas.microsoft.com/office/drawing/2014/main" id="{23C68EA2-C2CD-B8BD-4279-E86C74C3B011}"/>
              </a:ext>
            </a:extLst>
          </p:cNvPr>
          <p:cNvSpPr txBox="1"/>
          <p:nvPr/>
        </p:nvSpPr>
        <p:spPr>
          <a:xfrm>
            <a:off x="1349413" y="5143500"/>
            <a:ext cx="141732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Commune relevant du programme  </a:t>
            </a:r>
            <a:r>
              <a:rPr kumimoji="0" lang="fr-FR" sz="2400" b="1" i="0" u="none" strike="noStrike" kern="1200" cap="none" spc="0" normalizeH="0" baseline="0" noProof="0" dirty="0">
                <a:ln>
                  <a:noFill/>
                </a:ln>
                <a:solidFill>
                  <a:prstClr val="black"/>
                </a:solidFill>
                <a:effectLst/>
                <a:uLnTx/>
                <a:uFillTx/>
                <a:latin typeface="Calibri"/>
                <a:ea typeface="+mn-ea"/>
                <a:cs typeface="+mn-cs"/>
              </a:rPr>
              <a:t>« Action Cœur de Ville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Thématique  «  Cohésion du territoire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Eligibilité prêt social : volet ENSEIGNEMENT  et FORMATION PROFESSIONNELLE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Financement d’Etablissements d’enseignements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highlight>
                  <a:srgbClr val="00FFFF"/>
                </a:highlight>
                <a:uLnTx/>
                <a:uFillTx/>
                <a:latin typeface="Calibri"/>
                <a:ea typeface="+mn-ea"/>
                <a:cs typeface="+mn-cs"/>
              </a:rPr>
              <a:t>Objet : Réhabilitation des Ecoles primaires des quartiers  Goyaves et Bezaves – SAINT JOSEPH – 370 élèves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Prêt « SOCIAL » Long Terme de 1.701.482 € (15 ans)   </a:t>
            </a:r>
          </a:p>
        </p:txBody>
      </p:sp>
      <p:pic>
        <p:nvPicPr>
          <p:cNvPr id="20" name="Image 19">
            <a:extLst>
              <a:ext uri="{FF2B5EF4-FFF2-40B4-BE49-F238E27FC236}">
                <a16:creationId xmlns:a16="http://schemas.microsoft.com/office/drawing/2014/main" id="{4968118E-BC0F-CB13-91AB-C7855E83B635}"/>
              </a:ext>
            </a:extLst>
          </p:cNvPr>
          <p:cNvPicPr>
            <a:picLocks noChangeAspect="1"/>
          </p:cNvPicPr>
          <p:nvPr/>
        </p:nvPicPr>
        <p:blipFill>
          <a:blip r:embed="rId7">
            <a:extLst>
              <a:ext uri="{28A0092B-C50C-407E-A947-70E740481C1C}">
                <a14:useLocalDpi xmlns:a14="http://schemas.microsoft.com/office/drawing/2010/main" val="0"/>
              </a:ext>
            </a:extLst>
          </a:blip>
          <a:srcRect b="8766"/>
          <a:stretch>
            <a:fillRect/>
          </a:stretch>
        </p:blipFill>
        <p:spPr>
          <a:xfrm>
            <a:off x="490537" y="1758236"/>
            <a:ext cx="2713418" cy="2394664"/>
          </a:xfrm>
          <a:prstGeom prst="rect">
            <a:avLst/>
          </a:prstGeom>
        </p:spPr>
      </p:pic>
      <p:sp>
        <p:nvSpPr>
          <p:cNvPr id="23" name="Flèche : droite 22">
            <a:extLst>
              <a:ext uri="{FF2B5EF4-FFF2-40B4-BE49-F238E27FC236}">
                <a16:creationId xmlns:a16="http://schemas.microsoft.com/office/drawing/2014/main" id="{6D9F0CFC-BACA-FAF9-B345-8329D2062565}"/>
              </a:ext>
            </a:extLst>
          </p:cNvPr>
          <p:cNvSpPr/>
          <p:nvPr/>
        </p:nvSpPr>
        <p:spPr>
          <a:xfrm>
            <a:off x="125588" y="5181601"/>
            <a:ext cx="858876" cy="53340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Image 23">
            <a:extLst>
              <a:ext uri="{FF2B5EF4-FFF2-40B4-BE49-F238E27FC236}">
                <a16:creationId xmlns:a16="http://schemas.microsoft.com/office/drawing/2014/main" id="{86AC1C11-6E2F-A2EC-739F-5969F24A8177}"/>
              </a:ext>
            </a:extLst>
          </p:cNvPr>
          <p:cNvPicPr>
            <a:picLocks noChangeAspect="1"/>
          </p:cNvPicPr>
          <p:nvPr/>
        </p:nvPicPr>
        <p:blipFill>
          <a:blip r:embed="rId8"/>
          <a:stretch>
            <a:fillRect/>
          </a:stretch>
        </p:blipFill>
        <p:spPr>
          <a:xfrm>
            <a:off x="149192" y="8171193"/>
            <a:ext cx="883997" cy="591363"/>
          </a:xfrm>
          <a:prstGeom prst="rect">
            <a:avLst/>
          </a:prstGeom>
        </p:spPr>
      </p:pic>
      <p:pic>
        <p:nvPicPr>
          <p:cNvPr id="25" name="Image 24">
            <a:extLst>
              <a:ext uri="{FF2B5EF4-FFF2-40B4-BE49-F238E27FC236}">
                <a16:creationId xmlns:a16="http://schemas.microsoft.com/office/drawing/2014/main" id="{96A494C6-E865-D2D7-0D1B-50123CADBEF0}"/>
              </a:ext>
            </a:extLst>
          </p:cNvPr>
          <p:cNvPicPr>
            <a:picLocks noChangeAspect="1"/>
          </p:cNvPicPr>
          <p:nvPr/>
        </p:nvPicPr>
        <p:blipFill>
          <a:blip r:embed="rId8"/>
          <a:stretch>
            <a:fillRect/>
          </a:stretch>
        </p:blipFill>
        <p:spPr>
          <a:xfrm>
            <a:off x="166634" y="7304778"/>
            <a:ext cx="883997" cy="591363"/>
          </a:xfrm>
          <a:prstGeom prst="rect">
            <a:avLst/>
          </a:prstGeom>
        </p:spPr>
      </p:pic>
      <p:pic>
        <p:nvPicPr>
          <p:cNvPr id="26" name="Image 25">
            <a:extLst>
              <a:ext uri="{FF2B5EF4-FFF2-40B4-BE49-F238E27FC236}">
                <a16:creationId xmlns:a16="http://schemas.microsoft.com/office/drawing/2014/main" id="{6D9277E9-BF9B-A5FC-2236-27B7F3E65D51}"/>
              </a:ext>
            </a:extLst>
          </p:cNvPr>
          <p:cNvPicPr>
            <a:picLocks noChangeAspect="1"/>
          </p:cNvPicPr>
          <p:nvPr/>
        </p:nvPicPr>
        <p:blipFill>
          <a:blip r:embed="rId8"/>
          <a:stretch>
            <a:fillRect/>
          </a:stretch>
        </p:blipFill>
        <p:spPr>
          <a:xfrm>
            <a:off x="166634" y="6515100"/>
            <a:ext cx="883997" cy="591363"/>
          </a:xfrm>
          <a:prstGeom prst="rect">
            <a:avLst/>
          </a:prstGeom>
        </p:spPr>
      </p:pic>
      <p:pic>
        <p:nvPicPr>
          <p:cNvPr id="28" name="Image 27" descr="Une image contenant croquis&#10;&#10;Le contenu généré par l’IA peut être incorrect.">
            <a:extLst>
              <a:ext uri="{FF2B5EF4-FFF2-40B4-BE49-F238E27FC236}">
                <a16:creationId xmlns:a16="http://schemas.microsoft.com/office/drawing/2014/main" id="{1BAB045B-CA69-D21D-B608-1A99C63AE5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52564" y="1758236"/>
            <a:ext cx="2866431" cy="2470864"/>
          </a:xfrm>
          <a:prstGeom prst="rect">
            <a:avLst/>
          </a:prstGeom>
        </p:spPr>
      </p:pic>
      <p:pic>
        <p:nvPicPr>
          <p:cNvPr id="30" name="Image 29">
            <a:extLst>
              <a:ext uri="{FF2B5EF4-FFF2-40B4-BE49-F238E27FC236}">
                <a16:creationId xmlns:a16="http://schemas.microsoft.com/office/drawing/2014/main" id="{6CE48CA7-95EC-D7E7-023A-889ED55312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00875" y="2580380"/>
            <a:ext cx="2143125" cy="2143125"/>
          </a:xfrm>
          <a:prstGeom prst="rect">
            <a:avLst/>
          </a:prstGeom>
        </p:spPr>
      </p:pic>
    </p:spTree>
    <p:extLst>
      <p:ext uri="{BB962C8B-B14F-4D97-AF65-F5344CB8AC3E}">
        <p14:creationId xmlns:p14="http://schemas.microsoft.com/office/powerpoint/2010/main" val="315637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E94BA-0861-1BF7-0184-B0C242ACB2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230C0D-223E-B918-1AD1-0BB179187451}"/>
              </a:ext>
            </a:extLst>
          </p:cNvPr>
          <p:cNvSpPr/>
          <p:nvPr/>
        </p:nvSpPr>
        <p:spPr>
          <a:xfrm>
            <a:off x="0" y="-55407"/>
            <a:ext cx="18366997" cy="1608833"/>
          </a:xfrm>
          <a:custGeom>
            <a:avLst/>
            <a:gdLst/>
            <a:ahLst/>
            <a:cxnLst/>
            <a:rect l="l" t="t" r="r" b="b"/>
            <a:pathLst>
              <a:path w="18366997" h="1608833">
                <a:moveTo>
                  <a:pt x="0" y="0"/>
                </a:moveTo>
                <a:lnTo>
                  <a:pt x="18366997" y="0"/>
                </a:lnTo>
                <a:lnTo>
                  <a:pt x="18366997" y="1608832"/>
                </a:lnTo>
                <a:lnTo>
                  <a:pt x="0" y="1608832"/>
                </a:lnTo>
                <a:lnTo>
                  <a:pt x="0" y="0"/>
                </a:lnTo>
                <a:close/>
              </a:path>
            </a:pathLst>
          </a:custGeom>
          <a:blipFill>
            <a:blip r:embed="rId3">
              <a:alphaModFix amt="90000"/>
              <a:extLst>
                <a:ext uri="{96DAC541-7B7A-43D3-8B79-37D633B846F1}">
                  <asvg:svgBlip xmlns:asvg="http://schemas.microsoft.com/office/drawing/2016/SVG/main" r:embed="rId4"/>
                </a:ext>
              </a:extLst>
            </a:blip>
            <a:stretch>
              <a:fillRect t="-133822" b="-40894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 coins arrondis 9">
            <a:extLst>
              <a:ext uri="{FF2B5EF4-FFF2-40B4-BE49-F238E27FC236}">
                <a16:creationId xmlns:a16="http://schemas.microsoft.com/office/drawing/2014/main" id="{0927422F-B211-B596-B26A-0B37374CB0F1}"/>
              </a:ext>
            </a:extLst>
          </p:cNvPr>
          <p:cNvSpPr/>
          <p:nvPr/>
        </p:nvSpPr>
        <p:spPr>
          <a:xfrm>
            <a:off x="2330726" y="986960"/>
            <a:ext cx="1068940" cy="1345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E6380155-D85C-7B4C-2862-39DD6A93D582}"/>
              </a:ext>
            </a:extLst>
          </p:cNvPr>
          <p:cNvGrpSpPr/>
          <p:nvPr/>
        </p:nvGrpSpPr>
        <p:grpSpPr>
          <a:xfrm>
            <a:off x="479392" y="-121444"/>
            <a:ext cx="3385027" cy="1622950"/>
            <a:chOff x="0" y="-161925"/>
            <a:chExt cx="4513369" cy="2163932"/>
          </a:xfrm>
        </p:grpSpPr>
        <p:sp>
          <p:nvSpPr>
            <p:cNvPr id="4" name="TextBox 4">
              <a:extLst>
                <a:ext uri="{FF2B5EF4-FFF2-40B4-BE49-F238E27FC236}">
                  <a16:creationId xmlns:a16="http://schemas.microsoft.com/office/drawing/2014/main" id="{D7AE13A2-B4B7-E55E-6B95-2E49F0C911D9}"/>
                </a:ext>
              </a:extLst>
            </p:cNvPr>
            <p:cNvSpPr txBox="1"/>
            <p:nvPr/>
          </p:nvSpPr>
          <p:spPr>
            <a:xfrm>
              <a:off x="2703117" y="192698"/>
              <a:ext cx="1383901" cy="1809309"/>
            </a:xfrm>
            <a:prstGeom prst="rect">
              <a:avLst/>
            </a:prstGeom>
          </p:spPr>
          <p:txBody>
            <a:bodyPr lIns="0" tIns="0" rIns="0" bIns="0" rtlCol="0" anchor="t">
              <a:spAutoFit/>
            </a:bodyPr>
            <a:lstStyle/>
            <a:p>
              <a:pPr marL="0" marR="0" lvl="0" indent="0" algn="ctr" defTabSz="914400" rtl="0" eaLnBrk="1" fontAlgn="auto" latinLnBrk="0" hangingPunct="1">
                <a:lnSpc>
                  <a:spcPts val="11399"/>
                </a:lnSpc>
                <a:spcBef>
                  <a:spcPts val="0"/>
                </a:spcBef>
                <a:spcAft>
                  <a:spcPts val="0"/>
                </a:spcAft>
                <a:buClrTx/>
                <a:buSzTx/>
                <a:buFontTx/>
                <a:buNone/>
                <a:tabLst/>
                <a:defRPr/>
              </a:pPr>
              <a:r>
                <a:rPr kumimoji="0" lang="en-US" sz="8142" b="0" i="0" u="none" strike="noStrike" kern="1200" cap="none" spc="0" normalizeH="0" baseline="0" noProof="0" dirty="0">
                  <a:ln>
                    <a:noFill/>
                  </a:ln>
                  <a:solidFill>
                    <a:srgbClr val="FFFFFF"/>
                  </a:solidFill>
                  <a:effectLst/>
                  <a:uLnTx/>
                  <a:uFillTx/>
                  <a:latin typeface="Blacker Sans Display"/>
                  <a:ea typeface="Blacker Sans Display"/>
                  <a:cs typeface="Blacker Sans Display"/>
                  <a:sym typeface="Blacker Sans Display"/>
                </a:rPr>
                <a:t>3</a:t>
              </a:r>
            </a:p>
          </p:txBody>
        </p:sp>
        <p:sp>
          <p:nvSpPr>
            <p:cNvPr id="5" name="TextBox 5">
              <a:extLst>
                <a:ext uri="{FF2B5EF4-FFF2-40B4-BE49-F238E27FC236}">
                  <a16:creationId xmlns:a16="http://schemas.microsoft.com/office/drawing/2014/main" id="{6E3A0E77-757D-3541-146A-CECE99487ECE}"/>
                </a:ext>
              </a:extLst>
            </p:cNvPr>
            <p:cNvSpPr txBox="1"/>
            <p:nvPr/>
          </p:nvSpPr>
          <p:spPr>
            <a:xfrm>
              <a:off x="2354702" y="-161925"/>
              <a:ext cx="1190581" cy="1809309"/>
            </a:xfrm>
            <a:prstGeom prst="rect">
              <a:avLst/>
            </a:prstGeom>
          </p:spPr>
          <p:txBody>
            <a:bodyPr lIns="0" tIns="0" rIns="0" bIns="0" rtlCol="0" anchor="t">
              <a:spAutoFit/>
            </a:bodyPr>
            <a:lstStyle/>
            <a:p>
              <a:pPr marL="0" marR="0" lvl="0" indent="0" algn="ctr" defTabSz="914400" rtl="0" eaLnBrk="1" fontAlgn="auto" latinLnBrk="0" hangingPunct="1">
                <a:lnSpc>
                  <a:spcPts val="11399"/>
                </a:lnSpc>
                <a:spcBef>
                  <a:spcPts val="0"/>
                </a:spcBef>
                <a:spcAft>
                  <a:spcPts val="0"/>
                </a:spcAft>
                <a:buClrTx/>
                <a:buSzTx/>
                <a:buFontTx/>
                <a:buNone/>
                <a:tabLst/>
                <a:defRPr/>
              </a:pPr>
              <a:r>
                <a:rPr kumimoji="0" lang="en-US" sz="8142" b="0" i="0" u="none" strike="noStrike" kern="1200" cap="none" spc="0" normalizeH="0" baseline="0" noProof="0" dirty="0">
                  <a:ln>
                    <a:noFill/>
                  </a:ln>
                  <a:solidFill>
                    <a:srgbClr val="FFFFFF"/>
                  </a:solidFill>
                  <a:effectLst/>
                  <a:uLnTx/>
                  <a:uFillTx/>
                  <a:latin typeface="Blacker Sans Display"/>
                  <a:ea typeface="Blacker Sans Display"/>
                  <a:cs typeface="Blacker Sans Display"/>
                  <a:sym typeface="Blacker Sans Display"/>
                </a:rPr>
                <a:t>3</a:t>
              </a:r>
            </a:p>
          </p:txBody>
        </p:sp>
        <p:sp>
          <p:nvSpPr>
            <p:cNvPr id="6" name="TextBox 6">
              <a:extLst>
                <a:ext uri="{FF2B5EF4-FFF2-40B4-BE49-F238E27FC236}">
                  <a16:creationId xmlns:a16="http://schemas.microsoft.com/office/drawing/2014/main" id="{4207F3E3-4C2E-C7C3-A8B3-6114D0E59F9B}"/>
                </a:ext>
              </a:extLst>
            </p:cNvPr>
            <p:cNvSpPr txBox="1"/>
            <p:nvPr/>
          </p:nvSpPr>
          <p:spPr>
            <a:xfrm>
              <a:off x="1928351" y="1319339"/>
              <a:ext cx="2585018" cy="179395"/>
            </a:xfrm>
            <a:prstGeom prst="rect">
              <a:avLst/>
            </a:prstGeom>
          </p:spPr>
          <p:txBody>
            <a:bodyPr lIns="0" tIns="0" rIns="0" bIns="0" rtlCol="0" anchor="t">
              <a:spAutoFit/>
            </a:bodyPr>
            <a:lstStyle/>
            <a:p>
              <a:pPr marL="0" marR="0" lvl="0" indent="0" algn="ctr" defTabSz="914400" rtl="0" eaLnBrk="1" fontAlgn="auto" latinLnBrk="0" hangingPunct="1">
                <a:lnSpc>
                  <a:spcPts val="1142"/>
                </a:lnSpc>
                <a:spcBef>
                  <a:spcPts val="0"/>
                </a:spcBef>
                <a:spcAft>
                  <a:spcPts val="0"/>
                </a:spcAft>
                <a:buClrTx/>
                <a:buSzTx/>
                <a:buFontTx/>
                <a:buNone/>
                <a:tabLst/>
                <a:defRPr/>
              </a:pPr>
              <a:r>
                <a:rPr kumimoji="0" lang="en-US" sz="816" b="1" i="0" u="none" strike="noStrike" kern="1200" cap="none" spc="604" normalizeH="0" baseline="0" noProof="0" dirty="0">
                  <a:ln>
                    <a:noFill/>
                  </a:ln>
                  <a:solidFill>
                    <a:srgbClr val="20214F"/>
                  </a:solidFill>
                  <a:effectLst/>
                  <a:uLnTx/>
                  <a:uFillTx/>
                  <a:latin typeface="Montserrat Classic Bold"/>
                  <a:ea typeface="Montserrat Classic Bold"/>
                  <a:cs typeface="Montserrat Classic Bold"/>
                  <a:sym typeface="Montserrat Classic Bold"/>
                </a:rPr>
                <a:t>CONGRÈS</a:t>
              </a:r>
            </a:p>
          </p:txBody>
        </p:sp>
        <p:sp>
          <p:nvSpPr>
            <p:cNvPr id="7" name="TextBox 7">
              <a:extLst>
                <a:ext uri="{FF2B5EF4-FFF2-40B4-BE49-F238E27FC236}">
                  <a16:creationId xmlns:a16="http://schemas.microsoft.com/office/drawing/2014/main" id="{A64C452E-6FC8-17F7-A56E-303D0F593A5A}"/>
                </a:ext>
              </a:extLst>
            </p:cNvPr>
            <p:cNvSpPr txBox="1"/>
            <p:nvPr/>
          </p:nvSpPr>
          <p:spPr>
            <a:xfrm>
              <a:off x="3632751" y="557622"/>
              <a:ext cx="558227" cy="286229"/>
            </a:xfrm>
            <a:prstGeom prst="rect">
              <a:avLst/>
            </a:prstGeom>
          </p:spPr>
          <p:txBody>
            <a:bodyPr lIns="0" tIns="0" rIns="0" bIns="0" rtlCol="0" anchor="t">
              <a:spAutoFit/>
            </a:bodyPr>
            <a:lstStyle/>
            <a:p>
              <a:pPr marL="0" marR="0" lvl="0" indent="0" algn="ctr" defTabSz="914400" rtl="0" eaLnBrk="1" fontAlgn="auto" latinLnBrk="0" hangingPunct="1">
                <a:lnSpc>
                  <a:spcPts val="1782"/>
                </a:lnSpc>
                <a:spcBef>
                  <a:spcPts val="0"/>
                </a:spcBef>
                <a:spcAft>
                  <a:spcPts val="0"/>
                </a:spcAft>
                <a:buClrTx/>
                <a:buSzTx/>
                <a:buFontTx/>
                <a:buNone/>
                <a:tabLst/>
                <a:defRPr/>
              </a:pPr>
              <a:r>
                <a:rPr kumimoji="0" lang="en-US" sz="1273" b="0" i="0" u="none" strike="noStrike" kern="1200" cap="none" spc="0" normalizeH="0" baseline="0" noProof="0" dirty="0">
                  <a:ln>
                    <a:noFill/>
                  </a:ln>
                  <a:solidFill>
                    <a:srgbClr val="FFFFFF"/>
                  </a:solidFill>
                  <a:effectLst/>
                  <a:uLnTx/>
                  <a:uFillTx/>
                  <a:latin typeface="Blacker Sans Display"/>
                  <a:ea typeface="Blacker Sans Display"/>
                  <a:cs typeface="Blacker Sans Display"/>
                  <a:sym typeface="Blacker Sans Display"/>
                </a:rPr>
                <a:t>ème</a:t>
              </a:r>
            </a:p>
          </p:txBody>
        </p:sp>
        <p:sp>
          <p:nvSpPr>
            <p:cNvPr id="8" name="Freeform 8">
              <a:extLst>
                <a:ext uri="{FF2B5EF4-FFF2-40B4-BE49-F238E27FC236}">
                  <a16:creationId xmlns:a16="http://schemas.microsoft.com/office/drawing/2014/main" id="{9EC7FC86-3974-709D-6190-B7166108C1FF}"/>
                </a:ext>
              </a:extLst>
            </p:cNvPr>
            <p:cNvSpPr/>
            <p:nvPr/>
          </p:nvSpPr>
          <p:spPr>
            <a:xfrm>
              <a:off x="0" y="59404"/>
              <a:ext cx="2320056" cy="1640298"/>
            </a:xfrm>
            <a:custGeom>
              <a:avLst/>
              <a:gdLst/>
              <a:ahLst/>
              <a:cxnLst/>
              <a:rect l="l" t="t" r="r" b="b"/>
              <a:pathLst>
                <a:path w="2320056" h="1640298">
                  <a:moveTo>
                    <a:pt x="0" y="0"/>
                  </a:moveTo>
                  <a:lnTo>
                    <a:pt x="2320056" y="0"/>
                  </a:lnTo>
                  <a:lnTo>
                    <a:pt x="2320056" y="1640298"/>
                  </a:lnTo>
                  <a:lnTo>
                    <a:pt x="0" y="1640298"/>
                  </a:lnTo>
                  <a:lnTo>
                    <a:pt x="0" y="0"/>
                  </a:lnTo>
                  <a:close/>
                </a:path>
              </a:pathLst>
            </a:custGeom>
            <a:blipFill>
              <a:blip r:embed="rId5"/>
              <a:stretch>
                <a:fillRect b="-4144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98A6F4C1-80A7-87CB-8DD8-BB842686A884}"/>
              </a:ext>
            </a:extLst>
          </p:cNvPr>
          <p:cNvSpPr txBox="1"/>
          <p:nvPr/>
        </p:nvSpPr>
        <p:spPr>
          <a:xfrm>
            <a:off x="4586505" y="490118"/>
            <a:ext cx="12932490" cy="441582"/>
          </a:xfrm>
          <a:prstGeom prst="rect">
            <a:avLst/>
          </a:prstGeom>
        </p:spPr>
        <p:txBody>
          <a:bodyPr lIns="0" tIns="0" rIns="0" bIns="0" rtlCol="0" anchor="t">
            <a:spAutoFit/>
          </a:bodyPr>
          <a:lstStyle/>
          <a:p>
            <a:pPr marL="0" marR="0" lvl="0" indent="0" algn="r" defTabSz="914400" rtl="0" eaLnBrk="1" fontAlgn="auto" latinLnBrk="0" hangingPunct="1">
              <a:lnSpc>
                <a:spcPts val="3699"/>
              </a:lnSpc>
              <a:spcBef>
                <a:spcPts val="0"/>
              </a:spcBef>
              <a:spcAft>
                <a:spcPts val="0"/>
              </a:spcAft>
              <a:buClrTx/>
              <a:buSzTx/>
              <a:buFontTx/>
              <a:buNone/>
              <a:tabLst/>
              <a:defRPr/>
            </a:pPr>
            <a:r>
              <a:rPr kumimoji="0" lang="en-US" sz="2418" b="1" i="0" u="none" strike="noStrike" kern="1200" cap="none" spc="0" normalizeH="0" baseline="0" noProof="0">
                <a:ln>
                  <a:noFill/>
                </a:ln>
                <a:solidFill>
                  <a:srgbClr val="FFFFFF"/>
                </a:solidFill>
                <a:effectLst/>
                <a:uLnTx/>
                <a:uFillTx/>
                <a:latin typeface="Montserrat Classic Bold"/>
                <a:ea typeface="Montserrat Classic Bold"/>
                <a:cs typeface="Montserrat Classic Bold"/>
                <a:sym typeface="Montserrat Classic Bold"/>
              </a:rPr>
              <a:t>SESSION D’ATELIER - JEUDI 13 NOVEMBRE 2025</a:t>
            </a:r>
          </a:p>
        </p:txBody>
      </p:sp>
      <p:sp>
        <p:nvSpPr>
          <p:cNvPr id="13" name="TextBox 11">
            <a:extLst>
              <a:ext uri="{FF2B5EF4-FFF2-40B4-BE49-F238E27FC236}">
                <a16:creationId xmlns:a16="http://schemas.microsoft.com/office/drawing/2014/main" id="{6B2582C9-522F-EA8D-D310-7E54E49208F4}"/>
              </a:ext>
            </a:extLst>
          </p:cNvPr>
          <p:cNvSpPr txBox="1"/>
          <p:nvPr/>
        </p:nvSpPr>
        <p:spPr>
          <a:xfrm>
            <a:off x="3890404" y="98403"/>
            <a:ext cx="2160982" cy="1176374"/>
          </a:xfrm>
          <a:prstGeom prst="rect">
            <a:avLst/>
          </a:prstGeom>
        </p:spPr>
        <p:txBody>
          <a:bodyPr lIns="50800" tIns="50800" rIns="50800" bIns="50800" rtlCol="0" anchor="ctr"/>
          <a:lstStyle/>
          <a:p>
            <a:pPr marL="0" marR="0" lvl="0" indent="0" algn="ctr" defTabSz="914400" rtl="0" eaLnBrk="1" fontAlgn="auto" latinLnBrk="0" hangingPunct="1">
              <a:lnSpc>
                <a:spcPts val="2308"/>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2">
            <a:extLst>
              <a:ext uri="{FF2B5EF4-FFF2-40B4-BE49-F238E27FC236}">
                <a16:creationId xmlns:a16="http://schemas.microsoft.com/office/drawing/2014/main" id="{403D933A-9F90-BB28-526D-A6C91F7A217D}"/>
              </a:ext>
            </a:extLst>
          </p:cNvPr>
          <p:cNvSpPr txBox="1"/>
          <p:nvPr/>
        </p:nvSpPr>
        <p:spPr>
          <a:xfrm>
            <a:off x="4056720" y="364431"/>
            <a:ext cx="1828350" cy="606897"/>
          </a:xfrm>
          <a:prstGeom prst="rect">
            <a:avLst/>
          </a:prstGeom>
        </p:spPr>
        <p:txBody>
          <a:bodyPr lIns="0" tIns="0" rIns="0" bIns="0" rtlCol="0" anchor="t">
            <a:spAutoFit/>
          </a:bodyPr>
          <a:lstStyle/>
          <a:p>
            <a:pPr marL="0" marR="0" lvl="0" indent="0" algn="ctr" defTabSz="914400" rtl="0" eaLnBrk="1" fontAlgn="auto" latinLnBrk="0" hangingPunct="1">
              <a:lnSpc>
                <a:spcPts val="5382"/>
              </a:lnSpc>
              <a:spcBef>
                <a:spcPts val="0"/>
              </a:spcBef>
              <a:spcAft>
                <a:spcPts val="0"/>
              </a:spcAft>
              <a:buClrTx/>
              <a:buSzTx/>
              <a:buFontTx/>
              <a:buNone/>
              <a:tabLst/>
              <a:defRPr/>
            </a:pPr>
            <a:r>
              <a:rPr kumimoji="0" lang="en-US" sz="3518" b="1" i="0" u="none" strike="noStrike" kern="1200" cap="none" spc="0" normalizeH="0" baseline="0" noProof="0" dirty="0">
                <a:ln>
                  <a:noFill/>
                </a:ln>
                <a:solidFill>
                  <a:srgbClr val="20214F"/>
                </a:solidFill>
                <a:effectLst/>
                <a:uLnTx/>
                <a:uFillTx/>
                <a:latin typeface="Montserrat Classic Bold"/>
                <a:ea typeface="Montserrat Classic Bold"/>
                <a:cs typeface="Montserrat Classic Bold"/>
                <a:sym typeface="Montserrat Classic Bold"/>
              </a:rPr>
              <a:t>LOGO</a:t>
            </a:r>
          </a:p>
        </p:txBody>
      </p:sp>
      <p:pic>
        <p:nvPicPr>
          <p:cNvPr id="14" name="Image 13">
            <a:extLst>
              <a:ext uri="{FF2B5EF4-FFF2-40B4-BE49-F238E27FC236}">
                <a16:creationId xmlns:a16="http://schemas.microsoft.com/office/drawing/2014/main" id="{EAB795DA-FF85-713B-A649-DB5586830219}"/>
              </a:ext>
            </a:extLst>
          </p:cNvPr>
          <p:cNvPicPr>
            <a:picLocks noChangeAspect="1"/>
          </p:cNvPicPr>
          <p:nvPr/>
        </p:nvPicPr>
        <p:blipFill>
          <a:blip r:embed="rId6"/>
          <a:stretch>
            <a:fillRect/>
          </a:stretch>
        </p:blipFill>
        <p:spPr>
          <a:xfrm>
            <a:off x="4459950" y="180840"/>
            <a:ext cx="1213209" cy="1054699"/>
          </a:xfrm>
          <a:prstGeom prst="rect">
            <a:avLst/>
          </a:prstGeom>
        </p:spPr>
      </p:pic>
      <p:sp>
        <p:nvSpPr>
          <p:cNvPr id="15" name="ZoneTexte 14">
            <a:extLst>
              <a:ext uri="{FF2B5EF4-FFF2-40B4-BE49-F238E27FC236}">
                <a16:creationId xmlns:a16="http://schemas.microsoft.com/office/drawing/2014/main" id="{7B178A65-41AB-3139-79BB-43CFAD8D4E4E}"/>
              </a:ext>
            </a:extLst>
          </p:cNvPr>
          <p:cNvSpPr txBox="1"/>
          <p:nvPr/>
        </p:nvSpPr>
        <p:spPr>
          <a:xfrm>
            <a:off x="4056720" y="1878036"/>
            <a:ext cx="812181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Commune d’agglomération  Espace Sud Martinique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7030A0"/>
                </a:solidFill>
                <a:effectLst/>
                <a:uLnTx/>
                <a:uFillTx/>
                <a:latin typeface="Calibri"/>
                <a:ea typeface="+mn-ea"/>
                <a:cs typeface="+mn-cs"/>
              </a:rPr>
              <a:t>CAESM</a:t>
            </a:r>
            <a:r>
              <a:rPr kumimoji="0" lang="fr-FR"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115068 Habitants </a:t>
            </a:r>
          </a:p>
        </p:txBody>
      </p:sp>
      <p:sp>
        <p:nvSpPr>
          <p:cNvPr id="16" name="ZoneTexte 15">
            <a:extLst>
              <a:ext uri="{FF2B5EF4-FFF2-40B4-BE49-F238E27FC236}">
                <a16:creationId xmlns:a16="http://schemas.microsoft.com/office/drawing/2014/main" id="{5101AFFA-18FC-A1C5-A230-35AC83682CCD}"/>
              </a:ext>
            </a:extLst>
          </p:cNvPr>
          <p:cNvSpPr txBox="1"/>
          <p:nvPr/>
        </p:nvSpPr>
        <p:spPr>
          <a:xfrm>
            <a:off x="2263004" y="5265453"/>
            <a:ext cx="141732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Thématique : réduction de délais de paiement fournisseurs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Catégorie : prêt de  trésorerie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highlight>
                  <a:srgbClr val="00FFFF"/>
                </a:highlight>
                <a:uLnTx/>
                <a:uFillTx/>
                <a:latin typeface="Calibri"/>
                <a:ea typeface="+mn-ea"/>
                <a:cs typeface="+mn-cs"/>
              </a:rPr>
              <a:t>Objet : Préfinancement de subventions notifiées  Communauté Européenne  REACT UE pour 4 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24" name="Image 23">
            <a:extLst>
              <a:ext uri="{FF2B5EF4-FFF2-40B4-BE49-F238E27FC236}">
                <a16:creationId xmlns:a16="http://schemas.microsoft.com/office/drawing/2014/main" id="{2BFDE4E0-C536-FEB2-156E-0ECCF13565B0}"/>
              </a:ext>
            </a:extLst>
          </p:cNvPr>
          <p:cNvPicPr>
            <a:picLocks noChangeAspect="1"/>
          </p:cNvPicPr>
          <p:nvPr/>
        </p:nvPicPr>
        <p:blipFill>
          <a:blip r:embed="rId7"/>
          <a:stretch>
            <a:fillRect/>
          </a:stretch>
        </p:blipFill>
        <p:spPr>
          <a:xfrm>
            <a:off x="465416" y="8129891"/>
            <a:ext cx="883997" cy="591363"/>
          </a:xfrm>
          <a:prstGeom prst="rect">
            <a:avLst/>
          </a:prstGeom>
        </p:spPr>
      </p:pic>
      <p:pic>
        <p:nvPicPr>
          <p:cNvPr id="25" name="Image 24">
            <a:extLst>
              <a:ext uri="{FF2B5EF4-FFF2-40B4-BE49-F238E27FC236}">
                <a16:creationId xmlns:a16="http://schemas.microsoft.com/office/drawing/2014/main" id="{5AFF5B13-110B-DA78-0940-ECF8DA0B0E1D}"/>
              </a:ext>
            </a:extLst>
          </p:cNvPr>
          <p:cNvPicPr>
            <a:picLocks noChangeAspect="1"/>
          </p:cNvPicPr>
          <p:nvPr/>
        </p:nvPicPr>
        <p:blipFill>
          <a:blip r:embed="rId7"/>
          <a:stretch>
            <a:fillRect/>
          </a:stretch>
        </p:blipFill>
        <p:spPr>
          <a:xfrm>
            <a:off x="487201" y="7124700"/>
            <a:ext cx="883997" cy="591363"/>
          </a:xfrm>
          <a:prstGeom prst="rect">
            <a:avLst/>
          </a:prstGeom>
        </p:spPr>
      </p:pic>
      <p:pic>
        <p:nvPicPr>
          <p:cNvPr id="26" name="Image 25">
            <a:extLst>
              <a:ext uri="{FF2B5EF4-FFF2-40B4-BE49-F238E27FC236}">
                <a16:creationId xmlns:a16="http://schemas.microsoft.com/office/drawing/2014/main" id="{78A733D4-99D1-66C7-C4AA-1F591E551920}"/>
              </a:ext>
            </a:extLst>
          </p:cNvPr>
          <p:cNvPicPr>
            <a:picLocks noChangeAspect="1"/>
          </p:cNvPicPr>
          <p:nvPr/>
        </p:nvPicPr>
        <p:blipFill>
          <a:blip r:embed="rId7"/>
          <a:stretch>
            <a:fillRect/>
          </a:stretch>
        </p:blipFill>
        <p:spPr>
          <a:xfrm>
            <a:off x="479392" y="5981700"/>
            <a:ext cx="883997" cy="591363"/>
          </a:xfrm>
          <a:prstGeom prst="rect">
            <a:avLst/>
          </a:prstGeom>
        </p:spPr>
      </p:pic>
      <p:pic>
        <p:nvPicPr>
          <p:cNvPr id="19" name="Image 18" descr="Une image contenant écriture manuscrite, Police, clipart, typographie&#10;&#10;Le contenu généré par l’IA peut être incorrect.">
            <a:extLst>
              <a:ext uri="{FF2B5EF4-FFF2-40B4-BE49-F238E27FC236}">
                <a16:creationId xmlns:a16="http://schemas.microsoft.com/office/drawing/2014/main" id="{BD18A109-44C7-BBCE-45A3-6908A67242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3190233"/>
            <a:ext cx="2286000" cy="2000250"/>
          </a:xfrm>
          <a:prstGeom prst="rect">
            <a:avLst/>
          </a:prstGeom>
        </p:spPr>
      </p:pic>
      <p:pic>
        <p:nvPicPr>
          <p:cNvPr id="22" name="Image 21" descr="Une image contenant carte, texte, atlas, Police&#10;&#10;Le contenu généré par l’IA peut être incorrect.">
            <a:extLst>
              <a:ext uri="{FF2B5EF4-FFF2-40B4-BE49-F238E27FC236}">
                <a16:creationId xmlns:a16="http://schemas.microsoft.com/office/drawing/2014/main" id="{7AB14EBB-05E6-0C0E-C555-81E7845105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710" y="1861427"/>
            <a:ext cx="3464089" cy="3085659"/>
          </a:xfrm>
          <a:prstGeom prst="rect">
            <a:avLst/>
          </a:prstGeom>
        </p:spPr>
      </p:pic>
      <p:pic>
        <p:nvPicPr>
          <p:cNvPr id="29" name="Image 28" descr="Une image contenant carte, clipart&#10;&#10;Le contenu généré par l’IA peut être incorrect.">
            <a:extLst>
              <a:ext uri="{FF2B5EF4-FFF2-40B4-BE49-F238E27FC236}">
                <a16:creationId xmlns:a16="http://schemas.microsoft.com/office/drawing/2014/main" id="{DDB465BB-A841-C3BF-EDDA-6F965A10EF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30400" y="1945141"/>
            <a:ext cx="2620643" cy="3076407"/>
          </a:xfrm>
          <a:prstGeom prst="rect">
            <a:avLst/>
          </a:prstGeom>
        </p:spPr>
      </p:pic>
    </p:spTree>
    <p:extLst>
      <p:ext uri="{BB962C8B-B14F-4D97-AF65-F5344CB8AC3E}">
        <p14:creationId xmlns:p14="http://schemas.microsoft.com/office/powerpoint/2010/main" val="824444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723218b-398e-4712-b898-85bbb1c57f49}" enabled="1" method="Privileged" siteId="{80c03608-5f64-40bb-9c70-9394abe6011c}" removed="0"/>
</clbl:labelList>
</file>

<file path=docProps/app.xml><?xml version="1.0" encoding="utf-8"?>
<Properties xmlns="http://schemas.openxmlformats.org/officeDocument/2006/extended-properties" xmlns:vt="http://schemas.openxmlformats.org/officeDocument/2006/docPropsVTypes">
  <TotalTime>390</TotalTime>
  <Words>2084</Words>
  <Application>Microsoft Office PowerPoint</Application>
  <PresentationFormat>Personnalisé</PresentationFormat>
  <Paragraphs>372</Paragraphs>
  <Slides>18</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Blacker Sans Display</vt:lpstr>
      <vt:lpstr>Calibri</vt:lpstr>
      <vt:lpstr>Arial</vt:lpstr>
      <vt:lpstr>HelveticaNeueLTPro-Cn</vt:lpstr>
      <vt:lpstr>Gotham Book</vt:lpstr>
      <vt:lpstr>Montserrat Classic Bold</vt:lpstr>
      <vt:lpstr>Antipasto</vt:lpstr>
      <vt:lpstr>Aptos</vt:lpstr>
      <vt:lpstr>Gotham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chemin de l’adhésion </vt:lpstr>
      <vt:lpstr>Présentation PowerPoint</vt:lpstr>
      <vt:lpstr>Présentation PowerPoint</vt:lpstr>
      <vt:lpstr>Les produits bancaires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POWERPOINTS</dc:title>
  <dc:creator>Tonnaire, Herve</dc:creator>
  <cp:lastModifiedBy>HLUSICKA Antony</cp:lastModifiedBy>
  <cp:revision>40</cp:revision>
  <dcterms:created xsi:type="dcterms:W3CDTF">2006-08-16T00:00:00Z</dcterms:created>
  <dcterms:modified xsi:type="dcterms:W3CDTF">2025-11-12T15:13:04Z</dcterms:modified>
  <dc:identifier>DAF5ruwfLMA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1257470-db62-47c7-99fa-cb412d36e91c_Enabled">
    <vt:lpwstr>true</vt:lpwstr>
  </property>
  <property fmtid="{D5CDD505-2E9C-101B-9397-08002B2CF9AE}" pid="3" name="MSIP_Label_e1257470-db62-47c7-99fa-cb412d36e91c_SetDate">
    <vt:lpwstr>2025-10-23T13:04:10Z</vt:lpwstr>
  </property>
  <property fmtid="{D5CDD505-2E9C-101B-9397-08002B2CF9AE}" pid="4" name="MSIP_Label_e1257470-db62-47c7-99fa-cb412d36e91c_Method">
    <vt:lpwstr>Privileged</vt:lpwstr>
  </property>
  <property fmtid="{D5CDD505-2E9C-101B-9397-08002B2CF9AE}" pid="5" name="MSIP_Label_e1257470-db62-47c7-99fa-cb412d36e91c_Name">
    <vt:lpwstr>C2-Interne sans marquage</vt:lpwstr>
  </property>
  <property fmtid="{D5CDD505-2E9C-101B-9397-08002B2CF9AE}" pid="6" name="MSIP_Label_e1257470-db62-47c7-99fa-cb412d36e91c_SiteId">
    <vt:lpwstr>6eab6365-8194-49c6-a4d0-e2d1a0fbeb74</vt:lpwstr>
  </property>
  <property fmtid="{D5CDD505-2E9C-101B-9397-08002B2CF9AE}" pid="7" name="MSIP_Label_e1257470-db62-47c7-99fa-cb412d36e91c_ActionId">
    <vt:lpwstr>1d034c10-f3c6-4aac-b8db-06f2bef258ab</vt:lpwstr>
  </property>
  <property fmtid="{D5CDD505-2E9C-101B-9397-08002B2CF9AE}" pid="8" name="MSIP_Label_e1257470-db62-47c7-99fa-cb412d36e91c_ContentBits">
    <vt:lpwstr>0</vt:lpwstr>
  </property>
  <property fmtid="{D5CDD505-2E9C-101B-9397-08002B2CF9AE}" pid="9" name="ClassificationContentMarkingFooterLocations">
    <vt:lpwstr>Office Theme:8</vt:lpwstr>
  </property>
  <property fmtid="{D5CDD505-2E9C-101B-9397-08002B2CF9AE}" pid="10" name="ClassificationContentMarkingFooterText">
    <vt:lpwstr>C0 - Public</vt:lpwstr>
  </property>
</Properties>
</file>