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5"/>
  </p:notesMasterIdLst>
  <p:handoutMasterIdLst>
    <p:handoutMasterId r:id="rId6"/>
  </p:handoutMasterIdLst>
  <p:sldIdLst>
    <p:sldId id="1190" r:id="rId2"/>
    <p:sldId id="302" r:id="rId3"/>
    <p:sldId id="1192" r:id="rId4"/>
  </p:sldIdLst>
  <p:sldSz cx="13442950" cy="7561263"/>
  <p:notesSz cx="6858000" cy="9144000"/>
  <p:custDataLst>
    <p:tags r:id="rId7"/>
  </p:custDataLst>
  <p:defaultTextStyle>
    <a:defPPr>
      <a:defRPr lang="fr-FR"/>
    </a:defPPr>
    <a:lvl1pPr algn="l" defTabSz="1006475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503238" indent="-46038" algn="l" defTabSz="1006475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006475" indent="-92075" algn="l" defTabSz="1006475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511300" indent="-139700" algn="l" defTabSz="1006475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014538" indent="-185738" algn="l" defTabSz="1006475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UZ Odile" initials="CO" lastIdx="6" clrIdx="0">
    <p:extLst>
      <p:ext uri="{19B8F6BF-5375-455C-9EA6-DF929625EA0E}">
        <p15:presenceInfo xmlns:p15="http://schemas.microsoft.com/office/powerpoint/2012/main" userId="S-1-5-21-2550024727-2544908171-517837331-41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92C35"/>
    <a:srgbClr val="00965E"/>
    <a:srgbClr val="E8B14E"/>
    <a:srgbClr val="D9D9D9"/>
    <a:srgbClr val="5AC4F3"/>
    <a:srgbClr val="99D7F7"/>
    <a:srgbClr val="003DA5"/>
    <a:srgbClr val="64A70B"/>
    <a:srgbClr val="E100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023" autoAdjust="0"/>
  </p:normalViewPr>
  <p:slideViewPr>
    <p:cSldViewPr>
      <p:cViewPr varScale="1">
        <p:scale>
          <a:sx n="67" d="100"/>
          <a:sy n="67" d="100"/>
        </p:scale>
        <p:origin x="3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B33831B-15B3-425A-801E-EB2DDF4BD3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0803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BFA7C0-374D-425B-95A9-9D2EA9AC2E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0A998566-80F7-41E1-83B5-D98A0180CDA5}" type="datetimeFigureOut">
              <a:rPr lang="fr-FR"/>
              <a:pPr>
                <a:defRPr/>
              </a:pPr>
              <a:t>11/11/2025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90E6C09-F0A2-4365-8AB3-CD5327054E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0803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411D2BD-B22B-4B32-B08C-2500270AAE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8A056F2-65C4-48B4-821B-00A318605DD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9D8BF3D0-63F1-4BFA-A029-529D647074F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FAB20ED9-2E39-4568-9ED9-1B2BFB2554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Arial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Arial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Arial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Arial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_A_SAN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253B5DB0-E2A2-AB4B-9C22-382CB684FF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709" r="29266" b="832"/>
          <a:stretch/>
        </p:blipFill>
        <p:spPr>
          <a:xfrm>
            <a:off x="7353609" y="2150405"/>
            <a:ext cx="6088636" cy="5410857"/>
          </a:xfrm>
          <a:prstGeom prst="rect">
            <a:avLst/>
          </a:prstGeom>
        </p:spPr>
      </p:pic>
      <p:sp>
        <p:nvSpPr>
          <p:cNvPr id="83977" name="Espace réservé du titre 1"/>
          <p:cNvSpPr>
            <a:spLocks noGrp="1"/>
          </p:cNvSpPr>
          <p:nvPr>
            <p:ph type="ctrTitle" hasCustomPrompt="1"/>
          </p:nvPr>
        </p:nvSpPr>
        <p:spPr>
          <a:xfrm>
            <a:off x="528638" y="2304858"/>
            <a:ext cx="8928992" cy="3790465"/>
          </a:xfrm>
          <a:prstGeom prst="rect">
            <a:avLst/>
          </a:prstGeom>
        </p:spPr>
        <p:txBody>
          <a:bodyPr lIns="0" tIns="0" rIns="0" bIns="0" anchor="ctr"/>
          <a:lstStyle>
            <a:lvl1pPr marL="0" marR="0" indent="0" algn="l" defTabSz="10064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200" b="1" i="0" baseline="0">
                <a:solidFill>
                  <a:srgbClr val="000000"/>
                </a:solidFill>
                <a:latin typeface="Marianne" panose="02000000000000000000" pitchFamily="2" charset="0"/>
              </a:defRPr>
            </a:lvl1pPr>
          </a:lstStyle>
          <a:p>
            <a:pPr marL="0" marR="0" lvl="0" indent="0" algn="l" defTabSz="10064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noProof="0" dirty="0"/>
              <a:t>MODIFIEZ LE STYLE DU TITRE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D517998-B85F-294A-94E8-05E54B39344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8787" y="540272"/>
            <a:ext cx="1774442" cy="155615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3860295D-5C72-2743-B56D-7805DDE0AB5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707990" y="540272"/>
            <a:ext cx="1175920" cy="1556158"/>
          </a:xfrm>
          <a:prstGeom prst="rect">
            <a:avLst/>
          </a:prstGeom>
        </p:spPr>
      </p:pic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DD65A345-26EE-0942-A0AA-AC5D49B541C1}"/>
              </a:ext>
            </a:extLst>
          </p:cNvPr>
          <p:cNvCxnSpPr>
            <a:cxnSpLocks/>
          </p:cNvCxnSpPr>
          <p:nvPr userDrawn="1"/>
        </p:nvCxnSpPr>
        <p:spPr>
          <a:xfrm>
            <a:off x="528787" y="7020991"/>
            <a:ext cx="8280920" cy="0"/>
          </a:xfrm>
          <a:prstGeom prst="line">
            <a:avLst/>
          </a:prstGeom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78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_B_AVEC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DD26886-773F-5646-8BA3-675E5F168A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8787" y="540272"/>
            <a:ext cx="1774442" cy="155615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61B725C-19D4-0F4C-8855-82AAB8452A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707990" y="540272"/>
            <a:ext cx="1175920" cy="1556158"/>
          </a:xfrm>
          <a:prstGeom prst="rect">
            <a:avLst/>
          </a:prstGeom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73047745-F0D7-2A4E-94BD-543D8AF4010B}"/>
              </a:ext>
            </a:extLst>
          </p:cNvPr>
          <p:cNvCxnSpPr>
            <a:cxnSpLocks/>
          </p:cNvCxnSpPr>
          <p:nvPr userDrawn="1"/>
        </p:nvCxnSpPr>
        <p:spPr>
          <a:xfrm>
            <a:off x="528787" y="7020991"/>
            <a:ext cx="12385526" cy="0"/>
          </a:xfrm>
          <a:prstGeom prst="line">
            <a:avLst/>
          </a:prstGeom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itre 1">
            <a:extLst>
              <a:ext uri="{FF2B5EF4-FFF2-40B4-BE49-F238E27FC236}">
                <a16:creationId xmlns:a16="http://schemas.microsoft.com/office/drawing/2014/main" id="{B3A1F669-4B0A-404C-B26D-A0D071F3573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8787" y="2295089"/>
            <a:ext cx="8928992" cy="3790465"/>
          </a:xfrm>
          <a:prstGeom prst="rect">
            <a:avLst/>
          </a:prstGeom>
        </p:spPr>
        <p:txBody>
          <a:bodyPr lIns="0" tIns="0" rIns="0" bIns="0" anchor="ctr"/>
          <a:lstStyle>
            <a:lvl1pPr marL="0" marR="0" indent="0" algn="l" defTabSz="10064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200" b="1" i="0" baseline="0">
                <a:solidFill>
                  <a:schemeClr val="bg1"/>
                </a:solidFill>
                <a:latin typeface="Marianne" panose="02000000000000000000" pitchFamily="2" charset="0"/>
              </a:defRPr>
            </a:lvl1pPr>
          </a:lstStyle>
          <a:p>
            <a:pPr marL="0" marR="0" lvl="0" indent="0" algn="l" defTabSz="10064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noProof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93969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fond cou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20B96BF-68DF-DD44-8857-73CA7E8337F5}"/>
              </a:ext>
            </a:extLst>
          </p:cNvPr>
          <p:cNvSpPr/>
          <p:nvPr userDrawn="1"/>
        </p:nvSpPr>
        <p:spPr>
          <a:xfrm>
            <a:off x="528638" y="1044327"/>
            <a:ext cx="12914313" cy="5976664"/>
          </a:xfrm>
          <a:prstGeom prst="rect">
            <a:avLst/>
          </a:prstGeom>
          <a:solidFill>
            <a:srgbClr val="5AC4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  <a:solidFill>
                <a:srgbClr val="99D7F7"/>
              </a:solidFill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3013AB0-DD7E-1B41-8B98-E174EA08F6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00" y="270000"/>
            <a:ext cx="576064" cy="5051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0511B9E-CBE1-C746-82A7-31515948F6F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21745" y="270000"/>
            <a:ext cx="381757" cy="505199"/>
          </a:xfrm>
          <a:prstGeom prst="rect">
            <a:avLst/>
          </a:prstGeom>
        </p:spPr>
      </p:pic>
      <p:sp>
        <p:nvSpPr>
          <p:cNvPr id="11" name="Espace réservé du titre 1">
            <a:extLst>
              <a:ext uri="{FF2B5EF4-FFF2-40B4-BE49-F238E27FC236}">
                <a16:creationId xmlns:a16="http://schemas.microsoft.com/office/drawing/2014/main" id="{653D29F6-6054-734C-BA42-797154AF98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0000" y="1339585"/>
            <a:ext cx="8947024" cy="5386148"/>
          </a:xfrm>
          <a:prstGeom prst="rect">
            <a:avLst/>
          </a:prstGeom>
        </p:spPr>
        <p:txBody>
          <a:bodyPr lIns="0" tIns="0" rIns="0" bIns="0" anchor="ctr"/>
          <a:lstStyle>
            <a:lvl1pPr marL="0" marR="0" indent="0" algn="l" defTabSz="10064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200" b="1" i="0" baseline="0">
                <a:solidFill>
                  <a:schemeClr val="bg1"/>
                </a:solidFill>
                <a:latin typeface="Marianne" panose="02000000000000000000" pitchFamily="2" charset="0"/>
              </a:defRPr>
            </a:lvl1pPr>
          </a:lstStyle>
          <a:p>
            <a:pPr marL="0" marR="0" lvl="0" indent="0" algn="l" defTabSz="10064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noProof="0" dirty="0"/>
              <a:t>MODIFIEZ LE STYLE DU TITRE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99D3FD1-70EE-BB4B-8EC3-4495EC08C83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" r="75"/>
          <a:stretch/>
        </p:blipFill>
        <p:spPr>
          <a:xfrm>
            <a:off x="6144161" y="2916536"/>
            <a:ext cx="7298789" cy="4644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444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fo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33013AB0-DD7E-1B41-8B98-E174EA08F6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00" y="270000"/>
            <a:ext cx="576064" cy="5051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0511B9E-CBE1-C746-82A7-31515948F6F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21745" y="270000"/>
            <a:ext cx="381757" cy="505199"/>
          </a:xfrm>
          <a:prstGeom prst="rect">
            <a:avLst/>
          </a:prstGeom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2C23C750-13C5-7149-9E8A-551AD46EFDE9}"/>
              </a:ext>
            </a:extLst>
          </p:cNvPr>
          <p:cNvCxnSpPr>
            <a:cxnSpLocks/>
          </p:cNvCxnSpPr>
          <p:nvPr userDrawn="1"/>
        </p:nvCxnSpPr>
        <p:spPr>
          <a:xfrm>
            <a:off x="528787" y="7020991"/>
            <a:ext cx="12385526" cy="0"/>
          </a:xfrm>
          <a:prstGeom prst="line">
            <a:avLst/>
          </a:prstGeom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itre 1">
            <a:extLst>
              <a:ext uri="{FF2B5EF4-FFF2-40B4-BE49-F238E27FC236}">
                <a16:creationId xmlns:a16="http://schemas.microsoft.com/office/drawing/2014/main" id="{C8D30BA1-D006-0A40-9165-D6348EB15D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0000" y="1339585"/>
            <a:ext cx="8947024" cy="5386148"/>
          </a:xfrm>
          <a:prstGeom prst="rect">
            <a:avLst/>
          </a:prstGeom>
        </p:spPr>
        <p:txBody>
          <a:bodyPr lIns="0" tIns="0" rIns="0" bIns="0" anchor="ctr"/>
          <a:lstStyle>
            <a:lvl1pPr marL="0" marR="0" indent="0" algn="l" defTabSz="10064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200" b="1" i="0" baseline="0">
                <a:solidFill>
                  <a:schemeClr val="bg1"/>
                </a:solidFill>
                <a:latin typeface="Marianne" panose="02000000000000000000" pitchFamily="2" charset="0"/>
              </a:defRPr>
            </a:lvl1pPr>
          </a:lstStyle>
          <a:p>
            <a:pPr marL="0" marR="0" lvl="0" indent="0" algn="l" defTabSz="10064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noProof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26334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quet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A25398F0-12A4-844F-9157-1FFBACAFD0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00" y="270000"/>
            <a:ext cx="576064" cy="50519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30059D5-5E92-224A-BCE2-60F0ACEB8B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21745" y="270000"/>
            <a:ext cx="381757" cy="505199"/>
          </a:xfrm>
          <a:prstGeom prst="rect">
            <a:avLst/>
          </a:prstGeom>
        </p:spPr>
      </p:pic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10208860-1ACB-5242-82D9-E58DD04573F5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539999" y="1280398"/>
            <a:ext cx="12374314" cy="2968727"/>
          </a:xfrm>
        </p:spPr>
        <p:txBody>
          <a:bodyPr lIns="0" tIns="0" rIns="0" bIns="0"/>
          <a:lstStyle>
            <a:lvl1pPr marL="266700" indent="-258763">
              <a:tabLst/>
              <a:defRPr sz="2000">
                <a:solidFill>
                  <a:srgbClr val="000000"/>
                </a:solidFill>
                <a:latin typeface="Marianne" panose="02000000000000000000" pitchFamily="2" charset="0"/>
              </a:defRPr>
            </a:lvl1pPr>
            <a:lvl2pPr marL="266700" indent="-258763">
              <a:tabLst/>
              <a:defRPr sz="1800">
                <a:solidFill>
                  <a:srgbClr val="000000"/>
                </a:solidFill>
                <a:latin typeface="Marianne" panose="02000000000000000000" pitchFamily="2" charset="0"/>
              </a:defRPr>
            </a:lvl2pPr>
            <a:lvl3pPr marL="266700" indent="-258763">
              <a:tabLst/>
              <a:defRPr sz="1600">
                <a:solidFill>
                  <a:srgbClr val="000000"/>
                </a:solidFill>
                <a:latin typeface="Marianne" panose="02000000000000000000" pitchFamily="2" charset="0"/>
              </a:defRPr>
            </a:lvl3pPr>
            <a:lvl4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4pPr>
            <a:lvl5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6EAFB93A-3D04-E34F-8733-60DFA872EDC2}"/>
              </a:ext>
            </a:extLst>
          </p:cNvPr>
          <p:cNvCxnSpPr>
            <a:cxnSpLocks/>
          </p:cNvCxnSpPr>
          <p:nvPr userDrawn="1"/>
        </p:nvCxnSpPr>
        <p:spPr>
          <a:xfrm>
            <a:off x="528787" y="7020991"/>
            <a:ext cx="12385526" cy="0"/>
          </a:xfrm>
          <a:prstGeom prst="line">
            <a:avLst/>
          </a:prstGeom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space réservé pour une image  3">
            <a:extLst>
              <a:ext uri="{FF2B5EF4-FFF2-40B4-BE49-F238E27FC236}">
                <a16:creationId xmlns:a16="http://schemas.microsoft.com/office/drawing/2014/main" id="{FDD7E8DA-1BED-D940-8B63-B0BF4B09D6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999" y="4254830"/>
            <a:ext cx="3822451" cy="25501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6" name="Espace réservé pour une image  3">
            <a:extLst>
              <a:ext uri="{FF2B5EF4-FFF2-40B4-BE49-F238E27FC236}">
                <a16:creationId xmlns:a16="http://schemas.microsoft.com/office/drawing/2014/main" id="{69368592-4E3E-F645-AEAF-FB1BB89CBC3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810125" y="4254830"/>
            <a:ext cx="3819525" cy="25501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7" name="Espace réservé pour une image  3">
            <a:extLst>
              <a:ext uri="{FF2B5EF4-FFF2-40B4-BE49-F238E27FC236}">
                <a16:creationId xmlns:a16="http://schemas.microsoft.com/office/drawing/2014/main" id="{5391F702-B059-2846-8D51-69A754266C1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325" y="4254830"/>
            <a:ext cx="3826177" cy="25501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3941899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2748" userDrawn="1">
          <p15:clr>
            <a:srgbClr val="FBAE40"/>
          </p15:clr>
        </p15:guide>
        <p15:guide id="3" pos="3030" userDrawn="1">
          <p15:clr>
            <a:srgbClr val="FBAE40"/>
          </p15:clr>
        </p15:guide>
        <p15:guide id="4" pos="5436" userDrawn="1">
          <p15:clr>
            <a:srgbClr val="FBAE40"/>
          </p15:clr>
        </p15:guide>
        <p15:guide id="5" pos="5718" userDrawn="1">
          <p15:clr>
            <a:srgbClr val="FBAE40"/>
          </p15:clr>
        </p15:guide>
        <p15:guide id="6" pos="333" userDrawn="1">
          <p15:clr>
            <a:srgbClr val="FBAE40"/>
          </p15:clr>
        </p15:guide>
        <p15:guide id="7" pos="8135" userDrawn="1">
          <p15:clr>
            <a:srgbClr val="FBAE40"/>
          </p15:clr>
        </p15:guide>
        <p15:guide id="8" orient="horz" pos="804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quet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495FE60-5AFD-5246-907F-69D15F86E751}"/>
              </a:ext>
            </a:extLst>
          </p:cNvPr>
          <p:cNvSpPr/>
          <p:nvPr userDrawn="1"/>
        </p:nvSpPr>
        <p:spPr>
          <a:xfrm>
            <a:off x="528637" y="4068663"/>
            <a:ext cx="12385676" cy="2952328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25398F0-12A4-844F-9157-1FFBACAFD0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00" y="270000"/>
            <a:ext cx="576064" cy="50519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30059D5-5E92-224A-BCE2-60F0ACEB8B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21745" y="270000"/>
            <a:ext cx="381757" cy="505199"/>
          </a:xfrm>
          <a:prstGeom prst="rect">
            <a:avLst/>
          </a:prstGeom>
        </p:spPr>
      </p:pic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10208860-1ACB-5242-82D9-E58DD04573F5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539999" y="1280398"/>
            <a:ext cx="12374314" cy="2500233"/>
          </a:xfrm>
        </p:spPr>
        <p:txBody>
          <a:bodyPr lIns="0" tIns="0" rIns="0" bIns="0"/>
          <a:lstStyle>
            <a:lvl1pPr marL="266700" indent="-258763">
              <a:tabLst/>
              <a:defRPr sz="2000">
                <a:solidFill>
                  <a:srgbClr val="000000"/>
                </a:solidFill>
                <a:latin typeface="Marianne" panose="02000000000000000000" pitchFamily="2" charset="0"/>
              </a:defRPr>
            </a:lvl1pPr>
            <a:lvl2pPr marL="266700" indent="-258763">
              <a:tabLst/>
              <a:defRPr sz="1800">
                <a:solidFill>
                  <a:srgbClr val="000000"/>
                </a:solidFill>
                <a:latin typeface="Marianne" panose="02000000000000000000" pitchFamily="2" charset="0"/>
              </a:defRPr>
            </a:lvl2pPr>
            <a:lvl3pPr marL="266700" indent="-258763">
              <a:tabLst/>
              <a:defRPr sz="1600">
                <a:solidFill>
                  <a:srgbClr val="000000"/>
                </a:solidFill>
                <a:latin typeface="Marianne" panose="02000000000000000000" pitchFamily="2" charset="0"/>
              </a:defRPr>
            </a:lvl3pPr>
            <a:lvl4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4pPr>
            <a:lvl5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81640D3F-4843-C748-9B3B-A5855515489F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4810565" y="4305089"/>
            <a:ext cx="7887574" cy="2480975"/>
          </a:xfrm>
        </p:spPr>
        <p:txBody>
          <a:bodyPr lIns="0" tIns="0" rIns="0" bIns="0"/>
          <a:lstStyle>
            <a:lvl1pPr marL="266700" indent="-258763">
              <a:tabLst/>
              <a:defRPr sz="2000">
                <a:solidFill>
                  <a:srgbClr val="000000"/>
                </a:solidFill>
                <a:latin typeface="Marianne" panose="02000000000000000000" pitchFamily="2" charset="0"/>
              </a:defRPr>
            </a:lvl1pPr>
            <a:lvl2pPr marL="266700" indent="-258763">
              <a:tabLst/>
              <a:defRPr sz="1800">
                <a:solidFill>
                  <a:srgbClr val="000000"/>
                </a:solidFill>
                <a:latin typeface="Marianne" panose="02000000000000000000" pitchFamily="2" charset="0"/>
              </a:defRPr>
            </a:lvl2pPr>
            <a:lvl3pPr marL="266700" indent="-258763">
              <a:tabLst/>
              <a:defRPr sz="1600">
                <a:solidFill>
                  <a:srgbClr val="000000"/>
                </a:solidFill>
                <a:latin typeface="Marianne" panose="02000000000000000000" pitchFamily="2" charset="0"/>
              </a:defRPr>
            </a:lvl3pPr>
            <a:lvl4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4pPr>
            <a:lvl5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6EAFB93A-3D04-E34F-8733-60DFA872EDC2}"/>
              </a:ext>
            </a:extLst>
          </p:cNvPr>
          <p:cNvCxnSpPr>
            <a:cxnSpLocks/>
          </p:cNvCxnSpPr>
          <p:nvPr userDrawn="1"/>
        </p:nvCxnSpPr>
        <p:spPr>
          <a:xfrm>
            <a:off x="528787" y="7020991"/>
            <a:ext cx="12385526" cy="0"/>
          </a:xfrm>
          <a:prstGeom prst="line">
            <a:avLst/>
          </a:prstGeom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283C5357-DFFD-FD4B-9418-C724B64BF60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6819" y="4304778"/>
            <a:ext cx="3545631" cy="2480975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1151965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2" userDrawn="1">
          <p15:clr>
            <a:srgbClr val="FBAE40"/>
          </p15:clr>
        </p15:guide>
        <p15:guide id="2" pos="2748">
          <p15:clr>
            <a:srgbClr val="FBAE40"/>
          </p15:clr>
        </p15:guide>
        <p15:guide id="3" pos="3030">
          <p15:clr>
            <a:srgbClr val="FBAE40"/>
          </p15:clr>
        </p15:guide>
        <p15:guide id="4" pos="5436">
          <p15:clr>
            <a:srgbClr val="FBAE40"/>
          </p15:clr>
        </p15:guide>
        <p15:guide id="5" pos="5718">
          <p15:clr>
            <a:srgbClr val="FBAE40"/>
          </p15:clr>
        </p15:guide>
        <p15:guide id="6" pos="333">
          <p15:clr>
            <a:srgbClr val="FBAE40"/>
          </p15:clr>
        </p15:guide>
        <p15:guide id="7" pos="8135">
          <p15:clr>
            <a:srgbClr val="FBAE40"/>
          </p15:clr>
        </p15:guide>
        <p15:guide id="8" orient="horz" pos="8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quet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A25398F0-12A4-844F-9157-1FFBACAFD0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00" y="270000"/>
            <a:ext cx="576064" cy="50519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30059D5-5E92-224A-BCE2-60F0ACEB8B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21745" y="270000"/>
            <a:ext cx="381757" cy="505199"/>
          </a:xfrm>
          <a:prstGeom prst="rect">
            <a:avLst/>
          </a:prstGeom>
        </p:spPr>
      </p:pic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10208860-1ACB-5242-82D9-E58DD04573F5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810125" y="1280398"/>
            <a:ext cx="8104188" cy="5740592"/>
          </a:xfrm>
        </p:spPr>
        <p:txBody>
          <a:bodyPr lIns="0" tIns="0" rIns="0" bIns="0"/>
          <a:lstStyle>
            <a:lvl1pPr marL="266700" indent="-258763">
              <a:tabLst/>
              <a:defRPr sz="2000">
                <a:solidFill>
                  <a:srgbClr val="000000"/>
                </a:solidFill>
                <a:latin typeface="Marianne" panose="02000000000000000000" pitchFamily="2" charset="0"/>
              </a:defRPr>
            </a:lvl1pPr>
            <a:lvl2pPr marL="266700" indent="-258763">
              <a:tabLst/>
              <a:defRPr sz="1800">
                <a:solidFill>
                  <a:srgbClr val="000000"/>
                </a:solidFill>
                <a:latin typeface="Marianne" panose="02000000000000000000" pitchFamily="2" charset="0"/>
              </a:defRPr>
            </a:lvl2pPr>
            <a:lvl3pPr marL="266700" indent="-258763">
              <a:tabLst/>
              <a:defRPr sz="1600">
                <a:solidFill>
                  <a:srgbClr val="000000"/>
                </a:solidFill>
                <a:latin typeface="Marianne" panose="02000000000000000000" pitchFamily="2" charset="0"/>
              </a:defRPr>
            </a:lvl3pPr>
            <a:lvl4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4pPr>
            <a:lvl5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9" name="Espace réservé pour une image  3">
            <a:extLst>
              <a:ext uri="{FF2B5EF4-FFF2-40B4-BE49-F238E27FC236}">
                <a16:creationId xmlns:a16="http://schemas.microsoft.com/office/drawing/2014/main" id="{99C6C871-8DB3-3C4A-87B0-6EDFFA1D99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0000" y="1280398"/>
            <a:ext cx="3822450" cy="5740582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6EAFB93A-3D04-E34F-8733-60DFA872EDC2}"/>
              </a:ext>
            </a:extLst>
          </p:cNvPr>
          <p:cNvCxnSpPr>
            <a:cxnSpLocks/>
          </p:cNvCxnSpPr>
          <p:nvPr userDrawn="1"/>
        </p:nvCxnSpPr>
        <p:spPr>
          <a:xfrm>
            <a:off x="528787" y="7020991"/>
            <a:ext cx="12385526" cy="0"/>
          </a:xfrm>
          <a:prstGeom prst="line">
            <a:avLst/>
          </a:prstGeom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585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2748">
          <p15:clr>
            <a:srgbClr val="FBAE40"/>
          </p15:clr>
        </p15:guide>
        <p15:guide id="3" pos="3030">
          <p15:clr>
            <a:srgbClr val="FBAE40"/>
          </p15:clr>
        </p15:guide>
        <p15:guide id="4" pos="5436">
          <p15:clr>
            <a:srgbClr val="FBAE40"/>
          </p15:clr>
        </p15:guide>
        <p15:guide id="5" pos="5718">
          <p15:clr>
            <a:srgbClr val="FBAE40"/>
          </p15:clr>
        </p15:guide>
        <p15:guide id="6" pos="333">
          <p15:clr>
            <a:srgbClr val="FBAE40"/>
          </p15:clr>
        </p15:guide>
        <p15:guide id="7" pos="8135">
          <p15:clr>
            <a:srgbClr val="FBAE40"/>
          </p15:clr>
        </p15:guide>
        <p15:guide id="8" orient="horz" pos="8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quet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A25398F0-12A4-844F-9157-1FFBACAFD0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00" y="270000"/>
            <a:ext cx="576064" cy="50519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30059D5-5E92-224A-BCE2-60F0ACEB8B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21745" y="270000"/>
            <a:ext cx="381757" cy="505199"/>
          </a:xfrm>
          <a:prstGeom prst="rect">
            <a:avLst/>
          </a:prstGeom>
        </p:spPr>
      </p:pic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10208860-1ACB-5242-82D9-E58DD04573F5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534987" y="1280398"/>
            <a:ext cx="8104188" cy="5740592"/>
          </a:xfrm>
        </p:spPr>
        <p:txBody>
          <a:bodyPr lIns="0" tIns="0" rIns="0" bIns="0"/>
          <a:lstStyle>
            <a:lvl1pPr marL="266700" indent="-258763">
              <a:tabLst/>
              <a:defRPr sz="2000">
                <a:solidFill>
                  <a:srgbClr val="000000"/>
                </a:solidFill>
                <a:latin typeface="Marianne" panose="02000000000000000000" pitchFamily="2" charset="0"/>
              </a:defRPr>
            </a:lvl1pPr>
            <a:lvl2pPr marL="266700" indent="-258763">
              <a:tabLst/>
              <a:defRPr sz="1800">
                <a:solidFill>
                  <a:srgbClr val="000000"/>
                </a:solidFill>
                <a:latin typeface="Marianne" panose="02000000000000000000" pitchFamily="2" charset="0"/>
              </a:defRPr>
            </a:lvl2pPr>
            <a:lvl3pPr marL="266700" indent="-258763">
              <a:tabLst/>
              <a:defRPr sz="1600">
                <a:solidFill>
                  <a:srgbClr val="000000"/>
                </a:solidFill>
                <a:latin typeface="Marianne" panose="02000000000000000000" pitchFamily="2" charset="0"/>
              </a:defRPr>
            </a:lvl3pPr>
            <a:lvl4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4pPr>
            <a:lvl5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9" name="Espace réservé pour une image  3">
            <a:extLst>
              <a:ext uri="{FF2B5EF4-FFF2-40B4-BE49-F238E27FC236}">
                <a16:creationId xmlns:a16="http://schemas.microsoft.com/office/drawing/2014/main" id="{99C6C871-8DB3-3C4A-87B0-6EDFFA1D99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80501" y="1280398"/>
            <a:ext cx="3833812" cy="5740582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6EAFB93A-3D04-E34F-8733-60DFA872EDC2}"/>
              </a:ext>
            </a:extLst>
          </p:cNvPr>
          <p:cNvCxnSpPr>
            <a:cxnSpLocks/>
          </p:cNvCxnSpPr>
          <p:nvPr userDrawn="1"/>
        </p:nvCxnSpPr>
        <p:spPr>
          <a:xfrm>
            <a:off x="528787" y="7020991"/>
            <a:ext cx="12385526" cy="0"/>
          </a:xfrm>
          <a:prstGeom prst="line">
            <a:avLst/>
          </a:prstGeom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322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2748">
          <p15:clr>
            <a:srgbClr val="FBAE40"/>
          </p15:clr>
        </p15:guide>
        <p15:guide id="3" pos="3030">
          <p15:clr>
            <a:srgbClr val="FBAE40"/>
          </p15:clr>
        </p15:guide>
        <p15:guide id="4" pos="5436">
          <p15:clr>
            <a:srgbClr val="FBAE40"/>
          </p15:clr>
        </p15:guide>
        <p15:guide id="5" pos="5718">
          <p15:clr>
            <a:srgbClr val="FBAE40"/>
          </p15:clr>
        </p15:guide>
        <p15:guide id="6" pos="333">
          <p15:clr>
            <a:srgbClr val="FBAE40"/>
          </p15:clr>
        </p15:guide>
        <p15:guide id="7" pos="8135">
          <p15:clr>
            <a:srgbClr val="FBAE40"/>
          </p15:clr>
        </p15:guide>
        <p15:guide id="8" orient="horz" pos="80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quette 5 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B1F7BE8B-41C3-DF4C-9F4B-671374F9074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539999" y="1280398"/>
            <a:ext cx="12374314" cy="5740593"/>
          </a:xfrm>
        </p:spPr>
        <p:txBody>
          <a:bodyPr lIns="0" tIns="0" rIns="0" bIns="0"/>
          <a:lstStyle>
            <a:lvl1pPr marL="266700" indent="-258763">
              <a:tabLst/>
              <a:defRPr sz="2000">
                <a:solidFill>
                  <a:srgbClr val="000000"/>
                </a:solidFill>
                <a:latin typeface="Marianne" panose="02000000000000000000" pitchFamily="2" charset="0"/>
              </a:defRPr>
            </a:lvl1pPr>
            <a:lvl2pPr marL="266700" indent="-258763">
              <a:tabLst/>
              <a:defRPr sz="1800">
                <a:solidFill>
                  <a:srgbClr val="000000"/>
                </a:solidFill>
                <a:latin typeface="Marianne" panose="02000000000000000000" pitchFamily="2" charset="0"/>
              </a:defRPr>
            </a:lvl2pPr>
            <a:lvl3pPr marL="266700" indent="-258763">
              <a:tabLst/>
              <a:defRPr sz="1600">
                <a:solidFill>
                  <a:srgbClr val="000000"/>
                </a:solidFill>
                <a:latin typeface="Marianne" panose="02000000000000000000" pitchFamily="2" charset="0"/>
              </a:defRPr>
            </a:lvl3pPr>
            <a:lvl4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4pPr>
            <a:lvl5pPr marL="266700" indent="-258763">
              <a:tabLst/>
              <a:defRPr sz="1400">
                <a:solidFill>
                  <a:srgbClr val="000000"/>
                </a:solidFill>
                <a:latin typeface="Mariann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7CABE98-3E15-074B-89E4-377752EF79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00" y="270000"/>
            <a:ext cx="576064" cy="50519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F1CFCB6-8D32-1941-A04C-818DBEC207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21745" y="270000"/>
            <a:ext cx="381757" cy="505199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C79BE8E1-3D77-6543-875D-65F5AC4152E6}"/>
              </a:ext>
            </a:extLst>
          </p:cNvPr>
          <p:cNvCxnSpPr>
            <a:cxnSpLocks/>
          </p:cNvCxnSpPr>
          <p:nvPr userDrawn="1"/>
        </p:nvCxnSpPr>
        <p:spPr>
          <a:xfrm>
            <a:off x="528787" y="7020991"/>
            <a:ext cx="12385526" cy="0"/>
          </a:xfrm>
          <a:prstGeom prst="line">
            <a:avLst/>
          </a:prstGeom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8193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10">
            <a:extLst>
              <a:ext uri="{FF2B5EF4-FFF2-40B4-BE49-F238E27FC236}">
                <a16:creationId xmlns:a16="http://schemas.microsoft.com/office/drawing/2014/main" id="{1D39178C-D876-4DB8-B66C-3F0A178918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28787" y="1763713"/>
            <a:ext cx="12098656" cy="499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ajouter un texte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25" r:id="rId2"/>
    <p:sldLayoutId id="2147483736" r:id="rId3"/>
    <p:sldLayoutId id="2147483737" r:id="rId4"/>
    <p:sldLayoutId id="2147483726" r:id="rId5"/>
    <p:sldLayoutId id="2147483738" r:id="rId6"/>
    <p:sldLayoutId id="2147483739" r:id="rId7"/>
    <p:sldLayoutId id="2147483740" r:id="rId8"/>
    <p:sldLayoutId id="2147483730" r:id="rId9"/>
  </p:sldLayoutIdLst>
  <p:hf hdr="0" ftr="0"/>
  <p:txStyles>
    <p:titleStyle>
      <a:lvl1pPr algn="l" defTabSz="1006475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Marianne" panose="02000000000000000000" pitchFamily="2" charset="0"/>
          <a:ea typeface="+mj-ea"/>
          <a:cs typeface="+mj-cs"/>
        </a:defRPr>
      </a:lvl1pPr>
      <a:lvl2pPr algn="l" defTabSz="1006475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E8B"/>
          </a:solidFill>
          <a:latin typeface="Arial" charset="0"/>
          <a:ea typeface="ＭＳ Ｐゴシック" pitchFamily="34" charset="-128"/>
        </a:defRPr>
      </a:lvl2pPr>
      <a:lvl3pPr algn="l" defTabSz="1006475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E8B"/>
          </a:solidFill>
          <a:latin typeface="Arial" charset="0"/>
          <a:ea typeface="ＭＳ Ｐゴシック" pitchFamily="34" charset="-128"/>
        </a:defRPr>
      </a:lvl3pPr>
      <a:lvl4pPr algn="l" defTabSz="1006475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E8B"/>
          </a:solidFill>
          <a:latin typeface="Arial" charset="0"/>
          <a:ea typeface="ＭＳ Ｐゴシック" pitchFamily="34" charset="-128"/>
        </a:defRPr>
      </a:lvl4pPr>
      <a:lvl5pPr algn="l" defTabSz="1006475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E8B"/>
          </a:solidFill>
          <a:latin typeface="Arial" charset="0"/>
          <a:ea typeface="ＭＳ Ｐゴシック" pitchFamily="34" charset="-128"/>
        </a:defRPr>
      </a:lvl5pPr>
      <a:lvl6pPr marL="457200" algn="l" defTabSz="1006475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65E"/>
          </a:solidFill>
          <a:latin typeface="Arial" charset="0"/>
          <a:ea typeface="ＭＳ Ｐゴシック" pitchFamily="34" charset="-128"/>
        </a:defRPr>
      </a:lvl6pPr>
      <a:lvl7pPr marL="914400" algn="l" defTabSz="1006475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65E"/>
          </a:solidFill>
          <a:latin typeface="Arial" charset="0"/>
          <a:ea typeface="ＭＳ Ｐゴシック" pitchFamily="34" charset="-128"/>
        </a:defRPr>
      </a:lvl7pPr>
      <a:lvl8pPr marL="1371600" algn="l" defTabSz="1006475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65E"/>
          </a:solidFill>
          <a:latin typeface="Arial" charset="0"/>
          <a:ea typeface="ＭＳ Ｐゴシック" pitchFamily="34" charset="-128"/>
        </a:defRPr>
      </a:lvl8pPr>
      <a:lvl9pPr marL="1828800" algn="l" defTabSz="1006475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65E"/>
          </a:solidFill>
          <a:latin typeface="Arial" charset="0"/>
          <a:ea typeface="ＭＳ Ｐゴシック" pitchFamily="34" charset="-128"/>
        </a:defRPr>
      </a:lvl9pPr>
    </p:titleStyle>
    <p:bodyStyle>
      <a:lvl1pPr marL="377825" indent="-377825" algn="l" defTabSz="100647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1">
          <a:solidFill>
            <a:srgbClr val="000000"/>
          </a:solidFill>
          <a:latin typeface="Marianne" panose="02000000000000000000" pitchFamily="2" charset="0"/>
          <a:ea typeface="+mn-ea"/>
          <a:cs typeface="+mn-cs"/>
        </a:defRPr>
      </a:lvl1pPr>
      <a:lvl2pPr marL="817563" indent="-314325" algn="l" defTabSz="100647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&gt;"/>
        <a:defRPr sz="2200">
          <a:solidFill>
            <a:srgbClr val="000000"/>
          </a:solidFill>
          <a:latin typeface="Marianne" panose="02000000000000000000" pitchFamily="2" charset="0"/>
          <a:ea typeface="+mn-ea"/>
        </a:defRPr>
      </a:lvl2pPr>
      <a:lvl3pPr marL="1258888" indent="-250825" algn="l" defTabSz="100647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rgbClr val="000000"/>
          </a:solidFill>
          <a:latin typeface="Marianne" panose="02000000000000000000" pitchFamily="2" charset="0"/>
          <a:ea typeface="+mn-ea"/>
        </a:defRPr>
      </a:lvl3pPr>
      <a:lvl4pPr marL="1763713" indent="-250825" algn="l" defTabSz="100647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rgbClr val="000000"/>
          </a:solidFill>
          <a:latin typeface="Marianne" panose="02000000000000000000" pitchFamily="2" charset="0"/>
          <a:ea typeface="+mn-ea"/>
        </a:defRPr>
      </a:lvl4pPr>
      <a:lvl5pPr marL="2471738" indent="-457200" algn="l" defTabSz="100647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-"/>
        <a:defRPr sz="2000">
          <a:solidFill>
            <a:srgbClr val="000000"/>
          </a:solidFill>
          <a:latin typeface="Marianne" panose="02000000000000000000" pitchFamily="2" charset="0"/>
          <a:ea typeface="+mn-ea"/>
        </a:defRPr>
      </a:lvl5pPr>
      <a:lvl6pPr marL="2928938" indent="-457200" algn="l" defTabSz="1006475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6pPr>
      <a:lvl7pPr marL="3386138" indent="-457200" algn="l" defTabSz="1006475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7pPr>
      <a:lvl8pPr marL="3843338" indent="-457200" algn="l" defTabSz="1006475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8pPr>
      <a:lvl9pPr marL="4300538" indent="-457200" algn="l" defTabSz="1006475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8135" userDrawn="1">
          <p15:clr>
            <a:srgbClr val="F26B43"/>
          </p15:clr>
        </p15:guide>
        <p15:guide id="3" pos="3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hc.unesco.org/fr/list/1707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45D1D4-ADEC-D54F-8B9F-4F006145BE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6819" y="2412479"/>
            <a:ext cx="9433197" cy="3790465"/>
          </a:xfrm>
        </p:spPr>
        <p:txBody>
          <a:bodyPr/>
          <a:lstStyle/>
          <a:p>
            <a:r>
              <a:rPr lang="fr-FR" dirty="0"/>
              <a:t>La biodiversité ultramarine face au changement climatique : constats et pistes d’action</a:t>
            </a:r>
            <a:br>
              <a:rPr lang="fr-FR" dirty="0"/>
            </a:br>
            <a:br>
              <a:rPr lang="fr-FR" sz="2800" dirty="0"/>
            </a:br>
            <a:r>
              <a:rPr lang="fr-FR" sz="2400" dirty="0"/>
              <a:t>Jean-Michel ZAMMITE</a:t>
            </a:r>
            <a:br>
              <a:rPr lang="fr-FR" dirty="0"/>
            </a:br>
            <a:r>
              <a:rPr lang="fr-FR" sz="2000" dirty="0"/>
              <a:t>Directeur des Outre-mer</a:t>
            </a:r>
            <a:br>
              <a:rPr lang="fr-FR" sz="2000" dirty="0"/>
            </a:br>
            <a:r>
              <a:rPr lang="fr-FR" sz="2000" dirty="0"/>
              <a:t>Office Français pour la Biodiversité</a:t>
            </a:r>
            <a:br>
              <a:rPr lang="fr-FR" sz="1600" dirty="0"/>
            </a:br>
            <a:br>
              <a:rPr lang="fr-FR" sz="1600" dirty="0"/>
            </a:br>
            <a:br>
              <a:rPr lang="fr-FR" sz="1600" dirty="0"/>
            </a:br>
            <a:r>
              <a:rPr lang="fr-FR" sz="1600" dirty="0"/>
              <a:t>33</a:t>
            </a:r>
            <a:r>
              <a:rPr lang="fr-FR" sz="1600" baseline="30000" dirty="0"/>
              <a:t>E</a:t>
            </a:r>
            <a:r>
              <a:rPr lang="fr-FR" sz="1600" dirty="0"/>
              <a:t> congrès ACCD’OM</a:t>
            </a:r>
            <a:br>
              <a:rPr lang="fr-FR" sz="1600" dirty="0"/>
            </a:br>
            <a:r>
              <a:rPr lang="fr-FR" sz="1600" dirty="0"/>
              <a:t>12/11/2025</a:t>
            </a:r>
            <a:endParaRPr lang="fr-FR" b="0" dirty="0"/>
          </a:p>
        </p:txBody>
      </p:sp>
    </p:spTree>
    <p:extLst>
      <p:ext uri="{BB962C8B-B14F-4D97-AF65-F5344CB8AC3E}">
        <p14:creationId xmlns:p14="http://schemas.microsoft.com/office/powerpoint/2010/main" val="310687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>
            <a:extLst>
              <a:ext uri="{FF2B5EF4-FFF2-40B4-BE49-F238E27FC236}">
                <a16:creationId xmlns:a16="http://schemas.microsoft.com/office/drawing/2014/main" id="{D2805767-9D3C-4717-AD1C-BD95DA932BF7}"/>
              </a:ext>
            </a:extLst>
          </p:cNvPr>
          <p:cNvSpPr txBox="1"/>
          <p:nvPr/>
        </p:nvSpPr>
        <p:spPr>
          <a:xfrm>
            <a:off x="3513981" y="6790148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latin typeface="Marianne" panose="02000000000000000000" pitchFamily="50" charset="0"/>
              </a:rPr>
              <a:t>A. Flamands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8529503-5241-4A6A-964C-44F8E3827D15}"/>
              </a:ext>
            </a:extLst>
          </p:cNvPr>
          <p:cNvSpPr txBox="1">
            <a:spLocks/>
          </p:cNvSpPr>
          <p:nvPr/>
        </p:nvSpPr>
        <p:spPr>
          <a:xfrm>
            <a:off x="1176859" y="2196455"/>
            <a:ext cx="12098656" cy="4991100"/>
          </a:xfrm>
          <a:prstGeom prst="rect">
            <a:avLst/>
          </a:prstGeom>
        </p:spPr>
        <p:txBody>
          <a:bodyPr>
            <a:normAutofit/>
          </a:bodyPr>
          <a:lstStyle>
            <a:lvl1pPr marL="377825" indent="-377825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000000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 marL="817563" indent="-314325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&gt;"/>
              <a:defRPr sz="2200">
                <a:solidFill>
                  <a:srgbClr val="000000"/>
                </a:solidFill>
                <a:latin typeface="Marianne" panose="02000000000000000000" pitchFamily="2" charset="0"/>
                <a:ea typeface="+mn-ea"/>
              </a:defRPr>
            </a:lvl2pPr>
            <a:lvl3pPr marL="1258888" indent="-250825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Marianne" panose="02000000000000000000" pitchFamily="2" charset="0"/>
                <a:ea typeface="+mn-ea"/>
              </a:defRPr>
            </a:lvl3pPr>
            <a:lvl4pPr marL="1763713" indent="-250825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Marianne" panose="02000000000000000000" pitchFamily="2" charset="0"/>
                <a:ea typeface="+mn-ea"/>
              </a:defRPr>
            </a:lvl4pPr>
            <a:lvl5pPr marL="2471738" indent="-457200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rgbClr val="000000"/>
                </a:solidFill>
                <a:latin typeface="Marianne" panose="02000000000000000000" pitchFamily="2" charset="0"/>
                <a:ea typeface="+mn-ea"/>
              </a:defRPr>
            </a:lvl5pPr>
            <a:lvl6pPr marL="2928938" indent="-457200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386138" indent="-457200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843338" indent="-457200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4300538" indent="-457200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fr-FR" sz="2205" kern="0" dirty="0"/>
              <a:t>Les Outre-mer concentrent une part très importante de la biodiversité française </a:t>
            </a:r>
          </a:p>
          <a:p>
            <a:pPr lvl="1"/>
            <a:r>
              <a:rPr lang="fr-FR" sz="1700" kern="0" dirty="0"/>
              <a:t>50% de la biodiversité connue, plus de 80% de la biodiversité estimée</a:t>
            </a:r>
          </a:p>
          <a:p>
            <a:pPr lvl="1"/>
            <a:r>
              <a:rPr lang="fr-FR" sz="1700" kern="0" dirty="0"/>
              <a:t>des taux d’endémismes très important (&gt;50% en Nouvelle Calédonie, &lt;5% en hexagone)</a:t>
            </a:r>
          </a:p>
          <a:p>
            <a:endParaRPr lang="fr-FR" sz="1000" kern="0" dirty="0"/>
          </a:p>
          <a:p>
            <a:pPr marL="0" indent="0">
              <a:buNone/>
            </a:pPr>
            <a:r>
              <a:rPr lang="fr-FR" sz="2205" kern="0" dirty="0"/>
              <a:t>Le changement climatique accentue les pressions sur la faune et la flore :</a:t>
            </a:r>
          </a:p>
          <a:p>
            <a:pPr lvl="1"/>
            <a:r>
              <a:rPr lang="fr-FR" sz="1700" kern="0" dirty="0"/>
              <a:t>Élévation du niveau de la mer → érosion côtière, submersion des mangroves</a:t>
            </a:r>
          </a:p>
          <a:p>
            <a:pPr lvl="1"/>
            <a:r>
              <a:rPr lang="fr-FR" sz="1700" kern="0" dirty="0"/>
              <a:t>Catastrophes climatiques plus fréquentes : </a:t>
            </a:r>
            <a:r>
              <a:rPr lang="fr-FR" sz="1700" b="1" kern="0" dirty="0"/>
              <a:t>Cyclones</a:t>
            </a:r>
            <a:r>
              <a:rPr lang="fr-FR" sz="1700" kern="0" dirty="0"/>
              <a:t> plus intenses, </a:t>
            </a:r>
            <a:r>
              <a:rPr lang="fr-FR" sz="1700" b="1" kern="0" dirty="0"/>
              <a:t>sécheresses</a:t>
            </a:r>
            <a:r>
              <a:rPr lang="fr-FR" sz="1700" kern="0" dirty="0"/>
              <a:t> (ex Guyane), </a:t>
            </a:r>
            <a:r>
              <a:rPr lang="fr-FR" sz="1700" b="1" kern="0" dirty="0"/>
              <a:t>modification des pluies</a:t>
            </a:r>
            <a:r>
              <a:rPr lang="fr-FR" sz="1700" kern="0" dirty="0"/>
              <a:t>, augmentation du risque d’</a:t>
            </a:r>
            <a:r>
              <a:rPr lang="fr-FR" sz="1700" b="1" kern="0" dirty="0"/>
              <a:t>incendie</a:t>
            </a:r>
            <a:r>
              <a:rPr lang="fr-FR" sz="1700" kern="0" dirty="0"/>
              <a:t>  → affectent aussi bien les humains que la faune et la flore (destruction des habitats, modification de la phénologie et des aires de répartitions)</a:t>
            </a:r>
          </a:p>
          <a:p>
            <a:pPr lvl="1"/>
            <a:r>
              <a:rPr lang="fr-FR" sz="1700" kern="0" dirty="0"/>
              <a:t>Réchauffement et acidification des océans → blanchissement des coraux</a:t>
            </a:r>
          </a:p>
          <a:p>
            <a:endParaRPr lang="fr-FR" sz="1000" kern="0" dirty="0"/>
          </a:p>
          <a:p>
            <a:pPr marL="0" indent="0">
              <a:buNone/>
            </a:pPr>
            <a:r>
              <a:rPr lang="fr-FR" sz="2205" kern="0" dirty="0"/>
              <a:t>Conséquences : </a:t>
            </a:r>
          </a:p>
          <a:p>
            <a:pPr lvl="1"/>
            <a:r>
              <a:rPr lang="fr-FR" sz="1700" kern="0" dirty="0"/>
              <a:t>Perte de services écosystémiques : pêcheries, protection côtière, ressource en eau, attrait touristique, ressources alimentaires</a:t>
            </a:r>
          </a:p>
          <a:p>
            <a:pPr lvl="1"/>
            <a:r>
              <a:rPr lang="fr-FR" sz="1700" kern="0" dirty="0"/>
              <a:t>Vulnérabilité accrue des espèces endémiques et des habitats naturels fragiles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A626DC-91F2-4AD3-8D9B-46259A8BC8DB}"/>
              </a:ext>
            </a:extLst>
          </p:cNvPr>
          <p:cNvSpPr/>
          <p:nvPr/>
        </p:nvSpPr>
        <p:spPr>
          <a:xfrm>
            <a:off x="3769147" y="654479"/>
            <a:ext cx="6721475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200" b="1" dirty="0">
                <a:solidFill>
                  <a:srgbClr val="000000"/>
                </a:solidFill>
              </a:rPr>
              <a:t>Dégradations de la biodiversité dans les Outre-mer français</a:t>
            </a:r>
          </a:p>
        </p:txBody>
      </p:sp>
    </p:spTree>
    <p:extLst>
      <p:ext uri="{BB962C8B-B14F-4D97-AF65-F5344CB8AC3E}">
        <p14:creationId xmlns:p14="http://schemas.microsoft.com/office/powerpoint/2010/main" val="3931098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0E1552F-DD3E-4A8F-8170-CADBC30C346D}"/>
              </a:ext>
            </a:extLst>
          </p:cNvPr>
          <p:cNvSpPr txBox="1">
            <a:spLocks/>
          </p:cNvSpPr>
          <p:nvPr/>
        </p:nvSpPr>
        <p:spPr>
          <a:xfrm>
            <a:off x="240754" y="1980431"/>
            <a:ext cx="12817425" cy="5328592"/>
          </a:xfrm>
          <a:prstGeom prst="rect">
            <a:avLst/>
          </a:prstGeom>
        </p:spPr>
        <p:txBody>
          <a:bodyPr>
            <a:normAutofit/>
          </a:bodyPr>
          <a:lstStyle>
            <a:lvl1pPr marL="377825" indent="-377825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>
                <a:solidFill>
                  <a:srgbClr val="000000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 marL="817563" indent="-314325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&gt;"/>
              <a:defRPr sz="2200">
                <a:solidFill>
                  <a:srgbClr val="000000"/>
                </a:solidFill>
                <a:latin typeface="Marianne" panose="02000000000000000000" pitchFamily="2" charset="0"/>
                <a:ea typeface="+mn-ea"/>
              </a:defRPr>
            </a:lvl2pPr>
            <a:lvl3pPr marL="1258888" indent="-250825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Marianne" panose="02000000000000000000" pitchFamily="2" charset="0"/>
                <a:ea typeface="+mn-ea"/>
              </a:defRPr>
            </a:lvl3pPr>
            <a:lvl4pPr marL="1763713" indent="-250825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Marianne" panose="02000000000000000000" pitchFamily="2" charset="0"/>
                <a:ea typeface="+mn-ea"/>
              </a:defRPr>
            </a:lvl4pPr>
            <a:lvl5pPr marL="2471738" indent="-457200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rgbClr val="000000"/>
                </a:solidFill>
                <a:latin typeface="Marianne" panose="02000000000000000000" pitchFamily="2" charset="0"/>
                <a:ea typeface="+mn-ea"/>
              </a:defRPr>
            </a:lvl5pPr>
            <a:lvl6pPr marL="2928938" indent="-457200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386138" indent="-457200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843338" indent="-457200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4300538" indent="-457200" algn="l" defTabSz="100647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03238" lvl="1" indent="0">
              <a:buNone/>
            </a:pPr>
            <a:r>
              <a:rPr lang="fr-FR" sz="2205" b="1" kern="0" dirty="0"/>
              <a:t>Zonage adapté, protection des zones humides, maîtrise de l’urbanisation côtière</a:t>
            </a:r>
          </a:p>
          <a:p>
            <a:pPr lvl="2"/>
            <a:r>
              <a:rPr lang="fr-FR" sz="1700" kern="0" dirty="0"/>
              <a:t>Exemple de soutien OFB : produit de méthodologie de délimitation de zones humides, méthodologie de restauration des milieux naturels, soutient les projets intégrant des solutions fondées sur la nature (Life Artisan, BestLife2030), mise à jour des ZNIEFF</a:t>
            </a:r>
          </a:p>
          <a:p>
            <a:pPr marL="503238" lvl="1" indent="0">
              <a:buNone/>
            </a:pPr>
            <a:r>
              <a:rPr lang="fr-FR" sz="2205" b="1" kern="0" dirty="0"/>
              <a:t>Renforcer les aires protégées et les plans de gestion locaux</a:t>
            </a:r>
          </a:p>
          <a:p>
            <a:pPr lvl="2"/>
            <a:r>
              <a:rPr lang="fr-FR" sz="1700" kern="0" dirty="0"/>
              <a:t>Ex. OFB : plan de gestion et travail quotidien des PNM de Martinique et Mayotte avec les acteurs des territoires dont les collectivités</a:t>
            </a:r>
          </a:p>
          <a:p>
            <a:pPr marL="503238" lvl="1" indent="0">
              <a:buNone/>
            </a:pPr>
            <a:r>
              <a:rPr lang="fr-FR" sz="2205" b="1" kern="0" dirty="0"/>
              <a:t>Soutenir la restauration des écosystèmes (mangroves, récifs, cours d’eau, forêts) notamment par la réduction des pressions, les bonnes pratiques, le contrôle </a:t>
            </a:r>
          </a:p>
          <a:p>
            <a:pPr lvl="2"/>
            <a:r>
              <a:rPr lang="fr-FR" sz="1700" kern="0" dirty="0"/>
              <a:t>Ex. OFB : soutien à l’assainissement (solidarité interbassins), accompagnement de projet de </a:t>
            </a:r>
            <a:r>
              <a:rPr lang="fr-FR" sz="1700" kern="0"/>
              <a:t>pêche durable (PNM), </a:t>
            </a:r>
            <a:r>
              <a:rPr lang="fr-FR" sz="1700" kern="0" dirty="0"/>
              <a:t>police de l’environnement : prévention et contrôle</a:t>
            </a:r>
          </a:p>
          <a:p>
            <a:pPr marL="503238" lvl="1" indent="0">
              <a:buNone/>
            </a:pPr>
            <a:r>
              <a:rPr lang="fr-FR" sz="2205" b="1" kern="0" dirty="0"/>
              <a:t>Encourager la connaissance, la formation et l'éducation à l’environnement</a:t>
            </a:r>
          </a:p>
          <a:p>
            <a:pPr lvl="2"/>
            <a:r>
              <a:rPr lang="fr-FR" sz="1700" kern="0" dirty="0"/>
              <a:t>Ex. OFB : Soutien via des programmes (</a:t>
            </a:r>
            <a:r>
              <a:rPr lang="fr-FR" sz="1700" kern="0" dirty="0" err="1"/>
              <a:t>TeMeUm</a:t>
            </a:r>
            <a:r>
              <a:rPr lang="fr-FR" sz="1700" kern="0" dirty="0"/>
              <a:t>, ABC, Aires éducatives) et des partenariats</a:t>
            </a:r>
          </a:p>
          <a:p>
            <a:pPr marL="503238" lvl="1" indent="0">
              <a:buNone/>
            </a:pPr>
            <a:r>
              <a:rPr lang="fr-FR" sz="2205" b="1" kern="0" dirty="0"/>
              <a:t>Intégrer les savoirs traditionnels pour la gestion environnementale</a:t>
            </a:r>
          </a:p>
          <a:p>
            <a:pPr lvl="2"/>
            <a:r>
              <a:rPr lang="fr-FR" sz="1700" kern="0" dirty="0"/>
              <a:t>Ex. OFB : gestion de la roussette en Nouvelle Calédonie, soutien Te </a:t>
            </a:r>
            <a:r>
              <a:rPr lang="fr-FR" sz="1700" kern="0" dirty="0" err="1"/>
              <a:t>Henua</a:t>
            </a:r>
            <a:r>
              <a:rPr lang="fr-FR" sz="1700" kern="0" dirty="0"/>
              <a:t> </a:t>
            </a:r>
            <a:r>
              <a:rPr lang="fr-FR" sz="1700" kern="0" dirty="0" err="1"/>
              <a:t>Enata</a:t>
            </a:r>
            <a:r>
              <a:rPr lang="fr-FR" sz="1700" kern="0" dirty="0"/>
              <a:t> – Les îles Marquises</a:t>
            </a:r>
            <a:endParaRPr lang="fr-FR" sz="1700" kern="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2"/>
            <a:endParaRPr lang="fr-FR" sz="1323" dirty="0"/>
          </a:p>
          <a:p>
            <a:pPr marL="0" indent="0">
              <a:buNone/>
            </a:pPr>
            <a:endParaRPr lang="fr-FR" sz="1700" kern="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F3946C-F05F-41FE-AB1B-4E4F27C08784}"/>
              </a:ext>
            </a:extLst>
          </p:cNvPr>
          <p:cNvSpPr/>
          <p:nvPr/>
        </p:nvSpPr>
        <p:spPr>
          <a:xfrm>
            <a:off x="1392883" y="324247"/>
            <a:ext cx="10801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000000"/>
                </a:solidFill>
              </a:rPr>
              <a:t>Exemples d’actions possible par les collectivités ultramarines pour intégrer la biodiversité et le climat dans les politiques d’aménagement du territoire, et exemple de soutient de l’OFB</a:t>
            </a:r>
          </a:p>
        </p:txBody>
      </p:sp>
    </p:spTree>
    <p:extLst>
      <p:ext uri="{BB962C8B-B14F-4D97-AF65-F5344CB8AC3E}">
        <p14:creationId xmlns:p14="http://schemas.microsoft.com/office/powerpoint/2010/main" val="35139761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85&quot;&gt;&lt;property id=&quot;20148&quot; value=&quot;5&quot;/&gt;&lt;property id=&quot;20300&quot; value=&quot;Diapositive 1&quot;/&gt;&lt;property id=&quot;20307&quot; value=&quot;256&quot;/&gt;&lt;/object&gt;&lt;object type=&quot;3&quot; unique_id=&quot;10086&quot;&gt;&lt;property id=&quot;20148&quot; value=&quot;5&quot;/&gt;&lt;property id=&quot;20300&quot; value=&quot;Diapositive 2&quot;/&gt;&lt;property id=&quot;20307&quot; value=&quot;25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NP - diaporama-v2">
  <a:themeElements>
    <a:clrScheme name="Parca national des Calanques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007DBA"/>
      </a:accent1>
      <a:accent2>
        <a:srgbClr val="97D700"/>
      </a:accent2>
      <a:accent3>
        <a:srgbClr val="E87703"/>
      </a:accent3>
      <a:accent4>
        <a:srgbClr val="840B55"/>
      </a:accent4>
      <a:accent5>
        <a:srgbClr val="FFFFFF"/>
      </a:accent5>
      <a:accent6>
        <a:srgbClr val="FFFFFF"/>
      </a:accent6>
      <a:hlink>
        <a:srgbClr val="007DBA"/>
      </a:hlink>
      <a:folHlink>
        <a:srgbClr val="007DBA"/>
      </a:folHlink>
    </a:clrScheme>
    <a:fontScheme name="PNP - diaporama-v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NP - diaporama-v2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B_DIAPORAMA_COM EXTERNE PPT" id="{920D53C1-318F-0D43-8CED-3432A4E06029}" vid="{C33DBE52-0177-5347-B1D0-B03A44A4EC59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OFB_DIAPORAMA_COM EXTERNE PPT</Template>
  <TotalTime>23270</TotalTime>
  <Words>431</Words>
  <Application>Microsoft Office PowerPoint</Application>
  <PresentationFormat>Personnalisé</PresentationFormat>
  <Paragraphs>26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Marianne</vt:lpstr>
      <vt:lpstr>PNP - diaporama-v2</vt:lpstr>
      <vt:lpstr>La biodiversité ultramarine face au changement climatique : constats et pistes d’action  Jean-Michel ZAMMITE Directeur des Outre-mer Office Français pour la Biodiversité   33E congrès ACCD’OM 12/11/2025</vt:lpstr>
      <vt:lpstr>Présentation PowerPoint</vt:lpstr>
      <vt:lpstr>Présentation PowerPoint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 IGEDD 2025</dc:title>
  <dc:creator>DIRBERG Guillaume</dc:creator>
  <cp:lastModifiedBy>DIRBERG Guillaume</cp:lastModifiedBy>
  <cp:revision>222</cp:revision>
  <dcterms:created xsi:type="dcterms:W3CDTF">2022-09-07T09:01:01Z</dcterms:created>
  <dcterms:modified xsi:type="dcterms:W3CDTF">2025-11-11T20:40:04Z</dcterms:modified>
</cp:coreProperties>
</file>