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21"/>
  </p:notesMasterIdLst>
  <p:sldIdLst>
    <p:sldId id="256" r:id="rId3"/>
    <p:sldId id="679" r:id="rId4"/>
    <p:sldId id="678" r:id="rId5"/>
    <p:sldId id="671" r:id="rId6"/>
    <p:sldId id="675" r:id="rId7"/>
    <p:sldId id="669" r:id="rId8"/>
    <p:sldId id="640" r:id="rId9"/>
    <p:sldId id="684" r:id="rId10"/>
    <p:sldId id="682" r:id="rId11"/>
    <p:sldId id="683" r:id="rId12"/>
    <p:sldId id="668" r:id="rId13"/>
    <p:sldId id="641" r:id="rId14"/>
    <p:sldId id="422" r:id="rId15"/>
    <p:sldId id="435" r:id="rId16"/>
    <p:sldId id="637" r:id="rId17"/>
    <p:sldId id="257" r:id="rId18"/>
    <p:sldId id="433" r:id="rId19"/>
    <p:sldId id="407" r:id="rId20"/>
  </p:sldIdLst>
  <p:sldSz cx="9144000" cy="5143500" type="screen16x9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ONI-LAPIERRE Sophie" initials="MS" lastIdx="1" clrIdx="0">
    <p:extLst>
      <p:ext uri="{19B8F6BF-5375-455C-9EA6-DF929625EA0E}">
        <p15:presenceInfo xmlns:p15="http://schemas.microsoft.com/office/powerpoint/2012/main" userId="MARTINONI-LAPIERRE Sophie" providerId="None"/>
      </p:ext>
    </p:extLst>
  </p:cmAuthor>
  <p:cmAuthor id="2" name="SCHWARZ Virginie" initials="SV" lastIdx="2" clrIdx="1">
    <p:extLst>
      <p:ext uri="{19B8F6BF-5375-455C-9EA6-DF929625EA0E}">
        <p15:presenceInfo xmlns:p15="http://schemas.microsoft.com/office/powerpoint/2012/main" userId="SCHWARZ Virgin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  <a:srgbClr val="FB6260"/>
    <a:srgbClr val="5271FF"/>
    <a:srgbClr val="114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5" autoAdjust="0"/>
    <p:restoredTop sz="83787" autoAdjust="0"/>
  </p:normalViewPr>
  <p:slideViewPr>
    <p:cSldViewPr snapToGrid="0">
      <p:cViewPr varScale="1">
        <p:scale>
          <a:sx n="51" d="100"/>
          <a:sy n="51" d="100"/>
        </p:scale>
        <p:origin x="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Cliquez pour modifier le format des notes</a:t>
            </a:r>
          </a:p>
        </p:txBody>
      </p:sp>
      <p:sp>
        <p:nvSpPr>
          <p:cNvPr id="20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&lt;en-tête&gt;</a:t>
            </a:r>
          </a:p>
        </p:txBody>
      </p:sp>
      <p:sp>
        <p:nvSpPr>
          <p:cNvPr id="20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20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20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A9E02DE-7EC0-4C12-95AF-AAECA7725F78}" type="slidenum"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8A9E02DE-7EC0-4C12-95AF-AAECA7725F78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6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936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8A9E02DE-7EC0-4C12-95AF-AAECA7725F78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7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293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8A9E02DE-7EC0-4C12-95AF-AAECA7725F78}" type="slidenum">
              <a:rPr lang="fr-FR" sz="1400" b="0" strike="noStrike" spc="-1" smtClean="0">
                <a:solidFill>
                  <a:srgbClr val="000000"/>
                </a:solidFill>
                <a:latin typeface="Times New Roman"/>
              </a:rPr>
              <a:t>8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1536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6D9A468-5FF5-411F-9C14-C7E980CB6E94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1038" y="4719638"/>
            <a:ext cx="5432425" cy="4460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srgbClr val="002060"/>
                </a:solidFill>
                <a:latin typeface="Marianne" panose="02000000000000000000" pitchFamily="50" charset="0"/>
              </a:rPr>
              <a:t>+ En 2025, accompagnement d</a:t>
            </a:r>
            <a:r>
              <a:rPr lang="fr-FR" sz="1200" b="1" kern="0" dirty="0">
                <a:solidFill>
                  <a:srgbClr val="002060"/>
                </a:solidFill>
                <a:latin typeface="Marianne" panose="02000000000000000000" pitchFamily="50" charset="0"/>
              </a:rPr>
              <a:t>es ports dans l'adaptation de leurs infrastructures </a:t>
            </a:r>
            <a:r>
              <a:rPr lang="fr-FR" sz="1200" kern="0" dirty="0">
                <a:solidFill>
                  <a:srgbClr val="002060"/>
                </a:solidFill>
                <a:latin typeface="Marianne" panose="02000000000000000000" pitchFamily="50" charset="0"/>
              </a:rPr>
              <a:t>: projet pilote avec le SHOM et le CEREMA pour l'ESID Brest. Accompagnement du </a:t>
            </a:r>
            <a:r>
              <a:rPr lang="fr-FR" sz="1200" b="1" kern="0" dirty="0">
                <a:solidFill>
                  <a:srgbClr val="002060"/>
                </a:solidFill>
                <a:latin typeface="Marianne" panose="02000000000000000000" pitchFamily="50" charset="0"/>
              </a:rPr>
              <a:t>secteur aérien </a:t>
            </a:r>
            <a:r>
              <a:rPr lang="fr-FR" sz="1200" kern="0" dirty="0">
                <a:solidFill>
                  <a:srgbClr val="002060"/>
                </a:solidFill>
                <a:latin typeface="Marianne" panose="02000000000000000000" pitchFamily="50" charset="0"/>
              </a:rPr>
              <a:t>: notamment intégration de la TRACC dans l’outil </a:t>
            </a:r>
            <a:r>
              <a:rPr lang="fr-FR" sz="1200" kern="0" dirty="0" err="1">
                <a:solidFill>
                  <a:srgbClr val="002060"/>
                </a:solidFill>
                <a:latin typeface="Marianne" panose="02000000000000000000" pitchFamily="50" charset="0"/>
              </a:rPr>
              <a:t>Vulclim</a:t>
            </a:r>
            <a:r>
              <a:rPr lang="fr-FR" sz="1200" kern="0" dirty="0">
                <a:solidFill>
                  <a:srgbClr val="002060"/>
                </a:solidFill>
                <a:latin typeface="Marianne" panose="02000000000000000000" pitchFamily="50" charset="0"/>
              </a:rPr>
              <a:t> de la DGAC et, le cas échéant, en participant au développement de </a:t>
            </a:r>
            <a:r>
              <a:rPr lang="fr-FR" sz="1200" kern="0" dirty="0" err="1">
                <a:solidFill>
                  <a:srgbClr val="002060"/>
                </a:solidFill>
                <a:latin typeface="Marianne" panose="02000000000000000000" pitchFamily="50" charset="0"/>
              </a:rPr>
              <a:t>Vulclim</a:t>
            </a:r>
            <a:r>
              <a:rPr lang="fr-FR" sz="1200" kern="0" dirty="0">
                <a:solidFill>
                  <a:srgbClr val="002060"/>
                </a:solidFill>
                <a:latin typeface="Marianne" panose="02000000000000000000" pitchFamily="50" charset="0"/>
              </a:rPr>
              <a:t> 2.0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0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srgbClr val="002060"/>
                </a:solidFill>
                <a:latin typeface="Marianne" panose="02000000000000000000" pitchFamily="50" charset="0"/>
              </a:rPr>
              <a:t>+ mettre dans le cadre de mission adaptation</a:t>
            </a:r>
            <a:endParaRPr lang="fr-FR" sz="100" kern="0" dirty="0">
              <a:solidFill>
                <a:srgbClr val="002060"/>
              </a:solidFill>
              <a:latin typeface="Marianne" panose="02000000000000000000" pitchFamily="50" charset="0"/>
            </a:endParaRPr>
          </a:p>
          <a:p>
            <a:endParaRPr lang="fr-FR" altLang="fr-FR" dirty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CAD3594-9335-4283-AF25-1F362589C703}" type="slidenum">
              <a:rPr lang="en-US" altLang="fr-FR" smtClean="0">
                <a:latin typeface="+mn-lt" charset="0"/>
                <a:cs typeface="+mn-ea" charset="0"/>
              </a:rPr>
              <a:pPr algn="r"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11</a:t>
            </a:fld>
            <a:endParaRPr lang="en-US" altLang="fr-FR">
              <a:latin typeface="+mn-lt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80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51013" y="1627188"/>
            <a:ext cx="7820026" cy="4398962"/>
          </a:xfrm>
          <a:prstGeom prst="rect">
            <a:avLst/>
          </a:prstGeom>
          <a:ln w="0">
            <a:noFill/>
          </a:ln>
        </p:spPr>
      </p:sp>
      <p:sp>
        <p:nvSpPr>
          <p:cNvPr id="684" name="PlaceHolder 2"/>
          <p:cNvSpPr>
            <a:spLocks noGrp="1"/>
          </p:cNvSpPr>
          <p:nvPr>
            <p:ph type="body"/>
          </p:nvPr>
        </p:nvSpPr>
        <p:spPr>
          <a:xfrm>
            <a:off x="432361" y="6276600"/>
            <a:ext cx="3452760" cy="5128920"/>
          </a:xfrm>
          <a:prstGeom prst="rect">
            <a:avLst/>
          </a:prstGeom>
          <a:noFill/>
          <a:ln w="0">
            <a:noFill/>
          </a:ln>
        </p:spPr>
        <p:txBody>
          <a:bodyPr lIns="76668" tIns="38514" rIns="76668" bIns="38514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fr-FR" sz="1100" b="1" spc="-1">
                <a:solidFill>
                  <a:srgbClr val="000000"/>
                </a:solidFill>
                <a:latin typeface="Arial"/>
              </a:rPr>
              <a:t>Méthodologie de l'étude</a:t>
            </a:r>
            <a:br>
              <a:rPr sz="1100"/>
            </a:br>
            <a:br>
              <a:rPr sz="1100"/>
            </a:br>
            <a:r>
              <a:rPr lang="fr-FR" sz="1100" spc="-1">
                <a:solidFill>
                  <a:srgbClr val="000000"/>
                </a:solidFill>
                <a:latin typeface="Arial"/>
              </a:rPr>
              <a:t>&gt; </a:t>
            </a:r>
            <a:r>
              <a:rPr lang="fr-FR" sz="1100" b="1" spc="-1">
                <a:solidFill>
                  <a:srgbClr val="000000"/>
                </a:solidFill>
                <a:latin typeface="Arial"/>
              </a:rPr>
              <a:t>Consommation de l'information météorologique et climatique</a:t>
            </a:r>
            <a:br>
              <a:rPr sz="1100"/>
            </a:br>
            <a:r>
              <a:rPr lang="fr-FR" sz="1100" spc="-1">
                <a:solidFill>
                  <a:srgbClr val="000000"/>
                </a:solidFill>
                <a:latin typeface="Arial"/>
              </a:rPr>
              <a:t>Enquête quantitative en ligne auprès d'un échantillon de 1002 Français de 15 ans et plus* </a:t>
            </a:r>
            <a:br>
              <a:rPr sz="1100"/>
            </a:br>
            <a:r>
              <a:rPr lang="fr-FR" sz="1100" spc="-1">
                <a:solidFill>
                  <a:srgbClr val="000000"/>
                </a:solidFill>
                <a:latin typeface="Arial"/>
              </a:rPr>
              <a:t>du 10 au 17/11/2021. Un focus particulier sur les jeunes : 696 Français de 15-34 ans interrogés </a:t>
            </a:r>
            <a:br>
              <a:rPr sz="1100"/>
            </a:br>
            <a:r>
              <a:rPr lang="fr-FR" sz="1100" spc="-1">
                <a:solidFill>
                  <a:srgbClr val="000000"/>
                </a:solidFill>
                <a:latin typeface="Arial"/>
              </a:rPr>
              <a:t>(286 jeunes de l'échantillon initial + sur-échantillon de 410 personnes de 15-34 ans)</a:t>
            </a:r>
            <a:br>
              <a:rPr sz="1100"/>
            </a:br>
            <a:br>
              <a:rPr sz="1100"/>
            </a:br>
            <a:r>
              <a:rPr lang="fr-FR" sz="1100" spc="-1">
                <a:solidFill>
                  <a:srgbClr val="000000"/>
                </a:solidFill>
                <a:latin typeface="Arial"/>
              </a:rPr>
              <a:t>&gt; </a:t>
            </a:r>
            <a:r>
              <a:rPr lang="fr-FR" sz="1100" b="1" spc="-1">
                <a:solidFill>
                  <a:srgbClr val="000000"/>
                </a:solidFill>
                <a:latin typeface="Arial"/>
              </a:rPr>
              <a:t>Bilan d'image et de notoriété de Météo-France</a:t>
            </a:r>
            <a:br>
              <a:rPr sz="1100"/>
            </a:br>
            <a:r>
              <a:rPr lang="fr-FR" sz="1100" spc="-1">
                <a:solidFill>
                  <a:srgbClr val="000000"/>
                </a:solidFill>
                <a:latin typeface="Arial"/>
              </a:rPr>
              <a:t>Étude qualitative sur un échantillon de Français de 18 ans et plus*. 4 focus groups en salle réunissant au total 37 personnes les 8, 9 et 16/11/2021. Une cible segmentée à l'aide de 3 critères : l'âge (18-34 ans et 35-70 ans) ; le département plus ou moins exposé (Paris/Ile-de-France et Nice/région) ; l'intérêt pour l'information météo-climatique</a:t>
            </a:r>
          </a:p>
          <a:p>
            <a:pPr>
              <a:tabLst>
                <a:tab pos="0" algn="l"/>
              </a:tabLst>
            </a:pPr>
            <a:br>
              <a:rPr sz="2000"/>
            </a:br>
            <a:endParaRPr lang="fr-FR" sz="2000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</a:pPr>
            <a:endParaRPr lang="fr-FR" sz="2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5" name="PlaceHolder 3"/>
          <p:cNvSpPr>
            <a:spLocks noGrp="1"/>
          </p:cNvSpPr>
          <p:nvPr>
            <p:ph type="sldNum" idx="24"/>
          </p:nvPr>
        </p:nvSpPr>
        <p:spPr>
          <a:xfrm>
            <a:off x="2448722" y="12388320"/>
            <a:ext cx="1867320" cy="647640"/>
          </a:xfrm>
          <a:prstGeom prst="rect">
            <a:avLst/>
          </a:prstGeom>
          <a:noFill/>
          <a:ln w="0">
            <a:noFill/>
          </a:ln>
        </p:spPr>
        <p:txBody>
          <a:bodyPr lIns="76668" tIns="38514" rIns="76668" bIns="38514" anchor="b">
            <a:noAutofit/>
          </a:bodyPr>
          <a:lstStyle>
            <a:lvl1pPr indent="0" algn="r" defTabSz="914254">
              <a:lnSpc>
                <a:spcPct val="100000"/>
              </a:lnSpc>
              <a:buNone/>
              <a:tabLst>
                <a:tab pos="0" algn="l"/>
              </a:tabLst>
              <a:defRPr lang="fr-FR" sz="10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fld id="{507F5818-E57D-499F-AAF6-63C0301CD3DD}" type="slidenum">
              <a:rPr lang="fr-FR"/>
              <a:pPr/>
              <a:t>13</a:t>
            </a:fld>
            <a:endParaRPr lang="fr-F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695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51013" y="1627188"/>
            <a:ext cx="7820026" cy="4398962"/>
          </a:xfrm>
          <a:prstGeom prst="rect">
            <a:avLst/>
          </a:prstGeom>
          <a:ln w="0">
            <a:noFill/>
          </a:ln>
        </p:spPr>
      </p:sp>
      <p:sp>
        <p:nvSpPr>
          <p:cNvPr id="684" name="PlaceHolder 2"/>
          <p:cNvSpPr>
            <a:spLocks noGrp="1"/>
          </p:cNvSpPr>
          <p:nvPr>
            <p:ph type="body"/>
          </p:nvPr>
        </p:nvSpPr>
        <p:spPr>
          <a:xfrm>
            <a:off x="432361" y="6276600"/>
            <a:ext cx="3452760" cy="5128920"/>
          </a:xfrm>
          <a:prstGeom prst="rect">
            <a:avLst/>
          </a:prstGeom>
          <a:noFill/>
          <a:ln w="0">
            <a:noFill/>
          </a:ln>
        </p:spPr>
        <p:txBody>
          <a:bodyPr lIns="76668" tIns="38514" rIns="76668" bIns="38514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fr-FR" sz="1100" b="1" spc="-1">
                <a:solidFill>
                  <a:srgbClr val="000000"/>
                </a:solidFill>
                <a:latin typeface="Arial"/>
              </a:rPr>
              <a:t>Méthodologie de l'étude</a:t>
            </a:r>
            <a:br>
              <a:rPr sz="1100"/>
            </a:br>
            <a:br>
              <a:rPr sz="1100"/>
            </a:br>
            <a:r>
              <a:rPr lang="fr-FR" sz="1100" spc="-1">
                <a:solidFill>
                  <a:srgbClr val="000000"/>
                </a:solidFill>
                <a:latin typeface="Arial"/>
              </a:rPr>
              <a:t>&gt; </a:t>
            </a:r>
            <a:r>
              <a:rPr lang="fr-FR" sz="1100" b="1" spc="-1">
                <a:solidFill>
                  <a:srgbClr val="000000"/>
                </a:solidFill>
                <a:latin typeface="Arial"/>
              </a:rPr>
              <a:t>Consommation de l'information météorologique et climatique</a:t>
            </a:r>
            <a:br>
              <a:rPr sz="1100"/>
            </a:br>
            <a:r>
              <a:rPr lang="fr-FR" sz="1100" spc="-1">
                <a:solidFill>
                  <a:srgbClr val="000000"/>
                </a:solidFill>
                <a:latin typeface="Arial"/>
              </a:rPr>
              <a:t>Enquête quantitative en ligne auprès d'un échantillon de 1002 Français de 15 ans et plus* </a:t>
            </a:r>
            <a:br>
              <a:rPr sz="1100"/>
            </a:br>
            <a:r>
              <a:rPr lang="fr-FR" sz="1100" spc="-1">
                <a:solidFill>
                  <a:srgbClr val="000000"/>
                </a:solidFill>
                <a:latin typeface="Arial"/>
              </a:rPr>
              <a:t>du 10 au 17/11/2021. Un focus particulier sur les jeunes : 696 Français de 15-34 ans interrogés </a:t>
            </a:r>
            <a:br>
              <a:rPr sz="1100"/>
            </a:br>
            <a:r>
              <a:rPr lang="fr-FR" sz="1100" spc="-1">
                <a:solidFill>
                  <a:srgbClr val="000000"/>
                </a:solidFill>
                <a:latin typeface="Arial"/>
              </a:rPr>
              <a:t>(286 jeunes de l'échantillon initial + sur-échantillon de 410 personnes de 15-34 ans)</a:t>
            </a:r>
            <a:br>
              <a:rPr sz="1100"/>
            </a:br>
            <a:br>
              <a:rPr sz="1100"/>
            </a:br>
            <a:r>
              <a:rPr lang="fr-FR" sz="1100" spc="-1">
                <a:solidFill>
                  <a:srgbClr val="000000"/>
                </a:solidFill>
                <a:latin typeface="Arial"/>
              </a:rPr>
              <a:t>&gt; </a:t>
            </a:r>
            <a:r>
              <a:rPr lang="fr-FR" sz="1100" b="1" spc="-1">
                <a:solidFill>
                  <a:srgbClr val="000000"/>
                </a:solidFill>
                <a:latin typeface="Arial"/>
              </a:rPr>
              <a:t>Bilan d'image et de notoriété de Météo-France</a:t>
            </a:r>
            <a:br>
              <a:rPr sz="1100"/>
            </a:br>
            <a:r>
              <a:rPr lang="fr-FR" sz="1100" spc="-1">
                <a:solidFill>
                  <a:srgbClr val="000000"/>
                </a:solidFill>
                <a:latin typeface="Arial"/>
              </a:rPr>
              <a:t>Étude qualitative sur un échantillon de Français de 18 ans et plus*. 4 focus groups en salle réunissant au total 37 personnes les 8, 9 et 16/11/2021. Une cible segmentée à l'aide de 3 critères : l'âge (18-34 ans et 35-70 ans) ; le département plus ou moins exposé (Paris/Ile-de-France et Nice/région) ; l'intérêt pour l'information météo-climatique</a:t>
            </a:r>
          </a:p>
          <a:p>
            <a:pPr>
              <a:tabLst>
                <a:tab pos="0" algn="l"/>
              </a:tabLst>
            </a:pPr>
            <a:br>
              <a:rPr sz="2000"/>
            </a:br>
            <a:endParaRPr lang="fr-FR" sz="2000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</a:tabLst>
            </a:pPr>
            <a:endParaRPr lang="fr-FR" sz="2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5" name="PlaceHolder 3"/>
          <p:cNvSpPr>
            <a:spLocks noGrp="1"/>
          </p:cNvSpPr>
          <p:nvPr>
            <p:ph type="sldNum" idx="24"/>
          </p:nvPr>
        </p:nvSpPr>
        <p:spPr>
          <a:xfrm>
            <a:off x="2448722" y="12388320"/>
            <a:ext cx="1867320" cy="647640"/>
          </a:xfrm>
          <a:prstGeom prst="rect">
            <a:avLst/>
          </a:prstGeom>
          <a:noFill/>
          <a:ln w="0">
            <a:noFill/>
          </a:ln>
        </p:spPr>
        <p:txBody>
          <a:bodyPr lIns="76668" tIns="38514" rIns="76668" bIns="38514" anchor="b">
            <a:noAutofit/>
          </a:bodyPr>
          <a:lstStyle>
            <a:lvl1pPr indent="0" algn="r" defTabSz="914254">
              <a:lnSpc>
                <a:spcPct val="100000"/>
              </a:lnSpc>
              <a:buNone/>
              <a:tabLst>
                <a:tab pos="0" algn="l"/>
              </a:tabLst>
              <a:defRPr lang="fr-FR" sz="10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fld id="{507F5818-E57D-499F-AAF6-63C0301CD3DD}" type="slidenum">
              <a:rPr lang="fr-FR"/>
              <a:pPr/>
              <a:t>14</a:t>
            </a:fld>
            <a:endParaRPr lang="fr-F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230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618239" y="169008"/>
            <a:ext cx="7225118" cy="41884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633" b="1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233376" y="922686"/>
            <a:ext cx="8689415" cy="371082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97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DC8D306-4BF9-4DE2-B0C8-5D2B1F2C7962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4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18239" y="169008"/>
            <a:ext cx="7225118" cy="41884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633" b="1" strike="noStrike" spc="-1" dirty="0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233376" y="922686"/>
            <a:ext cx="8689415" cy="37108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2177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819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5B53-2FD3-454F-8FBB-69D701AA5DD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6845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597025"/>
            <a:ext cx="7769225" cy="110013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814923-3DC3-4463-A148-50EF704DC7F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5B68D-C40D-44DA-876D-A9A24EF3018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A44FB-2E63-42B0-99CA-ABCFE9C10C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1EC12-146D-4D07-8068-C6A658E34C52}"/>
              </a:ext>
            </a:extLst>
          </p:cNvPr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820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/>
          <p:nvPr/>
        </p:nvPicPr>
        <p:blipFill>
          <a:blip r:embed="rId3"/>
          <a:stretch/>
        </p:blipFill>
        <p:spPr>
          <a:xfrm>
            <a:off x="1653120" y="171360"/>
            <a:ext cx="843120" cy="631800"/>
          </a:xfrm>
          <a:prstGeom prst="rect">
            <a:avLst/>
          </a:prstGeom>
          <a:ln w="0">
            <a:noFill/>
          </a:ln>
        </p:spPr>
      </p:pic>
      <p:pic>
        <p:nvPicPr>
          <p:cNvPr id="6" name="Image 4"/>
          <p:cNvPicPr/>
          <p:nvPr/>
        </p:nvPicPr>
        <p:blipFill>
          <a:blip r:embed="rId4"/>
          <a:stretch/>
        </p:blipFill>
        <p:spPr>
          <a:xfrm>
            <a:off x="554040" y="171360"/>
            <a:ext cx="986040" cy="631080"/>
          </a:xfrm>
          <a:prstGeom prst="rect">
            <a:avLst/>
          </a:prstGeom>
          <a:ln w="0">
            <a:noFill/>
          </a:ln>
        </p:spPr>
      </p:pic>
      <p:sp>
        <p:nvSpPr>
          <p:cNvPr id="2" name="Line 5"/>
          <p:cNvSpPr/>
          <p:nvPr/>
        </p:nvSpPr>
        <p:spPr>
          <a:xfrm>
            <a:off x="241200" y="4791240"/>
            <a:ext cx="8673840" cy="5040"/>
          </a:xfrm>
          <a:prstGeom prst="line">
            <a:avLst/>
          </a:prstGeom>
          <a:ln w="0">
            <a:solidFill>
              <a:srgbClr val="5770B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440" rIns="90000" bIns="-37440" anchor="t" anchorCtr="1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865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46"/>
          <p:cNvPicPr/>
          <p:nvPr/>
        </p:nvPicPr>
        <p:blipFill>
          <a:blip r:embed="rId7"/>
          <a:stretch/>
        </p:blipFill>
        <p:spPr>
          <a:xfrm>
            <a:off x="942120" y="171360"/>
            <a:ext cx="517320" cy="411120"/>
          </a:xfrm>
          <a:prstGeom prst="rect">
            <a:avLst/>
          </a:prstGeom>
          <a:ln w="0">
            <a:noFill/>
          </a:ln>
        </p:spPr>
      </p:pic>
      <p:pic>
        <p:nvPicPr>
          <p:cNvPr id="95" name="Image 47"/>
          <p:cNvPicPr/>
          <p:nvPr/>
        </p:nvPicPr>
        <p:blipFill>
          <a:blip r:embed="rId8"/>
          <a:stretch/>
        </p:blipFill>
        <p:spPr>
          <a:xfrm>
            <a:off x="243000" y="171360"/>
            <a:ext cx="643680" cy="411120"/>
          </a:xfrm>
          <a:prstGeom prst="rect">
            <a:avLst/>
          </a:prstGeom>
          <a:ln w="0">
            <a:noFill/>
          </a:ln>
        </p:spPr>
      </p:pic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865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3"/>
          <p:cNvSpPr/>
          <p:nvPr/>
        </p:nvSpPr>
        <p:spPr>
          <a:xfrm>
            <a:off x="555215" y="1506237"/>
            <a:ext cx="3485520" cy="1284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lang="fr-FR" sz="2000" b="1" spc="-1" dirty="0">
                <a:solidFill>
                  <a:srgbClr val="005091"/>
                </a:solidFill>
                <a:latin typeface="Marianne" panose="02000000000000000000" pitchFamily="50" charset="0"/>
                <a:ea typeface="DejaVu Sans"/>
              </a:rPr>
              <a:t>33</a:t>
            </a:r>
            <a:r>
              <a:rPr lang="fr-FR" sz="2000" b="1" spc="-1" baseline="30000" dirty="0">
                <a:solidFill>
                  <a:srgbClr val="005091"/>
                </a:solidFill>
                <a:latin typeface="Marianne" panose="02000000000000000000" pitchFamily="50" charset="0"/>
                <a:ea typeface="DejaVu Sans"/>
              </a:rPr>
              <a:t>ème</a:t>
            </a:r>
            <a:r>
              <a:rPr lang="fr-FR" sz="2000" b="1" spc="-1" dirty="0">
                <a:solidFill>
                  <a:srgbClr val="005091"/>
                </a:solidFill>
                <a:latin typeface="Marianne" panose="02000000000000000000" pitchFamily="50" charset="0"/>
                <a:ea typeface="DejaVu Sans"/>
              </a:rPr>
              <a:t> congrès ACCDOM</a:t>
            </a:r>
            <a:endParaRPr lang="fr-FR" sz="2000" b="1" strike="noStrike" spc="-1" dirty="0">
              <a:solidFill>
                <a:srgbClr val="005091"/>
              </a:solidFill>
              <a:latin typeface="Marianne" panose="02000000000000000000" pitchFamily="50" charset="0"/>
              <a:ea typeface="DejaVu Sans"/>
            </a:endParaRPr>
          </a:p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lang="fr-FR" sz="2000" b="1" spc="-1" dirty="0">
                <a:solidFill>
                  <a:srgbClr val="005091"/>
                </a:solidFill>
                <a:latin typeface="Marianne" panose="02000000000000000000" pitchFamily="50" charset="0"/>
                <a:ea typeface="DejaVu Sans"/>
              </a:rPr>
              <a:t>12 novembre 2025</a:t>
            </a:r>
            <a:endParaRPr lang="fr-FR" sz="2000" b="0" strike="noStrike" spc="-1" dirty="0">
              <a:solidFill>
                <a:srgbClr val="000000"/>
              </a:solidFill>
              <a:latin typeface="Marianne" panose="02000000000000000000" pitchFamily="50" charset="0"/>
            </a:endParaRPr>
          </a:p>
        </p:txBody>
      </p:sp>
      <p:pic>
        <p:nvPicPr>
          <p:cNvPr id="207" name="Image 2"/>
          <p:cNvPicPr/>
          <p:nvPr/>
        </p:nvPicPr>
        <p:blipFill>
          <a:blip r:embed="rId2"/>
          <a:stretch/>
        </p:blipFill>
        <p:spPr>
          <a:xfrm>
            <a:off x="437760" y="124920"/>
            <a:ext cx="2090520" cy="916920"/>
          </a:xfrm>
          <a:prstGeom prst="rect">
            <a:avLst/>
          </a:prstGeom>
          <a:ln w="0">
            <a:noFill/>
          </a:ln>
        </p:spPr>
      </p:pic>
      <p:pic>
        <p:nvPicPr>
          <p:cNvPr id="208" name="Image 9"/>
          <p:cNvPicPr/>
          <p:nvPr/>
        </p:nvPicPr>
        <p:blipFill>
          <a:blip r:embed="rId3"/>
          <a:stretch/>
        </p:blipFill>
        <p:spPr>
          <a:xfrm>
            <a:off x="4356360" y="1218788"/>
            <a:ext cx="4787640" cy="3023640"/>
          </a:xfrm>
          <a:prstGeom prst="rect">
            <a:avLst/>
          </a:prstGeom>
          <a:ln w="0"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C69E69E-A268-43A8-88BF-F8CDC40192BD}"/>
              </a:ext>
            </a:extLst>
          </p:cNvPr>
          <p:cNvSpPr txBox="1"/>
          <p:nvPr/>
        </p:nvSpPr>
        <p:spPr>
          <a:xfrm>
            <a:off x="1036958" y="4242428"/>
            <a:ext cx="298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Virginie Schwarz, PDG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BCEA9B-18E3-45A6-AF5D-0B4773E5B708}"/>
              </a:ext>
            </a:extLst>
          </p:cNvPr>
          <p:cNvSpPr txBox="1"/>
          <p:nvPr/>
        </p:nvSpPr>
        <p:spPr>
          <a:xfrm>
            <a:off x="555215" y="2995267"/>
            <a:ext cx="348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50" charset="0"/>
              </a:rPr>
              <a:t>Plénière 1 – Transition écologique L’Outre-mer s’adapte aux changements climatiques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B3A2C-452F-4DAE-A1DF-6541E18E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815" y="232829"/>
            <a:ext cx="7225118" cy="3350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4909" tIns="32577" rIns="64909" bIns="32577">
            <a:spAutoFit/>
          </a:bodyPr>
          <a:lstStyle/>
          <a:p>
            <a:pPr>
              <a:lnSpc>
                <a:spcPts val="21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fr-FR" sz="1800" b="1" dirty="0">
                <a:solidFill>
                  <a:schemeClr val="tx2"/>
                </a:solidFill>
                <a:latin typeface="Marianne" panose="02000000000000000000" pitchFamily="50" charset="0"/>
              </a:rPr>
              <a:t>Conséquences multiples sur tous les territoires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6ACB7CE-DE9F-459F-9743-EBF7E12554A0}"/>
              </a:ext>
            </a:extLst>
          </p:cNvPr>
          <p:cNvSpPr/>
          <p:nvPr/>
        </p:nvSpPr>
        <p:spPr>
          <a:xfrm>
            <a:off x="358140" y="800101"/>
            <a:ext cx="4739640" cy="4259579"/>
          </a:xfrm>
          <a:prstGeom prst="roundRect">
            <a:avLst/>
          </a:prstGeom>
          <a:solidFill>
            <a:schemeClr val="bg1"/>
          </a:solidFill>
          <a:ln>
            <a:solidFill>
              <a:srgbClr val="FB6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rianne" panose="02000000000000000000" pitchFamily="50" charset="0"/>
              <a:cs typeface="Liberation Sans"/>
            </a:endParaRPr>
          </a:p>
          <a:p>
            <a:r>
              <a:rPr lang="fr-FR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ianne" panose="02000000000000000000" pitchFamily="50" charset="0"/>
                <a:cs typeface="Liberation Sans"/>
              </a:rPr>
              <a:t> -  </a:t>
            </a:r>
            <a:r>
              <a:rPr lang="fr-FR" sz="1100" spc="-1" dirty="0">
                <a:solidFill>
                  <a:schemeClr val="dk1"/>
                </a:solidFill>
                <a:latin typeface="Marianne" panose="02000000000000000000" pitchFamily="50" charset="0"/>
              </a:rPr>
              <a:t>Hausse de la température de la mer (et acidification de l’océan) favorise blanchiment des coraux (disparition de 99% des coraux au-delà de 2°C de réchauffement selon le GIEC)</a:t>
            </a:r>
          </a:p>
          <a:p>
            <a:r>
              <a:rPr lang="fr-FR" sz="1100" spc="-1" dirty="0">
                <a:solidFill>
                  <a:schemeClr val="dk1"/>
                </a:solidFill>
                <a:latin typeface="Marianne" panose="02000000000000000000" pitchFamily="50" charset="0"/>
              </a:rPr>
              <a:t>- Hausse de la température de l’océan Atlantique favorise la photosynthèse et la croissance des radeaux de sargasses, en particulier dans la région de l’Atlantique tropical central</a:t>
            </a:r>
            <a:endParaRPr lang="fr-FR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rianne" panose="02000000000000000000" pitchFamily="50" charset="0"/>
              <a:cs typeface="Liberation Sans"/>
            </a:endParaRPr>
          </a:p>
          <a:p>
            <a:pPr>
              <a:buClr>
                <a:srgbClr val="000000"/>
              </a:buClr>
            </a:pPr>
            <a:endParaRPr lang="fr-FR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rianne" panose="02000000000000000000" pitchFamily="50" charset="0"/>
              <a:cs typeface="Liberation Sans"/>
            </a:endParaRPr>
          </a:p>
          <a:p>
            <a:pPr>
              <a:buClr>
                <a:srgbClr val="000000"/>
              </a:buClr>
            </a:pPr>
            <a:r>
              <a:rPr lang="fr-FR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ianne" panose="02000000000000000000" pitchFamily="50" charset="0"/>
                <a:cs typeface="Liberation Sans"/>
              </a:rPr>
              <a:t>Exemple : Antilles </a:t>
            </a:r>
            <a:r>
              <a:rPr lang="fr-FR" sz="1100" spc="-1" dirty="0">
                <a:solidFill>
                  <a:schemeClr val="dk1"/>
                </a:solidFill>
                <a:latin typeface="Marianne" panose="02000000000000000000" pitchFamily="50" charset="0"/>
              </a:rPr>
              <a:t>échouements record de Sargasse en 2025</a:t>
            </a:r>
            <a:endParaRPr lang="fr-FR" sz="1100" spc="-1" dirty="0">
              <a:solidFill>
                <a:srgbClr val="000000"/>
              </a:solidFill>
              <a:latin typeface="Marianne" panose="02000000000000000000" pitchFamily="50" charset="0"/>
            </a:endParaRPr>
          </a:p>
          <a:p>
            <a:pPr marL="285840" indent="-285840">
              <a:buClr>
                <a:srgbClr val="000000"/>
              </a:buClr>
              <a:buFont typeface="Arial"/>
              <a:buChar char="•"/>
            </a:pPr>
            <a:r>
              <a:rPr lang="fr-FR" sz="1100" spc="-1" dirty="0">
                <a:solidFill>
                  <a:schemeClr val="dk1"/>
                </a:solidFill>
                <a:latin typeface="Marianne" panose="02000000000000000000" pitchFamily="50" charset="0"/>
              </a:rPr>
              <a:t>70.000 tonnes de sargasses se sont échouées à terre cette année en Martinique</a:t>
            </a:r>
            <a:endParaRPr lang="fr-FR" sz="1100" spc="-1" dirty="0">
              <a:solidFill>
                <a:srgbClr val="000000"/>
              </a:solidFill>
              <a:latin typeface="Marianne" panose="02000000000000000000" pitchFamily="50" charset="0"/>
            </a:endParaRPr>
          </a:p>
          <a:p>
            <a:pPr marL="285840" indent="-285840">
              <a:buClr>
                <a:srgbClr val="000000"/>
              </a:buClr>
              <a:buFont typeface="Arial"/>
              <a:buChar char="•"/>
            </a:pPr>
            <a:r>
              <a:rPr lang="fr-FR" sz="1100" spc="-1" dirty="0">
                <a:solidFill>
                  <a:schemeClr val="dk1"/>
                </a:solidFill>
                <a:latin typeface="Marianne" panose="02000000000000000000" pitchFamily="50" charset="0"/>
              </a:rPr>
              <a:t>7634 tonnes de Sargasses ont été collectées en mer en 2025  vs 1535 tonnes en 2024 </a:t>
            </a:r>
          </a:p>
          <a:p>
            <a:pPr>
              <a:buClr>
                <a:srgbClr val="000000"/>
              </a:buClr>
            </a:pPr>
            <a:endParaRPr lang="fr-FR" sz="1100" b="1" spc="-1" dirty="0">
              <a:solidFill>
                <a:schemeClr val="dk1"/>
              </a:solidFill>
              <a:latin typeface="Marianne" panose="02000000000000000000" pitchFamily="50" charset="0"/>
            </a:endParaRPr>
          </a:p>
          <a:p>
            <a:pPr>
              <a:buClr>
                <a:srgbClr val="000000"/>
              </a:buClr>
            </a:pPr>
            <a:endParaRPr lang="fr-FR" sz="1100" b="1" spc="-1" dirty="0">
              <a:solidFill>
                <a:schemeClr val="dk1"/>
              </a:solidFill>
              <a:latin typeface="Marianne" panose="02000000000000000000" pitchFamily="50" charset="0"/>
            </a:endParaRPr>
          </a:p>
          <a:p>
            <a:pPr>
              <a:buClr>
                <a:srgbClr val="000000"/>
              </a:buClr>
            </a:pPr>
            <a:endParaRPr lang="fr-FR" sz="1100" b="1" spc="-1" dirty="0">
              <a:solidFill>
                <a:schemeClr val="dk1"/>
              </a:solidFill>
              <a:latin typeface="Marianne" panose="02000000000000000000" pitchFamily="50" charset="0"/>
            </a:endParaRPr>
          </a:p>
          <a:p>
            <a:pPr>
              <a:buClr>
                <a:srgbClr val="000000"/>
              </a:buClr>
            </a:pPr>
            <a:endParaRPr lang="fr-FR" sz="1100" b="1" spc="-1" dirty="0">
              <a:solidFill>
                <a:schemeClr val="dk1"/>
              </a:solidFill>
              <a:latin typeface="Marianne" panose="02000000000000000000" pitchFamily="50" charset="0"/>
            </a:endParaRPr>
          </a:p>
          <a:p>
            <a:pPr>
              <a:buClr>
                <a:srgbClr val="000000"/>
              </a:buClr>
            </a:pPr>
            <a:endParaRPr lang="fr-FR" sz="1100" b="1" spc="-1" dirty="0">
              <a:solidFill>
                <a:schemeClr val="dk1"/>
              </a:solidFill>
              <a:latin typeface="Marianne" panose="02000000000000000000" pitchFamily="50" charset="0"/>
            </a:endParaRPr>
          </a:p>
          <a:p>
            <a:pPr>
              <a:buClr>
                <a:srgbClr val="000000"/>
              </a:buClr>
            </a:pPr>
            <a:endParaRPr lang="fr-FR" sz="1100" b="1" spc="-1" dirty="0">
              <a:solidFill>
                <a:schemeClr val="dk1"/>
              </a:solidFill>
              <a:latin typeface="Marianne" panose="02000000000000000000" pitchFamily="50" charset="0"/>
            </a:endParaRPr>
          </a:p>
          <a:p>
            <a:pPr>
              <a:buClr>
                <a:srgbClr val="000000"/>
              </a:buClr>
            </a:pPr>
            <a:endParaRPr lang="fr-FR" sz="1100" b="1" spc="-1" dirty="0">
              <a:solidFill>
                <a:schemeClr val="dk1"/>
              </a:solidFill>
              <a:latin typeface="Marianne" panose="02000000000000000000" pitchFamily="50" charset="0"/>
            </a:endParaRPr>
          </a:p>
          <a:p>
            <a:pPr>
              <a:buClr>
                <a:srgbClr val="000000"/>
              </a:buClr>
            </a:pPr>
            <a:endParaRPr lang="fr-FR" sz="1100" b="1" spc="-1" dirty="0">
              <a:solidFill>
                <a:schemeClr val="dk1"/>
              </a:solidFill>
              <a:latin typeface="Marianne" panose="02000000000000000000" pitchFamily="50" charset="0"/>
            </a:endParaRPr>
          </a:p>
          <a:p>
            <a:pPr>
              <a:buClr>
                <a:srgbClr val="000000"/>
              </a:buClr>
            </a:pPr>
            <a:r>
              <a:rPr lang="fr-FR" sz="1100" b="1" spc="-1" dirty="0">
                <a:solidFill>
                  <a:schemeClr val="dk1"/>
                </a:solidFill>
                <a:latin typeface="Marianne" panose="02000000000000000000" pitchFamily="50" charset="0"/>
              </a:rPr>
              <a:t>Polynésie Française : </a:t>
            </a:r>
            <a:r>
              <a:rPr lang="fr-FR" sz="1100" spc="-1" dirty="0">
                <a:solidFill>
                  <a:schemeClr val="dk1"/>
                </a:solidFill>
                <a:latin typeface="Marianne" panose="02000000000000000000" pitchFamily="50" charset="0"/>
              </a:rPr>
              <a:t>deux épisodes de blanchiment de coraux 2016 et 2019. </a:t>
            </a:r>
          </a:p>
          <a:p>
            <a:pPr>
              <a:buClr>
                <a:srgbClr val="000000"/>
              </a:buClr>
            </a:pPr>
            <a:endParaRPr lang="fr-FR" sz="1100" spc="-1" dirty="0">
              <a:solidFill>
                <a:schemeClr val="dk1"/>
              </a:solidFill>
              <a:latin typeface="Marianne" panose="02000000000000000000" pitchFamily="50" charset="0"/>
            </a:endParaRPr>
          </a:p>
          <a:p>
            <a:pPr>
              <a:buClr>
                <a:srgbClr val="000000"/>
              </a:buClr>
            </a:pPr>
            <a:endParaRPr lang="fr-FR" sz="1100" spc="-1" dirty="0">
              <a:solidFill>
                <a:srgbClr val="000000"/>
              </a:solidFill>
              <a:latin typeface="Marianne" panose="02000000000000000000" pitchFamily="50" charset="0"/>
            </a:endParaRPr>
          </a:p>
          <a:p>
            <a:endParaRPr lang="fr-FR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rianne" panose="02000000000000000000" pitchFamily="50" charset="0"/>
            </a:endParaRPr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id="{B72B7948-26C5-4376-9E61-1AE2C5248E90}"/>
              </a:ext>
            </a:extLst>
          </p:cNvPr>
          <p:cNvGrpSpPr/>
          <p:nvPr/>
        </p:nvGrpSpPr>
        <p:grpSpPr>
          <a:xfrm>
            <a:off x="571243" y="506258"/>
            <a:ext cx="751042" cy="751042"/>
            <a:chOff x="720000" y="1223640"/>
            <a:chExt cx="828000" cy="828000"/>
          </a:xfrm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A75CBEF7-DE3F-4439-B961-9896A6F33B5E}"/>
                </a:ext>
              </a:extLst>
            </p:cNvPr>
            <p:cNvSpPr/>
            <p:nvPr/>
          </p:nvSpPr>
          <p:spPr>
            <a:xfrm>
              <a:off x="720000" y="1223640"/>
              <a:ext cx="828000" cy="828000"/>
            </a:xfrm>
            <a:custGeom>
              <a:avLst/>
              <a:gdLst>
                <a:gd name="textAreaLeft" fmla="*/ 0 w 828000"/>
                <a:gd name="textAreaRight" fmla="*/ 828360 w 828000"/>
                <a:gd name="textAreaTop" fmla="*/ 0 h 828000"/>
                <a:gd name="textAreaBottom" fmla="*/ 828360 h 828000"/>
              </a:gdLst>
              <a:ahLst/>
              <a:cxnLst/>
              <a:rect l="textAreaLeft" t="textAreaTop" r="textAreaRight" b="textAreaBottom"/>
              <a:pathLst>
                <a:path w="1933091" h="1933091">
                  <a:moveTo>
                    <a:pt x="0" y="0"/>
                  </a:moveTo>
                  <a:lnTo>
                    <a:pt x="1933091" y="0"/>
                  </a:lnTo>
                  <a:lnTo>
                    <a:pt x="1933091" y="1933091"/>
                  </a:lnTo>
                  <a:lnTo>
                    <a:pt x="0" y="193309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>
                <a:alphaModFix amt="19000"/>
              </a:blip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 anchor="t">
              <a:noAutofit/>
            </a:bodyPr>
            <a:lstStyle/>
            <a:p>
              <a:endParaRPr lang="fr-FR" sz="1633" spc="-1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837D80F7-E2F6-4AE8-82AB-54E4F7DA1CBA}"/>
                </a:ext>
              </a:extLst>
            </p:cNvPr>
            <p:cNvSpPr/>
            <p:nvPr/>
          </p:nvSpPr>
          <p:spPr>
            <a:xfrm>
              <a:off x="825480" y="1324800"/>
              <a:ext cx="617040" cy="625320"/>
            </a:xfrm>
            <a:custGeom>
              <a:avLst/>
              <a:gdLst>
                <a:gd name="textAreaLeft" fmla="*/ 0 w 617040"/>
                <a:gd name="textAreaRight" fmla="*/ 617400 w 617040"/>
                <a:gd name="textAreaTop" fmla="*/ 0 h 625320"/>
                <a:gd name="textAreaBottom" fmla="*/ 625680 h 625320"/>
              </a:gdLst>
              <a:ahLst/>
              <a:cxnLst/>
              <a:rect l="textAreaLeft" t="textAreaTop" r="textAreaRight" b="textAreaBottom"/>
              <a:pathLst>
                <a:path w="1440502" h="1460371">
                  <a:moveTo>
                    <a:pt x="0" y="0"/>
                  </a:moveTo>
                  <a:lnTo>
                    <a:pt x="1440501" y="0"/>
                  </a:lnTo>
                  <a:lnTo>
                    <a:pt x="1440501" y="1460371"/>
                  </a:lnTo>
                  <a:lnTo>
                    <a:pt x="0" y="146037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 anchor="t">
              <a:noAutofit/>
            </a:bodyPr>
            <a:lstStyle/>
            <a:p>
              <a:endParaRPr lang="fr-FR" sz="1633" spc="-1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430D6A8E-D059-4C8F-85FD-D2ACBF39BD13}"/>
                </a:ext>
              </a:extLst>
            </p:cNvPr>
            <p:cNvSpPr/>
            <p:nvPr/>
          </p:nvSpPr>
          <p:spPr>
            <a:xfrm>
              <a:off x="863640" y="1363320"/>
              <a:ext cx="541080" cy="548640"/>
            </a:xfrm>
            <a:custGeom>
              <a:avLst/>
              <a:gdLst>
                <a:gd name="textAreaLeft" fmla="*/ 0 w 541080"/>
                <a:gd name="textAreaRight" fmla="*/ 541440 w 541080"/>
                <a:gd name="textAreaTop" fmla="*/ 0 h 548640"/>
                <a:gd name="textAreaBottom" fmla="*/ 549000 h 548640"/>
              </a:gdLst>
              <a:ahLst/>
              <a:cxnLst/>
              <a:rect l="textAreaLeft" t="textAreaTop" r="textAreaRight" b="textAreaBottom"/>
              <a:pathLst>
                <a:path w="1263313" h="1280738">
                  <a:moveTo>
                    <a:pt x="0" y="0"/>
                  </a:moveTo>
                  <a:lnTo>
                    <a:pt x="1263313" y="0"/>
                  </a:lnTo>
                  <a:lnTo>
                    <a:pt x="1263313" y="1280739"/>
                  </a:lnTo>
                  <a:lnTo>
                    <a:pt x="0" y="12807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 anchor="t">
              <a:noAutofit/>
            </a:bodyPr>
            <a:lstStyle/>
            <a:p>
              <a:endParaRPr lang="fr-FR" sz="1633" spc="-1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A11F4E6-B60D-4F47-9B59-EE5AF1BDC5AE}"/>
                </a:ext>
              </a:extLst>
            </p:cNvPr>
            <p:cNvSpPr/>
            <p:nvPr/>
          </p:nvSpPr>
          <p:spPr>
            <a:xfrm>
              <a:off x="1079640" y="1423440"/>
              <a:ext cx="118440" cy="401400"/>
            </a:xfrm>
            <a:custGeom>
              <a:avLst/>
              <a:gdLst>
                <a:gd name="textAreaLeft" fmla="*/ 0 w 118440"/>
                <a:gd name="textAreaRight" fmla="*/ 118800 w 118440"/>
                <a:gd name="textAreaTop" fmla="*/ 0 h 401400"/>
                <a:gd name="textAreaBottom" fmla="*/ 401760 h 401400"/>
              </a:gdLst>
              <a:ahLst/>
              <a:cxnLst/>
              <a:rect l="textAreaLeft" t="textAreaTop" r="textAreaRight" b="textAreaBottom"/>
              <a:pathLst>
                <a:path w="277346" h="937466">
                  <a:moveTo>
                    <a:pt x="0" y="0"/>
                  </a:moveTo>
                  <a:lnTo>
                    <a:pt x="277346" y="0"/>
                  </a:lnTo>
                  <a:lnTo>
                    <a:pt x="277346" y="937466"/>
                  </a:lnTo>
                  <a:lnTo>
                    <a:pt x="0" y="93746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 anchor="t">
              <a:noAutofit/>
            </a:bodyPr>
            <a:lstStyle/>
            <a:p>
              <a:endParaRPr lang="fr-FR" sz="1633" spc="-1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</p:grp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F091A06-290C-494B-AB3D-7194E9C6668D}"/>
              </a:ext>
            </a:extLst>
          </p:cNvPr>
          <p:cNvSpPr/>
          <p:nvPr/>
        </p:nvSpPr>
        <p:spPr>
          <a:xfrm>
            <a:off x="1654815" y="599546"/>
            <a:ext cx="2575560" cy="473914"/>
          </a:xfrm>
          <a:prstGeom prst="roundRect">
            <a:avLst/>
          </a:prstGeom>
          <a:solidFill>
            <a:srgbClr val="FB6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arianne" panose="02000000000000000000" pitchFamily="50" charset="0"/>
              </a:rPr>
              <a:t>Hausse de la température de l’océan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6291DFC-5AF2-46F6-85D5-318F95D5DB7B}"/>
              </a:ext>
            </a:extLst>
          </p:cNvPr>
          <p:cNvSpPr/>
          <p:nvPr/>
        </p:nvSpPr>
        <p:spPr>
          <a:xfrm>
            <a:off x="5393970" y="1063009"/>
            <a:ext cx="3655404" cy="3769069"/>
          </a:xfrm>
          <a:prstGeom prst="roundRect">
            <a:avLst/>
          </a:prstGeom>
          <a:solidFill>
            <a:schemeClr val="bg1"/>
          </a:solidFill>
          <a:ln>
            <a:solidFill>
              <a:srgbClr val="52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fr-FR" sz="1100" i="1" kern="150" dirty="0">
                <a:solidFill>
                  <a:srgbClr val="000000"/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Le nombre de cyclones à l’échelle du bassin sud-ouest de l’océan Indien </a:t>
            </a:r>
            <a:r>
              <a:rPr lang="fr-FR" sz="1100" b="1" i="1" kern="150" dirty="0">
                <a:solidFill>
                  <a:schemeClr val="accent1">
                    <a:lumMod val="50000"/>
                  </a:schemeClr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continuera de fluctuer fortement d’une année sur l’autre</a:t>
            </a:r>
            <a:r>
              <a:rPr lang="fr-FR" sz="1100" i="1" kern="150" dirty="0">
                <a:solidFill>
                  <a:srgbClr val="000000"/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, et on n’attend pas d’augmentation de leur nombre en moyenne (</a:t>
            </a:r>
            <a:r>
              <a:rPr lang="fr-FR" sz="1100" i="1" kern="150" dirty="0" err="1">
                <a:solidFill>
                  <a:srgbClr val="000000"/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Knutson</a:t>
            </a:r>
            <a:r>
              <a:rPr lang="fr-FR" sz="1100" i="1" kern="150" dirty="0">
                <a:solidFill>
                  <a:srgbClr val="000000"/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 et al., 2020, </a:t>
            </a:r>
            <a:r>
              <a:rPr lang="fr-FR" sz="1100" i="1" kern="150" dirty="0" err="1">
                <a:solidFill>
                  <a:srgbClr val="000000"/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Cattiaux</a:t>
            </a:r>
            <a:r>
              <a:rPr lang="fr-FR" sz="1100" i="1" kern="150" dirty="0">
                <a:solidFill>
                  <a:srgbClr val="000000"/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 et al. 2020, Leroux et al. 2024). L’intensité moyenne d’un cyclone, définie par </a:t>
            </a:r>
            <a:r>
              <a:rPr lang="fr-FR" sz="1100" b="1" i="1" kern="150" dirty="0">
                <a:solidFill>
                  <a:schemeClr val="accent1">
                    <a:lumMod val="50000"/>
                  </a:schemeClr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le maximum de vent atteint au cours de son cycle de vie</a:t>
            </a:r>
            <a:r>
              <a:rPr lang="fr-FR" sz="1100" i="1" kern="150" dirty="0">
                <a:solidFill>
                  <a:srgbClr val="000000"/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, est prévue </a:t>
            </a:r>
            <a:r>
              <a:rPr lang="fr-FR" sz="1100" b="1" i="1" kern="150" dirty="0">
                <a:solidFill>
                  <a:schemeClr val="accent1">
                    <a:lumMod val="50000"/>
                  </a:schemeClr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augmenter dans un climat qui se réchauffe </a:t>
            </a:r>
            <a:r>
              <a:rPr lang="fr-FR" sz="1100" i="1" kern="150" dirty="0">
                <a:solidFill>
                  <a:srgbClr val="000000"/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(</a:t>
            </a:r>
            <a:r>
              <a:rPr lang="fr-FR" sz="1100" i="1" kern="150" dirty="0" err="1">
                <a:solidFill>
                  <a:srgbClr val="000000"/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Knutson</a:t>
            </a:r>
            <a:r>
              <a:rPr lang="fr-FR" sz="1100" i="1" kern="150" dirty="0">
                <a:solidFill>
                  <a:srgbClr val="000000"/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 et al., 2020, </a:t>
            </a:r>
            <a:r>
              <a:rPr lang="fr-FR" sz="1100" i="1" kern="150" dirty="0" err="1">
                <a:solidFill>
                  <a:srgbClr val="000000"/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Cattiaux</a:t>
            </a:r>
            <a:r>
              <a:rPr lang="fr-FR" sz="1100" i="1" kern="150" dirty="0">
                <a:solidFill>
                  <a:srgbClr val="000000"/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 et al. 2020, Leroux et al. 2024). Les simulations indiquent aussi </a:t>
            </a:r>
            <a:r>
              <a:rPr lang="fr-FR" sz="1100" b="1" i="1" kern="150" dirty="0">
                <a:solidFill>
                  <a:schemeClr val="accent1">
                    <a:lumMod val="50000"/>
                  </a:schemeClr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une hausse des pluies cycloniques d’autant plus marquée que le réchauffement est fort</a:t>
            </a:r>
            <a:r>
              <a:rPr lang="fr-FR" sz="1100" i="1" kern="150" dirty="0">
                <a:solidFill>
                  <a:srgbClr val="000000"/>
                </a:solidFill>
                <a:latin typeface="Marianne" panose="02000000000000000000" pitchFamily="50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lang="fr-FR" sz="1200" spc="-1" dirty="0">
              <a:solidFill>
                <a:srgbClr val="000000"/>
              </a:solidFill>
              <a:latin typeface="Marianne" panose="02000000000000000000" pitchFamily="50" charset="0"/>
            </a:endParaRPr>
          </a:p>
          <a:p>
            <a:r>
              <a:rPr lang="fr-FR" sz="1200" spc="-1" dirty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ianne" panose="02000000000000000000" pitchFamily="50" charset="0"/>
              </a:rPr>
              <a:t> </a:t>
            </a:r>
            <a:endParaRPr lang="fr-FR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rianne" panose="02000000000000000000" pitchFamily="50" charset="0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649BB81-0FB6-4440-ACC8-DD24B383C8B8}"/>
              </a:ext>
            </a:extLst>
          </p:cNvPr>
          <p:cNvSpPr/>
          <p:nvPr/>
        </p:nvSpPr>
        <p:spPr>
          <a:xfrm>
            <a:off x="6100690" y="881779"/>
            <a:ext cx="2262704" cy="379754"/>
          </a:xfrm>
          <a:prstGeom prst="roundRect">
            <a:avLst/>
          </a:prstGeom>
          <a:solidFill>
            <a:srgbClr val="527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arianne" panose="02000000000000000000" pitchFamily="50" charset="0"/>
              </a:rPr>
              <a:t>Cyclone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25B47BE-B760-4751-94F7-90EC01FF8BCF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97456" y="3302152"/>
            <a:ext cx="3452640" cy="11538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4267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577" y="2032626"/>
            <a:ext cx="2595495" cy="1116777"/>
          </a:xfrm>
          <a:prstGeom prst="rect">
            <a:avLst/>
          </a:prstGeom>
          <a:noFill/>
          <a:ln w="9360">
            <a:solidFill>
              <a:srgbClr val="A6A6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03061" y="108917"/>
            <a:ext cx="5833527" cy="46195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tabLst>
                <a:tab pos="685836" algn="l"/>
                <a:tab pos="1371671" algn="l"/>
                <a:tab pos="2057507" algn="l"/>
                <a:tab pos="2743342" algn="l"/>
                <a:tab pos="3429178" algn="l"/>
                <a:tab pos="4115014" algn="l"/>
                <a:tab pos="4800849" algn="l"/>
                <a:tab pos="5486685" algn="l"/>
              </a:tabLst>
            </a:pPr>
            <a:r>
              <a:rPr lang="fr-FR" altLang="fr-FR" sz="2026" b="1" dirty="0">
                <a:solidFill>
                  <a:srgbClr val="00599D"/>
                </a:solidFill>
                <a:latin typeface="Fira Sans" pitchFamily="32" charset="0"/>
                <a:ea typeface="Microsoft YaHei" panose="020B0503020204020204" pitchFamily="34" charset="-122"/>
                <a:cs typeface="+mn-cs"/>
              </a:rPr>
              <a:t>LE DEVELOPPEMENT DES SERVICES CLIMATIQUES</a:t>
            </a:r>
          </a:p>
        </p:txBody>
      </p:sp>
      <p:grpSp>
        <p:nvGrpSpPr>
          <p:cNvPr id="24581" name="Group 4"/>
          <p:cNvGrpSpPr>
            <a:grpSpLocks/>
          </p:cNvGrpSpPr>
          <p:nvPr/>
        </p:nvGrpSpPr>
        <p:grpSpPr bwMode="auto">
          <a:xfrm>
            <a:off x="304297" y="3923421"/>
            <a:ext cx="2701370" cy="913943"/>
            <a:chOff x="227" y="2948"/>
            <a:chExt cx="3514" cy="1251"/>
          </a:xfrm>
        </p:grpSpPr>
        <p:pic>
          <p:nvPicPr>
            <p:cNvPr id="24596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2948"/>
              <a:ext cx="3514" cy="1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597" name="Picture 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98"/>
              <a:ext cx="1663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3415" y="3643450"/>
            <a:ext cx="2224813" cy="13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768" y="874483"/>
            <a:ext cx="2593113" cy="1014387"/>
          </a:xfrm>
          <a:prstGeom prst="rect">
            <a:avLst/>
          </a:prstGeom>
          <a:noFill/>
          <a:ln w="9360">
            <a:solidFill>
              <a:srgbClr val="A6A6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296" y="1801409"/>
            <a:ext cx="1578324" cy="111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4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548" y="890350"/>
            <a:ext cx="1655624" cy="6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8400950" y="4916030"/>
            <a:ext cx="1233456" cy="14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fld id="{8FC59E2E-385A-4401-A4B0-87ECA04D19CE}" type="slidenum">
              <a:rPr lang="en-US" altLang="fr-FR" sz="1200">
                <a:solidFill>
                  <a:srgbClr val="000000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100000"/>
                </a:lnSpc>
              </a:pPr>
              <a:t>11</a:t>
            </a:fld>
            <a:endParaRPr lang="en-US" altLang="fr-F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9530943" y="929922"/>
            <a:ext cx="103582" cy="25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Clr>
                <a:srgbClr val="000000"/>
              </a:buClr>
              <a:buSzPct val="100000"/>
            </a:pPr>
            <a:endParaRPr lang="fr-FR" altLang="fr-FR" sz="1350"/>
          </a:p>
        </p:txBody>
      </p:sp>
      <p:pic>
        <p:nvPicPr>
          <p:cNvPr id="22" name="Image 21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EE8C446B-7958-447C-B13C-E92208D1A7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898" y="3407809"/>
            <a:ext cx="1228252" cy="153161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4D5BBD8-D1FF-4A42-894E-D5EB97AF1F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653" y="2296112"/>
            <a:ext cx="2180529" cy="162731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2"/>
          <a:srcRect b="19376"/>
          <a:stretch/>
        </p:blipFill>
        <p:spPr>
          <a:xfrm>
            <a:off x="6121399" y="525859"/>
            <a:ext cx="2476373" cy="162860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3648A12-7ABF-4EEF-A5CE-17429DAFBB2E}"/>
              </a:ext>
            </a:extLst>
          </p:cNvPr>
          <p:cNvSpPr txBox="1"/>
          <p:nvPr/>
        </p:nvSpPr>
        <p:spPr>
          <a:xfrm>
            <a:off x="4658235" y="929922"/>
            <a:ext cx="1460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Accès aux informations essentielles pour chaque commune en 1 clic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9B943D0-CBAB-40E5-A646-7B155DB92946}"/>
              </a:ext>
            </a:extLst>
          </p:cNvPr>
          <p:cNvSpPr txBox="1"/>
          <p:nvPr/>
        </p:nvSpPr>
        <p:spPr>
          <a:xfrm>
            <a:off x="4849577" y="3149403"/>
            <a:ext cx="1269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300 indicateurs métiers par filière pour éclairer les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12518260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8E20FB4-E285-498A-8EBC-71243ADCB5ED}"/>
              </a:ext>
            </a:extLst>
          </p:cNvPr>
          <p:cNvSpPr txBox="1">
            <a:spLocks noChangeArrowheads="1"/>
          </p:cNvSpPr>
          <p:nvPr/>
        </p:nvSpPr>
        <p:spPr>
          <a:xfrm>
            <a:off x="1751932" y="251571"/>
            <a:ext cx="5833527" cy="46195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85836" algn="l"/>
                <a:tab pos="1371671" algn="l"/>
                <a:tab pos="2057507" algn="l"/>
                <a:tab pos="2743342" algn="l"/>
                <a:tab pos="3429178" algn="l"/>
                <a:tab pos="4115014" algn="l"/>
                <a:tab pos="4800849" algn="l"/>
                <a:tab pos="5486685" algn="l"/>
              </a:tabLst>
            </a:pPr>
            <a:r>
              <a:rPr lang="fr-FR" altLang="fr-FR" sz="2026" b="1" dirty="0">
                <a:solidFill>
                  <a:srgbClr val="00599D"/>
                </a:solidFill>
                <a:latin typeface="Fira Sans" pitchFamily="32" charset="0"/>
                <a:ea typeface="Microsoft YaHei" panose="020B0503020204020204" pitchFamily="34" charset="-122"/>
                <a:cs typeface="+mn-cs"/>
              </a:rPr>
              <a:t>LE DEVELOPPEMENT DES SERVICES CLIMATIQUES</a:t>
            </a:r>
          </a:p>
          <a:p>
            <a:pPr>
              <a:tabLst>
                <a:tab pos="685836" algn="l"/>
                <a:tab pos="1371671" algn="l"/>
                <a:tab pos="2057507" algn="l"/>
                <a:tab pos="2743342" algn="l"/>
                <a:tab pos="3429178" algn="l"/>
                <a:tab pos="4115014" algn="l"/>
                <a:tab pos="4800849" algn="l"/>
                <a:tab pos="5486685" algn="l"/>
              </a:tabLst>
            </a:pPr>
            <a:r>
              <a:rPr lang="fr-FR" altLang="fr-FR" sz="2026" b="1" dirty="0">
                <a:solidFill>
                  <a:srgbClr val="00599D"/>
                </a:solidFill>
                <a:latin typeface="Fira Sans" pitchFamily="32" charset="0"/>
                <a:ea typeface="Microsoft YaHei" panose="020B0503020204020204" pitchFamily="34" charset="-122"/>
                <a:cs typeface="+mn-cs"/>
              </a:rPr>
              <a:t>Déploiement Outre-Mer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C0C0CD-8EEA-4919-BF17-9A3B3D5F21B3}"/>
              </a:ext>
            </a:extLst>
          </p:cNvPr>
          <p:cNvSpPr txBox="1"/>
          <p:nvPr/>
        </p:nvSpPr>
        <p:spPr>
          <a:xfrm>
            <a:off x="555956" y="1002183"/>
            <a:ext cx="72932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Marianne" panose="02000000000000000000" pitchFamily="50" charset="0"/>
              </a:rPr>
              <a:t>Climadiag</a:t>
            </a:r>
            <a:r>
              <a:rPr lang="fr-FR" sz="1600" dirty="0">
                <a:latin typeface="Marianne" panose="02000000000000000000" pitchFamily="50" charset="0"/>
              </a:rPr>
              <a:t> Communes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</a:rPr>
              <a:t>Travail en cours sur </a:t>
            </a:r>
            <a:r>
              <a:rPr lang="fr-FR" sz="1600" dirty="0" err="1">
                <a:latin typeface="Marianne" panose="02000000000000000000" pitchFamily="50" charset="0"/>
              </a:rPr>
              <a:t>Climadiag</a:t>
            </a:r>
            <a:r>
              <a:rPr lang="fr-FR" sz="1600" dirty="0">
                <a:latin typeface="Marianne" panose="02000000000000000000" pitchFamily="50" charset="0"/>
              </a:rPr>
              <a:t> 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50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2A9E89-1E5B-4628-935C-A23F9DC7B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357" y="2036693"/>
            <a:ext cx="2615687" cy="16384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797036-427B-4278-BB50-B86A5497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816" y="2255735"/>
            <a:ext cx="1016232" cy="7412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4CF0394-D373-4405-BA0A-E05C3404A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768" y="2133754"/>
            <a:ext cx="1016232" cy="7412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13F328-45FA-4D4B-9220-08F8EA24C518}"/>
              </a:ext>
            </a:extLst>
          </p:cNvPr>
          <p:cNvSpPr/>
          <p:nvPr/>
        </p:nvSpPr>
        <p:spPr>
          <a:xfrm>
            <a:off x="1301882" y="3092520"/>
            <a:ext cx="20555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Marianne" panose="02000000000000000000" pitchFamily="50" charset="0"/>
              </a:rPr>
              <a:t>La Réunion </a:t>
            </a:r>
            <a:endParaRPr lang="fr-FR" sz="2000" dirty="0">
              <a:solidFill>
                <a:prstClr val="black"/>
              </a:solidFill>
              <a:latin typeface="Marianne" panose="02000000000000000000" pitchFamily="50" charset="0"/>
            </a:endParaRPr>
          </a:p>
          <a:p>
            <a:r>
              <a:rPr lang="fr-FR" sz="1100" b="1" dirty="0">
                <a:solidFill>
                  <a:srgbClr val="000000"/>
                </a:solidFill>
                <a:latin typeface="Marianne" panose="02000000000000000000" pitchFamily="50" charset="0"/>
              </a:rPr>
              <a:t>Mayotte</a:t>
            </a:r>
            <a:endParaRPr lang="fr-FR" sz="2000" dirty="0">
              <a:solidFill>
                <a:prstClr val="black"/>
              </a:solidFill>
              <a:latin typeface="Marianne" panose="02000000000000000000" pitchFamily="50" charset="0"/>
            </a:endParaRPr>
          </a:p>
          <a:p>
            <a:r>
              <a:rPr lang="fr-FR" sz="1100" b="1" dirty="0">
                <a:solidFill>
                  <a:srgbClr val="000000"/>
                </a:solidFill>
                <a:latin typeface="Marianne" panose="02000000000000000000" pitchFamily="50" charset="0"/>
              </a:rPr>
              <a:t>Guyane</a:t>
            </a:r>
            <a:r>
              <a:rPr lang="fr-FR" sz="1100" dirty="0">
                <a:solidFill>
                  <a:srgbClr val="000000"/>
                </a:solidFill>
                <a:latin typeface="Marianne" panose="02000000000000000000" pitchFamily="50" charset="0"/>
              </a:rPr>
              <a:t> </a:t>
            </a:r>
            <a:endParaRPr lang="fr-FR" sz="2000" dirty="0">
              <a:solidFill>
                <a:prstClr val="black"/>
              </a:solidFill>
              <a:latin typeface="Marianne" panose="020000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409DC5-61AE-4A1D-9291-402E17DE2251}"/>
              </a:ext>
            </a:extLst>
          </p:cNvPr>
          <p:cNvSpPr/>
          <p:nvPr/>
        </p:nvSpPr>
        <p:spPr>
          <a:xfrm>
            <a:off x="3445460" y="3019372"/>
            <a:ext cx="29243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Marianne" panose="02000000000000000000" pitchFamily="50" charset="0"/>
              </a:rPr>
              <a:t>Nouvelle-Calédonie </a:t>
            </a:r>
            <a:endParaRPr lang="fr-FR" sz="2000" dirty="0">
              <a:solidFill>
                <a:prstClr val="black"/>
              </a:solidFill>
              <a:latin typeface="Marianne" panose="02000000000000000000" pitchFamily="50" charset="0"/>
            </a:endParaRPr>
          </a:p>
          <a:p>
            <a:r>
              <a:rPr lang="fr-FR" sz="1100" b="1" dirty="0">
                <a:solidFill>
                  <a:srgbClr val="000000"/>
                </a:solidFill>
                <a:latin typeface="Marianne" panose="02000000000000000000" pitchFamily="50" charset="0"/>
              </a:rPr>
              <a:t>Antilles</a:t>
            </a:r>
            <a:endParaRPr lang="fr-FR" sz="2000" dirty="0">
              <a:solidFill>
                <a:prstClr val="black"/>
              </a:solidFill>
              <a:latin typeface="Marianne" panose="02000000000000000000" pitchFamily="50" charset="0"/>
            </a:endParaRPr>
          </a:p>
          <a:p>
            <a:r>
              <a:rPr lang="fr-FR" sz="1100" b="1" dirty="0">
                <a:solidFill>
                  <a:srgbClr val="000000"/>
                </a:solidFill>
                <a:latin typeface="Marianne" panose="02000000000000000000" pitchFamily="50" charset="0"/>
              </a:rPr>
              <a:t>Polynésie Française</a:t>
            </a:r>
            <a:endParaRPr lang="fr-FR" sz="2000" dirty="0">
              <a:solidFill>
                <a:prstClr val="black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1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ZoneTexte 113"/>
          <p:cNvSpPr/>
          <p:nvPr/>
        </p:nvSpPr>
        <p:spPr>
          <a:xfrm>
            <a:off x="659520" y="1206360"/>
            <a:ext cx="7820280" cy="377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ZoneTexte 114"/>
          <p:cNvSpPr/>
          <p:nvPr/>
        </p:nvSpPr>
        <p:spPr>
          <a:xfrm>
            <a:off x="627480" y="1622880"/>
            <a:ext cx="3337920" cy="249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ZoneTexte 115"/>
          <p:cNvSpPr/>
          <p:nvPr/>
        </p:nvSpPr>
        <p:spPr>
          <a:xfrm>
            <a:off x="929520" y="2236320"/>
            <a:ext cx="725040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005091"/>
                </a:solidFill>
                <a:latin typeface="Calibri"/>
                <a:ea typeface="DejaVu Sans"/>
              </a:rPr>
              <a:t>Merci de votre attention</a:t>
            </a:r>
            <a:endParaRPr lang="fr-FR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90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ZoneTexte 113"/>
          <p:cNvSpPr/>
          <p:nvPr/>
        </p:nvSpPr>
        <p:spPr>
          <a:xfrm>
            <a:off x="659520" y="1206360"/>
            <a:ext cx="7820280" cy="377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ZoneTexte 114"/>
          <p:cNvSpPr/>
          <p:nvPr/>
        </p:nvSpPr>
        <p:spPr>
          <a:xfrm>
            <a:off x="627480" y="1622880"/>
            <a:ext cx="3337920" cy="249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ZoneTexte 115"/>
          <p:cNvSpPr/>
          <p:nvPr/>
        </p:nvSpPr>
        <p:spPr>
          <a:xfrm>
            <a:off x="929520" y="2236320"/>
            <a:ext cx="725040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005091"/>
                </a:solidFill>
                <a:latin typeface="Calibri"/>
                <a:ea typeface="DejaVu Sans"/>
              </a:rPr>
              <a:t>Annexes</a:t>
            </a:r>
            <a:endParaRPr lang="fr-FR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39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4920F0-40CE-436C-B9FC-B2812B800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93" y="1290257"/>
            <a:ext cx="3022683" cy="19826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E8EF79-C4A7-4EB2-A1C1-859B790018C6}"/>
              </a:ext>
            </a:extLst>
          </p:cNvPr>
          <p:cNvSpPr/>
          <p:nvPr/>
        </p:nvSpPr>
        <p:spPr>
          <a:xfrm>
            <a:off x="6125225" y="377811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en construction avec DCSC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91A32F4-A9CC-49AA-BB22-7A5149CEE37E}"/>
              </a:ext>
            </a:extLst>
          </p:cNvPr>
          <p:cNvSpPr txBox="1"/>
          <p:nvPr/>
        </p:nvSpPr>
        <p:spPr>
          <a:xfrm>
            <a:off x="1703619" y="200008"/>
            <a:ext cx="3018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4909" tIns="32577" rIns="64909" bIns="32577">
            <a:spAutoFit/>
          </a:bodyPr>
          <a:lstStyle>
            <a:defPPr>
              <a:defRPr lang="fr-FR"/>
            </a:defPPr>
            <a:lvl1pPr>
              <a:lnSpc>
                <a:spcPts val="2100"/>
              </a:lnSpc>
              <a:spcBef>
                <a:spcPct val="0"/>
              </a:spcBef>
              <a:buClrTx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b="1">
                <a:solidFill>
                  <a:schemeClr val="tx2"/>
                </a:solidFill>
                <a:latin typeface="Marianne" panose="02000000000000000000" pitchFamily="50" charset="0"/>
                <a:ea typeface="+mj-ea"/>
                <a:cs typeface="+mj-cs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r>
              <a:rPr lang="fr-FR" dirty="0"/>
              <a:t>Outre-Mer : observations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7E9812-9C90-420D-86EA-4A5E6FAD2BDF}"/>
              </a:ext>
            </a:extLst>
          </p:cNvPr>
          <p:cNvSpPr txBox="1"/>
          <p:nvPr/>
        </p:nvSpPr>
        <p:spPr>
          <a:xfrm>
            <a:off x="4842710" y="1634725"/>
            <a:ext cx="403659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50" dirty="0">
                <a:solidFill>
                  <a:srgbClr val="000000"/>
                </a:solidFill>
                <a:latin typeface="Marianne" panose="02000000000000000000" pitchFamily="50" charset="0"/>
              </a:rPr>
              <a:t>Réchauffement moyen +1,0°C depuis 1970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50" dirty="0">
                <a:solidFill>
                  <a:srgbClr val="000000"/>
                </a:solidFill>
                <a:latin typeface="Marianne" panose="02000000000000000000" pitchFamily="50" charset="0"/>
              </a:rPr>
              <a:t>Accentuation sensible du réchauffement depuis les années 2000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92C9E2-4C9D-436B-AF37-626C0D4E7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9" y="1827261"/>
            <a:ext cx="596931" cy="5461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DBF3BC1-552A-4387-8A38-6347E90CF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8" y="3429001"/>
            <a:ext cx="583617" cy="8400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1E2817-BE20-4D5A-B609-7219F48A6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95" y="3429001"/>
            <a:ext cx="2813159" cy="152322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D4288C4-6736-424E-AE49-0A215BD8AA4C}"/>
              </a:ext>
            </a:extLst>
          </p:cNvPr>
          <p:cNvSpPr txBox="1"/>
          <p:nvPr/>
        </p:nvSpPr>
        <p:spPr>
          <a:xfrm>
            <a:off x="4900506" y="3272956"/>
            <a:ext cx="403659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  <a:defRPr sz="1250">
                <a:solidFill>
                  <a:srgbClr val="000000"/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 dirty="0"/>
              <a:t>Net réchauffement avec une augmentation de moyenne +0,3°C par décennie sur la période 1971-2021.</a:t>
            </a:r>
          </a:p>
          <a:p>
            <a:r>
              <a:rPr lang="fr-FR" dirty="0"/>
              <a:t>Tendance plus marquée pour températures minimales la nuit</a:t>
            </a:r>
          </a:p>
          <a:p>
            <a:r>
              <a:rPr lang="fr-FR" dirty="0"/>
              <a:t>Pas de tendance observée sur les précipitations</a:t>
            </a:r>
          </a:p>
        </p:txBody>
      </p:sp>
    </p:spTree>
    <p:extLst>
      <p:ext uri="{BB962C8B-B14F-4D97-AF65-F5344CB8AC3E}">
        <p14:creationId xmlns:p14="http://schemas.microsoft.com/office/powerpoint/2010/main" val="212271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134443" y="1274068"/>
            <a:ext cx="3178479" cy="3178479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7605" y="1281553"/>
            <a:ext cx="3178479" cy="3178479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076015" y="1244172"/>
            <a:ext cx="3178479" cy="3178479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53430" y="1474696"/>
            <a:ext cx="457752" cy="2985336"/>
          </a:xfrm>
          <a:custGeom>
            <a:avLst/>
            <a:gdLst/>
            <a:ahLst/>
            <a:cxnLst/>
            <a:rect l="l" t="t" r="r" b="b"/>
            <a:pathLst>
              <a:path w="915503" h="5970671">
                <a:moveTo>
                  <a:pt x="0" y="0"/>
                </a:moveTo>
                <a:lnTo>
                  <a:pt x="915503" y="0"/>
                </a:lnTo>
                <a:lnTo>
                  <a:pt x="915503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07205" y="961485"/>
            <a:ext cx="1755299" cy="67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fr-FR" sz="1250" b="1" dirty="0">
                <a:solidFill>
                  <a:srgbClr val="000000"/>
                </a:solidFill>
                <a:latin typeface="Marianne" panose="02000000000000000000" pitchFamily="50" charset="0"/>
                <a:ea typeface="Arial Bold"/>
                <a:cs typeface="Arial Bold"/>
                <a:sym typeface="Arial Bold"/>
              </a:rPr>
              <a:t>Réchauffement (année)</a:t>
            </a:r>
          </a:p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fr-FR" sz="1250" dirty="0">
                <a:solidFill>
                  <a:srgbClr val="000000"/>
                </a:solidFill>
                <a:latin typeface="Marianne" panose="02000000000000000000" pitchFamily="50" charset="0"/>
                <a:ea typeface="Arial"/>
                <a:cs typeface="Arial"/>
                <a:sym typeface="Arial"/>
              </a:rPr>
              <a:t>2100 vs 1976-2005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95140" y="970257"/>
            <a:ext cx="1420178" cy="67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fr-FR" sz="1250" b="1" dirty="0">
                <a:solidFill>
                  <a:srgbClr val="000000"/>
                </a:solidFill>
                <a:latin typeface="Marianne" panose="02000000000000000000" pitchFamily="50" charset="0"/>
                <a:ea typeface="Arial Bold"/>
                <a:cs typeface="Arial Bold"/>
                <a:sym typeface="Arial Bold"/>
              </a:rPr>
              <a:t>Réchauffement été</a:t>
            </a:r>
          </a:p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fr-FR" sz="1250" dirty="0">
                <a:solidFill>
                  <a:srgbClr val="000000"/>
                </a:solidFill>
                <a:latin typeface="Marianne" panose="02000000000000000000" pitchFamily="50" charset="0"/>
                <a:ea typeface="Arial"/>
                <a:cs typeface="Arial"/>
                <a:sym typeface="Arial"/>
              </a:rPr>
              <a:t>2100 vs 1976-2005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37668" y="961485"/>
            <a:ext cx="1570197" cy="67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fr-FR" sz="1250" b="1" dirty="0">
                <a:solidFill>
                  <a:srgbClr val="000000"/>
                </a:solidFill>
                <a:latin typeface="Marianne" panose="02000000000000000000" pitchFamily="50" charset="0"/>
                <a:ea typeface="Arial Bold"/>
                <a:cs typeface="Arial Bold"/>
                <a:sym typeface="Arial Bold"/>
              </a:rPr>
              <a:t>Réchauffement hiver</a:t>
            </a:r>
          </a:p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fr-FR" sz="1250" dirty="0">
                <a:solidFill>
                  <a:srgbClr val="000000"/>
                </a:solidFill>
                <a:latin typeface="Marianne" panose="02000000000000000000" pitchFamily="50" charset="0"/>
                <a:ea typeface="Arial"/>
                <a:cs typeface="Arial"/>
                <a:sym typeface="Arial"/>
              </a:rPr>
              <a:t>2100 vs 1976-2005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7532" y="4508715"/>
            <a:ext cx="2451892" cy="44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fr-FR" sz="1250">
                <a:solidFill>
                  <a:srgbClr val="000000"/>
                </a:solidFill>
                <a:latin typeface="Marianne" panose="02000000000000000000" pitchFamily="50" charset="0"/>
                <a:ea typeface="Open Sans"/>
                <a:cs typeface="Open Sans"/>
                <a:sym typeface="Open Sans"/>
              </a:rPr>
              <a:t>Un écart d’environ 0,8 degré entre la Normandie et la PACA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14800" y="4508715"/>
            <a:ext cx="4258494" cy="44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fr-FR" sz="1250" dirty="0">
                <a:solidFill>
                  <a:srgbClr val="000000"/>
                </a:solidFill>
                <a:latin typeface="Marianne" panose="02000000000000000000" pitchFamily="50" charset="0"/>
                <a:ea typeface="Open Sans"/>
                <a:cs typeface="Open Sans"/>
                <a:sym typeface="Open Sans"/>
              </a:rPr>
              <a:t>Un écart d’environ 1 degré entre le réchauffement en été et le réchauffement en hiver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95398" y="214267"/>
            <a:ext cx="4095802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fr-FR" b="1" dirty="0">
                <a:solidFill>
                  <a:schemeClr val="tx2"/>
                </a:solidFill>
                <a:latin typeface="Marianne" panose="02000000000000000000" pitchFamily="50" charset="0"/>
                <a:ea typeface="+mj-ea"/>
                <a:cs typeface="+mj-cs"/>
                <a:sym typeface="Open Sans Bold"/>
              </a:rPr>
              <a:t>La France à +4 °C - Températures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323B7FF-9904-426E-9DDF-05CD2E957506}"/>
              </a:ext>
            </a:extLst>
          </p:cNvPr>
          <p:cNvCxnSpPr/>
          <p:nvPr/>
        </p:nvCxnSpPr>
        <p:spPr>
          <a:xfrm>
            <a:off x="914400" y="2255520"/>
            <a:ext cx="1194816" cy="124358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37FA9F8-72BA-4329-AEA3-790C11968104}"/>
              </a:ext>
            </a:extLst>
          </p:cNvPr>
          <p:cNvSpPr txBox="1"/>
          <p:nvPr/>
        </p:nvSpPr>
        <p:spPr>
          <a:xfrm>
            <a:off x="1511808" y="2615702"/>
            <a:ext cx="954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Marianne" panose="02000000000000000000" pitchFamily="50" charset="0"/>
              </a:rPr>
              <a:t>+0,8°C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011247-F63A-4FE6-86E7-D1E910BAB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568" y="89274"/>
            <a:ext cx="5826966" cy="49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43E387-2DAA-4C65-A3DC-BAB41FCCF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102" y="84588"/>
            <a:ext cx="5821706" cy="49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8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C9CB4-93BF-4E1A-9A46-48BF2398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239" y="169008"/>
            <a:ext cx="2740402" cy="418846"/>
          </a:xfrm>
        </p:spPr>
        <p:txBody>
          <a:bodyPr/>
          <a:lstStyle/>
          <a:p>
            <a:r>
              <a:rPr lang="fr-FR" sz="1633" b="1" spc="-1" dirty="0">
                <a:solidFill>
                  <a:srgbClr val="005091"/>
                </a:solidFill>
                <a:latin typeface="Marianne"/>
              </a:rPr>
              <a:t>Observation</a:t>
            </a:r>
            <a:r>
              <a:rPr lang="fr-FR" sz="2400" dirty="0">
                <a:latin typeface="Marianne" panose="02000000000000000000" pitchFamily="50" charset="0"/>
              </a:rPr>
              <a:t> </a:t>
            </a:r>
            <a:r>
              <a:rPr lang="fr-FR" sz="1633" b="1" spc="-1" dirty="0">
                <a:solidFill>
                  <a:srgbClr val="005091"/>
                </a:solidFill>
                <a:latin typeface="Marianne"/>
              </a:rPr>
              <a:t>du climat passé - TEMPERATURE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AB07AF-C37F-4167-AA62-90A5099B67B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933919" y="3433654"/>
            <a:ext cx="4980765" cy="897162"/>
          </a:xfrm>
        </p:spPr>
        <p:txBody>
          <a:bodyPr>
            <a:normAutofit fontScale="92500" lnSpcReduction="20000"/>
          </a:bodyPr>
          <a:lstStyle/>
          <a:p>
            <a:pPr marL="195934" lvl="1" indent="-195934">
              <a:lnSpc>
                <a:spcPct val="125000"/>
              </a:lnSpc>
              <a:spcBef>
                <a:spcPts val="918"/>
              </a:spcBef>
              <a:spcAft>
                <a:spcPts val="10"/>
              </a:spcAft>
              <a:tabLst>
                <a:tab pos="0" algn="l"/>
              </a:tabLst>
            </a:pPr>
            <a:r>
              <a:rPr lang="fr-FR" sz="1500" spc="-1" dirty="0">
                <a:solidFill>
                  <a:srgbClr val="313C59"/>
                </a:solidFill>
                <a:latin typeface="Marianne"/>
              </a:rPr>
              <a:t>+ 0,3°C par décennie sur 1971-2021 - </a:t>
            </a:r>
            <a:r>
              <a:rPr lang="fr-FR" sz="1500" b="1" spc="-1" dirty="0">
                <a:solidFill>
                  <a:srgbClr val="313C59"/>
                </a:solidFill>
                <a:latin typeface="Marianne"/>
              </a:rPr>
              <a:t>Martinique : </a:t>
            </a:r>
            <a:r>
              <a:rPr lang="fr-FR" sz="1500" spc="-1" dirty="0">
                <a:solidFill>
                  <a:srgbClr val="313C59"/>
                </a:solidFill>
                <a:latin typeface="Marianne"/>
              </a:rPr>
              <a:t>2024 année la plus chaude jamais enregistrée, 16</a:t>
            </a:r>
            <a:r>
              <a:rPr lang="fr-FR" sz="1500" spc="-1" baseline="30000" dirty="0">
                <a:solidFill>
                  <a:srgbClr val="313C59"/>
                </a:solidFill>
                <a:latin typeface="Marianne"/>
              </a:rPr>
              <a:t>ème</a:t>
            </a:r>
            <a:r>
              <a:rPr lang="fr-FR" sz="1500" spc="-1" dirty="0">
                <a:solidFill>
                  <a:srgbClr val="313C59"/>
                </a:solidFill>
                <a:latin typeface="Marianne"/>
              </a:rPr>
              <a:t> année consécutive caractérisée par une moyenne annuelle au-dessus de la normale</a:t>
            </a:r>
            <a:endParaRPr lang="fr-FR" sz="1400" dirty="0">
              <a:latin typeface="Marianne" panose="02000000000000000000" pitchFamily="50" charset="0"/>
            </a:endParaRPr>
          </a:p>
        </p:txBody>
      </p:sp>
      <p:pic>
        <p:nvPicPr>
          <p:cNvPr id="4" name="Image2">
            <a:extLst>
              <a:ext uri="{FF2B5EF4-FFF2-40B4-BE49-F238E27FC236}">
                <a16:creationId xmlns:a16="http://schemas.microsoft.com/office/drawing/2014/main" id="{FE1BD591-2428-4CD4-911C-2C199187E41F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479424" y="2015304"/>
            <a:ext cx="2094542" cy="391640"/>
          </a:xfrm>
          <a:prstGeom prst="rect">
            <a:avLst/>
          </a:prstGeom>
          <a:noFill/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F8234B4-71A5-4645-8A26-C85BAB704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550" y="339035"/>
            <a:ext cx="5231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latin typeface="Marianne" panose="02000000000000000000" pitchFamily="50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9B51B5-69ED-4D5F-AE77-DAA00A3FBAFF}"/>
              </a:ext>
            </a:extLst>
          </p:cNvPr>
          <p:cNvSpPr txBox="1"/>
          <p:nvPr/>
        </p:nvSpPr>
        <p:spPr>
          <a:xfrm>
            <a:off x="4358641" y="132171"/>
            <a:ext cx="4633067" cy="888909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105000"/>
              </a:lnSpc>
              <a:spcBef>
                <a:spcPts val="918"/>
              </a:spcBef>
              <a:spcAft>
                <a:spcPts val="10"/>
              </a:spcAft>
              <a:buFont typeface="Symbol" panose="05050102010706020507" pitchFamily="18" charset="2"/>
              <a:buChar char="Þ"/>
              <a:tabLst>
                <a:tab pos="0" algn="l"/>
              </a:tabLst>
              <a:defRPr sz="1600" spc="-1">
                <a:solidFill>
                  <a:srgbClr val="313C59"/>
                </a:solidFill>
                <a:latin typeface="Marianne"/>
                <a:ea typeface="+mj-ea"/>
                <a:cs typeface="+mj-cs"/>
              </a:defRPr>
            </a:lvl1pPr>
          </a:lstStyle>
          <a:p>
            <a:r>
              <a:rPr lang="fr-FR" sz="1200" dirty="0"/>
              <a:t>Le changement climatique impacte à la fois le climat moyen et les évènements extrêmes </a:t>
            </a:r>
          </a:p>
          <a:p>
            <a:r>
              <a:rPr lang="fr-FR" sz="1200" dirty="0"/>
              <a:t>Une tendance forte et nette au réchauffement dans tous les territoires avec une accélération depuis les années 2000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A5E392-63B7-424B-AAD6-F5B1FDE136F6}"/>
              </a:ext>
            </a:extLst>
          </p:cNvPr>
          <p:cNvSpPr/>
          <p:nvPr/>
        </p:nvSpPr>
        <p:spPr>
          <a:xfrm>
            <a:off x="3949160" y="1868570"/>
            <a:ext cx="4758196" cy="60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918"/>
              </a:spcBef>
              <a:spcAft>
                <a:spcPts val="10"/>
              </a:spcAft>
              <a:tabLst>
                <a:tab pos="0" algn="l"/>
              </a:tabLst>
            </a:pPr>
            <a:r>
              <a:rPr lang="fr-FR" sz="1400" b="1" spc="-1" dirty="0">
                <a:solidFill>
                  <a:srgbClr val="313C59"/>
                </a:solidFill>
                <a:latin typeface="Marianne"/>
              </a:rPr>
              <a:t>+</a:t>
            </a:r>
            <a:r>
              <a:rPr lang="fr-FR" sz="1400" spc="-1" dirty="0">
                <a:solidFill>
                  <a:srgbClr val="313C59"/>
                </a:solidFill>
                <a:latin typeface="Marianne"/>
              </a:rPr>
              <a:t>0,19 °C par décennie- les dix dernières années 2015-2024 anomalie de +0,5°C par rapport à 1991-2020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C7844-1EF9-4DEB-870E-B292AFE0F5B0}"/>
              </a:ext>
            </a:extLst>
          </p:cNvPr>
          <p:cNvSpPr/>
          <p:nvPr/>
        </p:nvSpPr>
        <p:spPr>
          <a:xfrm>
            <a:off x="177898" y="1175095"/>
            <a:ext cx="914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spc="-1" dirty="0">
                <a:solidFill>
                  <a:srgbClr val="313C59"/>
                </a:solidFill>
                <a:latin typeface="Marianne"/>
              </a:rPr>
              <a:t>Mayotte</a:t>
            </a:r>
            <a:endParaRPr lang="fr-FR" sz="1400" dirty="0"/>
          </a:p>
        </p:txBody>
      </p:sp>
      <p:pic>
        <p:nvPicPr>
          <p:cNvPr id="11" name="Image3">
            <a:extLst>
              <a:ext uri="{FF2B5EF4-FFF2-40B4-BE49-F238E27FC236}">
                <a16:creationId xmlns:a16="http://schemas.microsoft.com/office/drawing/2014/main" id="{480D76B2-2F71-4A89-9C7D-5361E6821DEC}"/>
              </a:ext>
            </a:extLst>
          </p:cNvPr>
          <p:cNvPicPr/>
          <p:nvPr/>
        </p:nvPicPr>
        <p:blipFill rotWithShape="1">
          <a:blip r:embed="rId3">
            <a:lum/>
            <a:alphaModFix/>
          </a:blip>
          <a:srcRect t="12690" b="27185"/>
          <a:stretch/>
        </p:blipFill>
        <p:spPr>
          <a:xfrm>
            <a:off x="1307853" y="992727"/>
            <a:ext cx="2528544" cy="711997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D3D460-679F-40BC-8DD3-0962B47B8064}"/>
              </a:ext>
            </a:extLst>
          </p:cNvPr>
          <p:cNvSpPr/>
          <p:nvPr/>
        </p:nvSpPr>
        <p:spPr>
          <a:xfrm>
            <a:off x="3933919" y="1080564"/>
            <a:ext cx="4572000" cy="340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5934" lvl="1" indent="-195934">
              <a:lnSpc>
                <a:spcPct val="125000"/>
              </a:lnSpc>
              <a:spcBef>
                <a:spcPts val="918"/>
              </a:spcBef>
              <a:spcAft>
                <a:spcPts val="10"/>
              </a:spcAft>
              <a:tabLst>
                <a:tab pos="0" algn="l"/>
              </a:tabLst>
            </a:pPr>
            <a:r>
              <a:rPr lang="fr-FR" sz="1400" spc="-1" dirty="0">
                <a:solidFill>
                  <a:srgbClr val="313C59"/>
                </a:solidFill>
                <a:latin typeface="Marianne"/>
              </a:rPr>
              <a:t>+ 0,21 °C par décennie soit + 1,3 °C depuis 1961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2997E-6DEC-4E47-BDDE-E09465587F6D}"/>
              </a:ext>
            </a:extLst>
          </p:cNvPr>
          <p:cNvSpPr/>
          <p:nvPr/>
        </p:nvSpPr>
        <p:spPr>
          <a:xfrm>
            <a:off x="106301" y="2040693"/>
            <a:ext cx="12469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spc="-1" dirty="0">
                <a:solidFill>
                  <a:srgbClr val="313C59"/>
                </a:solidFill>
                <a:latin typeface="Marianne"/>
              </a:rPr>
              <a:t>La Réunion  </a:t>
            </a:r>
            <a:endParaRPr lang="fr-FR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8CA1CE-3264-45EF-BBFA-F70FBC8A081D}"/>
              </a:ext>
            </a:extLst>
          </p:cNvPr>
          <p:cNvSpPr/>
          <p:nvPr/>
        </p:nvSpPr>
        <p:spPr>
          <a:xfrm>
            <a:off x="177898" y="2786523"/>
            <a:ext cx="948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spc="-1" dirty="0">
                <a:solidFill>
                  <a:srgbClr val="313C59"/>
                </a:solidFill>
                <a:latin typeface="Marianne"/>
              </a:rPr>
              <a:t>Guyane  </a:t>
            </a:r>
            <a:endParaRPr lang="fr-FR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9344D5-7A62-48B8-9C7A-4495F61AE15B}"/>
              </a:ext>
            </a:extLst>
          </p:cNvPr>
          <p:cNvSpPr/>
          <p:nvPr/>
        </p:nvSpPr>
        <p:spPr>
          <a:xfrm>
            <a:off x="3912345" y="2796436"/>
            <a:ext cx="5716292" cy="33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934" lvl="1" indent="-195934">
              <a:lnSpc>
                <a:spcPct val="125000"/>
              </a:lnSpc>
              <a:spcBef>
                <a:spcPts val="918"/>
              </a:spcBef>
              <a:spcAft>
                <a:spcPts val="10"/>
              </a:spcAft>
              <a:tabLst>
                <a:tab pos="0" algn="l"/>
              </a:tabLst>
            </a:pPr>
            <a:r>
              <a:rPr lang="fr-FR" sz="1400" spc="-1" dirty="0">
                <a:solidFill>
                  <a:srgbClr val="313C59"/>
                </a:solidFill>
                <a:latin typeface="Marianne"/>
              </a:rPr>
              <a:t>+0,34°C par décennie (soit +2,0°C sur la période 1967-2024)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4F70D58-9A57-4ED5-994A-132868139590}"/>
              </a:ext>
            </a:extLst>
          </p:cNvPr>
          <p:cNvPicPr/>
          <p:nvPr/>
        </p:nvPicPr>
        <p:blipFill rotWithShape="1">
          <a:blip r:embed="rId4"/>
          <a:srcRect t="11380" b="31571"/>
          <a:stretch/>
        </p:blipFill>
        <p:spPr>
          <a:xfrm>
            <a:off x="1271197" y="2596361"/>
            <a:ext cx="2528544" cy="715026"/>
          </a:xfrm>
          <a:prstGeom prst="rect">
            <a:avLst/>
          </a:prstGeom>
          <a:ln w="0"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056EA9-42C8-4154-BA09-EC9B3933B164}"/>
              </a:ext>
            </a:extLst>
          </p:cNvPr>
          <p:cNvSpPr/>
          <p:nvPr/>
        </p:nvSpPr>
        <p:spPr>
          <a:xfrm>
            <a:off x="173952" y="3627880"/>
            <a:ext cx="940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spc="-1" dirty="0">
                <a:solidFill>
                  <a:srgbClr val="313C59"/>
                </a:solidFill>
                <a:latin typeface="Marianne"/>
              </a:rPr>
              <a:t>Antilles  </a:t>
            </a:r>
            <a:endParaRPr lang="fr-FR" sz="1400" dirty="0"/>
          </a:p>
        </p:txBody>
      </p:sp>
      <p:pic>
        <p:nvPicPr>
          <p:cNvPr id="17" name="Image 11">
            <a:extLst>
              <a:ext uri="{FF2B5EF4-FFF2-40B4-BE49-F238E27FC236}">
                <a16:creationId xmlns:a16="http://schemas.microsoft.com/office/drawing/2014/main" id="{EE5D4AF1-70A9-41F2-86A2-61AE148B5369}"/>
              </a:ext>
            </a:extLst>
          </p:cNvPr>
          <p:cNvPicPr/>
          <p:nvPr/>
        </p:nvPicPr>
        <p:blipFill rotWithShape="1">
          <a:blip r:embed="rId5"/>
          <a:srcRect l="6970" b="44469"/>
          <a:stretch/>
        </p:blipFill>
        <p:spPr>
          <a:xfrm>
            <a:off x="1398675" y="3448553"/>
            <a:ext cx="2437722" cy="702220"/>
          </a:xfrm>
          <a:prstGeom prst="rect">
            <a:avLst/>
          </a:prstGeom>
          <a:ln w="0"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33BD0B6-4450-4A94-AE87-3D96B5EABF97}"/>
              </a:ext>
            </a:extLst>
          </p:cNvPr>
          <p:cNvSpPr/>
          <p:nvPr/>
        </p:nvSpPr>
        <p:spPr>
          <a:xfrm>
            <a:off x="177898" y="4330816"/>
            <a:ext cx="11299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spc="-1" dirty="0">
                <a:solidFill>
                  <a:srgbClr val="313C59"/>
                </a:solidFill>
                <a:latin typeface="Marianne"/>
              </a:rPr>
              <a:t>Saint-Pierre-et-Miquelon </a:t>
            </a:r>
            <a:endParaRPr lang="fr-FR" sz="140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04E0F16-26CC-4AB1-9785-BDAABC460B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93" y="4545932"/>
            <a:ext cx="2677551" cy="407378"/>
          </a:xfrm>
          <a:prstGeom prst="rect">
            <a:avLst/>
          </a:prstGeom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FD57E5A4-3138-48AD-A3BE-40A15458F159}"/>
              </a:ext>
            </a:extLst>
          </p:cNvPr>
          <p:cNvSpPr/>
          <p:nvPr/>
        </p:nvSpPr>
        <p:spPr>
          <a:xfrm>
            <a:off x="3933919" y="4400474"/>
            <a:ext cx="4980765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fr-FR" sz="1400" spc="-1" dirty="0">
                <a:solidFill>
                  <a:srgbClr val="313C59"/>
                </a:solidFill>
                <a:latin typeface="Marianne"/>
              </a:rPr>
              <a:t>+1,3°C  en 2024  par rapport à 1966  ; hausse moins forte en hiver de l’ordre de +1°C et plus marquée en été, légèrement supérieure à +1,5°C</a:t>
            </a:r>
          </a:p>
        </p:txBody>
      </p:sp>
    </p:spTree>
    <p:extLst>
      <p:ext uri="{BB962C8B-B14F-4D97-AF65-F5344CB8AC3E}">
        <p14:creationId xmlns:p14="http://schemas.microsoft.com/office/powerpoint/2010/main" val="318093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C9CB4-93BF-4E1A-9A46-48BF2398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238" y="169008"/>
            <a:ext cx="7845779" cy="418846"/>
          </a:xfrm>
        </p:spPr>
        <p:txBody>
          <a:bodyPr/>
          <a:lstStyle/>
          <a:p>
            <a:r>
              <a:rPr lang="fr-FR" sz="1633" b="1" spc="-1" dirty="0">
                <a:solidFill>
                  <a:srgbClr val="005091"/>
                </a:solidFill>
                <a:latin typeface="Marianne"/>
              </a:rPr>
              <a:t>Observation</a:t>
            </a:r>
            <a:r>
              <a:rPr lang="fr-FR" sz="2400" dirty="0">
                <a:latin typeface="Marianne" panose="02000000000000000000" pitchFamily="50" charset="0"/>
              </a:rPr>
              <a:t> </a:t>
            </a:r>
            <a:r>
              <a:rPr lang="fr-FR" sz="1633" b="1" spc="-1" dirty="0">
                <a:solidFill>
                  <a:srgbClr val="005091"/>
                </a:solidFill>
                <a:latin typeface="Marianne"/>
              </a:rPr>
              <a:t>du climat passé – TEMPERATURE (2)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F8234B4-71A5-4645-8A26-C85BAB704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550" y="339035"/>
            <a:ext cx="5231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latin typeface="Marianne" panose="02000000000000000000" pitchFamily="50" charset="0"/>
            </a:endParaRP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375302B-8A6A-4D7C-B92C-C5284C9DDF33}"/>
              </a:ext>
            </a:extLst>
          </p:cNvPr>
          <p:cNvSpPr txBox="1">
            <a:spLocks/>
          </p:cNvSpPr>
          <p:nvPr/>
        </p:nvSpPr>
        <p:spPr>
          <a:xfrm>
            <a:off x="561316" y="992485"/>
            <a:ext cx="3576141" cy="299277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5934" indent="-195934">
              <a:lnSpc>
                <a:spcPct val="105000"/>
              </a:lnSpc>
              <a:spcBef>
                <a:spcPts val="918"/>
              </a:spcBef>
              <a:spcAft>
                <a:spcPts val="10"/>
              </a:spcAft>
              <a:tabLst>
                <a:tab pos="0" algn="l"/>
              </a:tabLst>
            </a:pPr>
            <a:r>
              <a:rPr lang="fr-FR" sz="1200" b="1" spc="-1" dirty="0">
                <a:solidFill>
                  <a:srgbClr val="313C59"/>
                </a:solidFill>
                <a:latin typeface="Marianne"/>
                <a:ea typeface="+mn-ea"/>
                <a:cs typeface="+mn-cs"/>
              </a:rPr>
              <a:t>Nombre de jours les plus chauds</a:t>
            </a:r>
            <a:endParaRPr lang="fr-FR" sz="1200" spc="-1" dirty="0">
              <a:solidFill>
                <a:srgbClr val="313C59"/>
              </a:solidFill>
              <a:latin typeface="Marianne"/>
              <a:ea typeface="+mn-ea"/>
              <a:cs typeface="+mn-cs"/>
            </a:endParaRPr>
          </a:p>
          <a:p>
            <a:pPr marL="228600" lvl="1" indent="-228600">
              <a:lnSpc>
                <a:spcPct val="105000"/>
              </a:lnSpc>
              <a:spcBef>
                <a:spcPts val="918"/>
              </a:spcBef>
              <a:spcAft>
                <a:spcPts val="1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fr-FR" sz="1200" b="1" spc="-1" dirty="0">
                <a:solidFill>
                  <a:srgbClr val="313C59"/>
                </a:solidFill>
                <a:latin typeface="Marianne"/>
              </a:rPr>
              <a:t>Guyane : </a:t>
            </a:r>
            <a:r>
              <a:rPr lang="fr-FR" sz="1200" spc="-1" dirty="0">
                <a:solidFill>
                  <a:srgbClr val="313C59"/>
                </a:solidFill>
                <a:latin typeface="Marianne"/>
              </a:rPr>
              <a:t>multiplication par 7 du nb de jours chauds (&gt;35°C) après 2000 / 1967-1999</a:t>
            </a:r>
          </a:p>
          <a:p>
            <a:pPr marL="228600" lvl="1" indent="-228600">
              <a:lnSpc>
                <a:spcPct val="105000"/>
              </a:lnSpc>
              <a:spcBef>
                <a:spcPts val="918"/>
              </a:spcBef>
              <a:spcAft>
                <a:spcPts val="1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fr-FR" sz="1200" b="1" spc="-1" dirty="0">
                <a:solidFill>
                  <a:srgbClr val="313C59"/>
                </a:solidFill>
                <a:latin typeface="Marianne"/>
              </a:rPr>
              <a:t>Mayotte : </a:t>
            </a:r>
            <a:r>
              <a:rPr lang="fr-FR" sz="1200" spc="-1" dirty="0">
                <a:solidFill>
                  <a:srgbClr val="313C59"/>
                </a:solidFill>
                <a:latin typeface="Marianne"/>
              </a:rPr>
              <a:t>multiplication par 17 du nombre de jours chauds (&gt;32°C) sur la période après 2010 / moyenne 1968-2000</a:t>
            </a:r>
          </a:p>
          <a:p>
            <a:pPr marL="0" lvl="1">
              <a:lnSpc>
                <a:spcPct val="105000"/>
              </a:lnSpc>
              <a:spcBef>
                <a:spcPts val="918"/>
              </a:spcBef>
              <a:spcAft>
                <a:spcPts val="10"/>
              </a:spcAft>
              <a:tabLst>
                <a:tab pos="0" algn="l"/>
              </a:tabLst>
            </a:pPr>
            <a:r>
              <a:rPr lang="fr-FR" sz="1200" spc="-1" dirty="0">
                <a:solidFill>
                  <a:srgbClr val="313C59"/>
                </a:solidFill>
                <a:latin typeface="Marianne"/>
              </a:rPr>
              <a:t>Augmentation significative des vagues de chaleur en Polynésie française (notamment depuis 1982-1983)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4B96EA-2F0D-4C31-8BC5-94787460181A}"/>
              </a:ext>
            </a:extLst>
          </p:cNvPr>
          <p:cNvSpPr txBox="1"/>
          <p:nvPr/>
        </p:nvSpPr>
        <p:spPr>
          <a:xfrm>
            <a:off x="5006544" y="847705"/>
            <a:ext cx="342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Marianne" panose="02000000000000000000" pitchFamily="50" charset="0"/>
              </a:rPr>
              <a:t>Guyane : Nombre de journées chaudes (T°C max &gt;35°C) -Guyane)</a:t>
            </a:r>
          </a:p>
        </p:txBody>
      </p:sp>
      <p:pic>
        <p:nvPicPr>
          <p:cNvPr id="15" name="Image3">
            <a:extLst>
              <a:ext uri="{FF2B5EF4-FFF2-40B4-BE49-F238E27FC236}">
                <a16:creationId xmlns:a16="http://schemas.microsoft.com/office/drawing/2014/main" id="{1E70FD35-84E4-4315-96F9-0CA723B6AA2F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 l="8163" t="6295" r="8113" b="21"/>
          <a:stretch>
            <a:fillRect/>
          </a:stretch>
        </p:blipFill>
        <p:spPr>
          <a:xfrm>
            <a:off x="4853940" y="1448708"/>
            <a:ext cx="4048290" cy="247559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A39804-C3B1-4F77-BCA2-933367068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3107418"/>
            <a:ext cx="2727960" cy="18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5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96501-577A-4B65-85F2-EE4200AA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33" b="1" spc="-1" dirty="0">
                <a:solidFill>
                  <a:srgbClr val="005091"/>
                </a:solidFill>
                <a:latin typeface="Marianne"/>
              </a:rPr>
              <a:t>Observation</a:t>
            </a:r>
            <a:r>
              <a:rPr lang="fr-FR" sz="2400" dirty="0">
                <a:latin typeface="Marianne" panose="02000000000000000000" pitchFamily="50" charset="0"/>
              </a:rPr>
              <a:t> </a:t>
            </a:r>
            <a:r>
              <a:rPr lang="fr-FR" sz="1633" b="1" spc="-1" dirty="0">
                <a:solidFill>
                  <a:srgbClr val="005091"/>
                </a:solidFill>
                <a:latin typeface="Marianne"/>
              </a:rPr>
              <a:t>du climat passé - PRECIPITATIONS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2AB49C-B56B-48BB-8D54-3637C1CFF73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7924" y="790036"/>
            <a:ext cx="8128152" cy="625614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105000"/>
              </a:lnSpc>
              <a:spcBef>
                <a:spcPts val="918"/>
              </a:spcBef>
              <a:spcAft>
                <a:spcPts val="10"/>
              </a:spcAft>
              <a:buFont typeface="Symbol" panose="05050102010706020507" pitchFamily="18" charset="2"/>
              <a:buChar char="Þ"/>
              <a:tabLst>
                <a:tab pos="0" algn="l"/>
              </a:tabLst>
            </a:pPr>
            <a:r>
              <a:rPr lang="fr-FR" sz="1600" spc="-1" dirty="0">
                <a:solidFill>
                  <a:srgbClr val="313C59"/>
                </a:solidFill>
                <a:latin typeface="Marianne"/>
              </a:rPr>
              <a:t>Territoires marqués par de fortes variabilités </a:t>
            </a:r>
            <a:r>
              <a:rPr lang="fr-FR" sz="1600" spc="-1" dirty="0" err="1">
                <a:solidFill>
                  <a:srgbClr val="313C59"/>
                </a:solidFill>
                <a:latin typeface="Marianne"/>
              </a:rPr>
              <a:t>inter-annuelles</a:t>
            </a:r>
            <a:r>
              <a:rPr lang="fr-FR" sz="1600" spc="-1" dirty="0">
                <a:solidFill>
                  <a:srgbClr val="313C59"/>
                </a:solidFill>
                <a:latin typeface="Marianne"/>
              </a:rPr>
              <a:t> et inter-décennales</a:t>
            </a:r>
          </a:p>
          <a:p>
            <a:pPr>
              <a:lnSpc>
                <a:spcPct val="105000"/>
              </a:lnSpc>
              <a:spcBef>
                <a:spcPts val="918"/>
              </a:spcBef>
              <a:spcAft>
                <a:spcPts val="10"/>
              </a:spcAft>
              <a:buFont typeface="Symbol" panose="05050102010706020507" pitchFamily="18" charset="2"/>
              <a:buChar char="Þ"/>
              <a:tabLst>
                <a:tab pos="0" algn="l"/>
              </a:tabLst>
            </a:pPr>
            <a:r>
              <a:rPr lang="fr-FR" sz="1600" spc="-1" dirty="0">
                <a:solidFill>
                  <a:srgbClr val="313C59"/>
                </a:solidFill>
                <a:latin typeface="Marianne"/>
              </a:rPr>
              <a:t>Echantillons limités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966A26-7EAA-4BA1-962B-CB65B0C6AFE7}"/>
              </a:ext>
            </a:extLst>
          </p:cNvPr>
          <p:cNvSpPr txBox="1"/>
          <p:nvPr/>
        </p:nvSpPr>
        <p:spPr>
          <a:xfrm>
            <a:off x="358140" y="1732277"/>
            <a:ext cx="3672840" cy="341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1" b="1" spc="-1" dirty="0">
                <a:solidFill>
                  <a:srgbClr val="313C59"/>
                </a:solidFill>
                <a:latin typeface="Marianne"/>
              </a:rPr>
              <a:t>Cumul de précipitation : </a:t>
            </a:r>
          </a:p>
          <a:p>
            <a:pPr marL="228600" indent="-228600">
              <a:lnSpc>
                <a:spcPct val="105000"/>
              </a:lnSpc>
              <a:spcBef>
                <a:spcPts val="918"/>
              </a:spcBef>
              <a:spcAft>
                <a:spcPts val="1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fr-FR" sz="1400" b="1" spc="-1" dirty="0">
                <a:solidFill>
                  <a:srgbClr val="313C59"/>
                </a:solidFill>
                <a:latin typeface="Marianne"/>
              </a:rPr>
              <a:t>Annuel : </a:t>
            </a:r>
            <a:r>
              <a:rPr lang="fr-FR" sz="1400" spc="-1" dirty="0">
                <a:solidFill>
                  <a:srgbClr val="313C59"/>
                </a:solidFill>
                <a:latin typeface="Marianne"/>
              </a:rPr>
              <a:t>forte variabilité interannuelle et </a:t>
            </a:r>
            <a:r>
              <a:rPr lang="fr-FR" sz="1400" spc="-1" dirty="0" err="1">
                <a:solidFill>
                  <a:srgbClr val="313C59"/>
                </a:solidFill>
                <a:latin typeface="Marianne"/>
              </a:rPr>
              <a:t>interdécennale</a:t>
            </a:r>
            <a:r>
              <a:rPr lang="fr-FR" sz="1400" spc="-1" dirty="0">
                <a:solidFill>
                  <a:srgbClr val="313C59"/>
                </a:solidFill>
                <a:latin typeface="Marianne"/>
              </a:rPr>
              <a:t> sans tendance claire à ce jour</a:t>
            </a:r>
          </a:p>
          <a:p>
            <a:pPr marL="228600" indent="-228600">
              <a:lnSpc>
                <a:spcPct val="105000"/>
              </a:lnSpc>
              <a:spcBef>
                <a:spcPts val="918"/>
              </a:spcBef>
              <a:spcAft>
                <a:spcPts val="1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fr-FR" sz="1400" b="1" spc="-1" dirty="0">
                <a:solidFill>
                  <a:srgbClr val="313C59"/>
                </a:solidFill>
                <a:latin typeface="Marianne"/>
              </a:rPr>
              <a:t>Saison sèche </a:t>
            </a:r>
            <a:r>
              <a:rPr lang="fr-FR" sz="1400" spc="-1" dirty="0">
                <a:solidFill>
                  <a:srgbClr val="313C59"/>
                </a:solidFill>
                <a:latin typeface="Marianne"/>
              </a:rPr>
              <a:t>: baisse du cumul de précipitation en saison sèche : </a:t>
            </a:r>
            <a:r>
              <a:rPr lang="fr-FR" sz="1400" b="1" spc="-1" dirty="0">
                <a:solidFill>
                  <a:srgbClr val="313C59"/>
                </a:solidFill>
                <a:latin typeface="Marianne"/>
              </a:rPr>
              <a:t>Mayotte, Région Sud-Ouest de La Réunion, Nord-est de la Guyane </a:t>
            </a:r>
            <a:r>
              <a:rPr lang="fr-FR" sz="1400" spc="-1" dirty="0">
                <a:solidFill>
                  <a:srgbClr val="313C59"/>
                </a:solidFill>
                <a:latin typeface="Marianne"/>
              </a:rPr>
              <a:t>(de l’ordre de </a:t>
            </a:r>
            <a:r>
              <a:rPr lang="fr-FR" sz="1400" b="1" spc="-1" dirty="0">
                <a:solidFill>
                  <a:srgbClr val="313C59"/>
                </a:solidFill>
                <a:latin typeface="Marianne"/>
              </a:rPr>
              <a:t>5%-7% par décennie</a:t>
            </a:r>
            <a:r>
              <a:rPr lang="fr-FR" sz="1400" spc="-1" dirty="0">
                <a:solidFill>
                  <a:srgbClr val="313C59"/>
                </a:solidFill>
                <a:latin typeface="Marianne"/>
              </a:rPr>
              <a:t>)</a:t>
            </a:r>
          </a:p>
          <a:p>
            <a:pPr marL="228600" indent="-228600">
              <a:lnSpc>
                <a:spcPct val="105000"/>
              </a:lnSpc>
              <a:spcBef>
                <a:spcPts val="918"/>
              </a:spcBef>
              <a:spcAft>
                <a:spcPts val="1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fr-FR" sz="1400" spc="-1" dirty="0">
                <a:solidFill>
                  <a:srgbClr val="313C59"/>
                </a:solidFill>
                <a:latin typeface="Marianne"/>
              </a:rPr>
              <a:t>Pas de tendance d’évolution observée en Guadeloupe, ni à St Pierre-et-Miquelon</a:t>
            </a:r>
          </a:p>
          <a:p>
            <a:endParaRPr lang="fr-FR" dirty="0">
              <a:latin typeface="Marianne" panose="02000000000000000000" pitchFamily="50" charset="0"/>
            </a:endParaRPr>
          </a:p>
        </p:txBody>
      </p:sp>
      <p:pic>
        <p:nvPicPr>
          <p:cNvPr id="5" name="Image9">
            <a:extLst>
              <a:ext uri="{FF2B5EF4-FFF2-40B4-BE49-F238E27FC236}">
                <a16:creationId xmlns:a16="http://schemas.microsoft.com/office/drawing/2014/main" id="{AFDEEF4C-7C21-4559-AE4F-8EEAE837C83E}"/>
              </a:ext>
            </a:extLst>
          </p:cNvPr>
          <p:cNvPicPr/>
          <p:nvPr/>
        </p:nvPicPr>
        <p:blipFill rotWithShape="1">
          <a:blip r:embed="rId2">
            <a:lum/>
            <a:alphaModFix/>
          </a:blip>
          <a:srcRect t="11363"/>
          <a:stretch/>
        </p:blipFill>
        <p:spPr>
          <a:xfrm>
            <a:off x="4240046" y="2230087"/>
            <a:ext cx="4714648" cy="2650158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DFA6839-C975-4D6A-89A1-8146CEEF25CA}"/>
              </a:ext>
            </a:extLst>
          </p:cNvPr>
          <p:cNvSpPr txBox="1"/>
          <p:nvPr/>
        </p:nvSpPr>
        <p:spPr>
          <a:xfrm>
            <a:off x="4419463" y="1516740"/>
            <a:ext cx="4423894" cy="51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1" b="1" spc="-1" dirty="0">
                <a:solidFill>
                  <a:srgbClr val="313C59"/>
                </a:solidFill>
                <a:latin typeface="Marianne"/>
              </a:rPr>
              <a:t>Mayotte</a:t>
            </a:r>
            <a:r>
              <a:rPr lang="fr-FR" sz="1361" spc="-1" dirty="0">
                <a:solidFill>
                  <a:srgbClr val="313C59"/>
                </a:solidFill>
                <a:latin typeface="Marianne"/>
              </a:rPr>
              <a:t> - Cumul de précipitations en saison sèche (</a:t>
            </a:r>
            <a:r>
              <a:rPr lang="fr-FR" sz="1361" spc="-1" dirty="0" err="1">
                <a:solidFill>
                  <a:srgbClr val="313C59"/>
                </a:solidFill>
                <a:latin typeface="Marianne"/>
              </a:rPr>
              <a:t>mai-octobre</a:t>
            </a:r>
            <a:r>
              <a:rPr lang="fr-FR" sz="1361" spc="-1" dirty="0">
                <a:solidFill>
                  <a:srgbClr val="313C59"/>
                </a:solidFill>
                <a:latin typeface="Marianne"/>
              </a:rPr>
              <a:t>) : rapport à la référence 1991-2020 </a:t>
            </a:r>
          </a:p>
        </p:txBody>
      </p:sp>
    </p:spTree>
    <p:extLst>
      <p:ext uri="{BB962C8B-B14F-4D97-AF65-F5344CB8AC3E}">
        <p14:creationId xmlns:p14="http://schemas.microsoft.com/office/powerpoint/2010/main" val="207655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86434D5-7067-46B4-8EE8-57EA58AF5372}"/>
              </a:ext>
            </a:extLst>
          </p:cNvPr>
          <p:cNvSpPr txBox="1">
            <a:spLocks/>
          </p:cNvSpPr>
          <p:nvPr/>
        </p:nvSpPr>
        <p:spPr>
          <a:xfrm>
            <a:off x="1558973" y="135791"/>
            <a:ext cx="4922294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33" b="1" spc="-1" dirty="0">
                <a:solidFill>
                  <a:srgbClr val="005091"/>
                </a:solidFill>
                <a:latin typeface="Marianne" panose="02000000000000000000" pitchFamily="50" charset="0"/>
              </a:rPr>
              <a:t>A quoi s’adapter ? La trajectoire de réchauffement de référence pour l’adaptation au changement climatique (TRACC)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23116A75-5411-41B4-9D1F-B3B184FF8D9F}"/>
              </a:ext>
            </a:extLst>
          </p:cNvPr>
          <p:cNvSpPr txBox="1">
            <a:spLocks/>
          </p:cNvSpPr>
          <p:nvPr/>
        </p:nvSpPr>
        <p:spPr bwMode="gray">
          <a:xfrm>
            <a:off x="603454" y="1019463"/>
            <a:ext cx="7937091" cy="8767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fr-FR" sz="1400" dirty="0">
                <a:latin typeface="Marianne" panose="02000000000000000000" pitchFamily="50" charset="0"/>
              </a:rPr>
              <a:t>En l’absence de mesures additionnelles, selon le GIEC, les politiques et engagements actuels de </a:t>
            </a:r>
            <a:r>
              <a:rPr lang="fr-FR" sz="1400" b="1" dirty="0">
                <a:solidFill>
                  <a:schemeClr val="tx2"/>
                </a:solidFill>
                <a:latin typeface="Marianne" panose="02000000000000000000" pitchFamily="50" charset="0"/>
              </a:rPr>
              <a:t>l’ensemble des pays </a:t>
            </a:r>
            <a:r>
              <a:rPr lang="fr-FR" sz="1400" dirty="0">
                <a:latin typeface="Marianne" panose="02000000000000000000" pitchFamily="50" charset="0"/>
              </a:rPr>
              <a:t>pointent vers un réchauffement mondial, </a:t>
            </a: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rapport aux années 1850, </a:t>
            </a:r>
            <a:r>
              <a:rPr lang="fr-FR" sz="1400" dirty="0">
                <a:latin typeface="Marianne" panose="02000000000000000000" pitchFamily="50" charset="0"/>
              </a:rPr>
              <a:t>de :</a:t>
            </a:r>
            <a:endParaRPr lang="fr-FR" sz="1400" dirty="0">
              <a:latin typeface="Marianne" panose="020000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9D0102-B300-40AD-A7A8-87AEC12CCBCE}"/>
              </a:ext>
            </a:extLst>
          </p:cNvPr>
          <p:cNvSpPr/>
          <p:nvPr/>
        </p:nvSpPr>
        <p:spPr>
          <a:xfrm>
            <a:off x="705917" y="3768189"/>
            <a:ext cx="66531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Marianne" panose="02000000000000000000" pitchFamily="50" charset="0"/>
              </a:rPr>
              <a:t>… permettant, en amont, de renforcer la prévention afin </a:t>
            </a:r>
            <a:r>
              <a:rPr lang="fr-FR" sz="1400" b="1" dirty="0">
                <a:solidFill>
                  <a:schemeClr val="tx2"/>
                </a:solidFill>
                <a:latin typeface="Marianne" panose="02000000000000000000" pitchFamily="50" charset="0"/>
              </a:rPr>
              <a:t>de limiter les dommages et leurs coûts </a:t>
            </a:r>
            <a:r>
              <a:rPr lang="fr-FR" sz="1400" dirty="0">
                <a:latin typeface="Marianne" panose="02000000000000000000" pitchFamily="50" charset="0"/>
              </a:rPr>
              <a:t>et, en aval, adapter la gestion de crise…</a:t>
            </a:r>
            <a:br>
              <a:rPr lang="fr-FR" sz="1400" dirty="0">
                <a:latin typeface="Marianne" panose="02000000000000000000" pitchFamily="50" charset="0"/>
              </a:rPr>
            </a:br>
            <a:endParaRPr lang="fr-FR" sz="1400" dirty="0">
              <a:latin typeface="Marianne" panose="020000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EC70A0-00E8-47A8-AB51-E94B11AAE448}"/>
              </a:ext>
            </a:extLst>
          </p:cNvPr>
          <p:cNvSpPr/>
          <p:nvPr/>
        </p:nvSpPr>
        <p:spPr>
          <a:xfrm>
            <a:off x="754707" y="3231522"/>
            <a:ext cx="6801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  <a:latin typeface="Marianne" panose="02000000000000000000" pitchFamily="50" charset="0"/>
              </a:rPr>
              <a:t>Référence commune et partagée </a:t>
            </a:r>
            <a:r>
              <a:rPr lang="fr-FR" sz="1400" dirty="0">
                <a:latin typeface="Marianne" panose="02000000000000000000" pitchFamily="50" charset="0"/>
              </a:rPr>
              <a:t>pour les actions et les politiques d’adaptation…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AEC9D2-BB46-4028-BBDC-F354B26B880C}"/>
              </a:ext>
            </a:extLst>
          </p:cNvPr>
          <p:cNvSpPr/>
          <p:nvPr/>
        </p:nvSpPr>
        <p:spPr>
          <a:xfrm>
            <a:off x="705917" y="4415329"/>
            <a:ext cx="5183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Marianne" panose="02000000000000000000" pitchFamily="50" charset="0"/>
              </a:rPr>
              <a:t>… intégrée dans le jeu de données climatiques </a:t>
            </a:r>
            <a:r>
              <a:rPr lang="fr-FR" sz="1400" b="1" dirty="0">
                <a:solidFill>
                  <a:schemeClr val="tx2"/>
                </a:solidFill>
                <a:latin typeface="Marianne" panose="02000000000000000000" pitchFamily="50" charset="0"/>
              </a:rPr>
              <a:t>disponibles sur le portail DRIAS </a:t>
            </a:r>
            <a:r>
              <a:rPr lang="fr-FR" sz="1400" dirty="0">
                <a:latin typeface="Marianne" panose="02000000000000000000" pitchFamily="50" charset="0"/>
              </a:rPr>
              <a:t>de Météo France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CFC809-95CE-4CAC-A49C-F50BECD1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2" y="1512735"/>
            <a:ext cx="6745438" cy="16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AEDE79F-6E1B-436A-B213-04AAC3CF6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01" y="103278"/>
            <a:ext cx="2601379" cy="3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6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C8F68A46-1F4C-4BBC-B977-EAB14BF150A8}"/>
              </a:ext>
            </a:extLst>
          </p:cNvPr>
          <p:cNvSpPr txBox="1"/>
          <p:nvPr/>
        </p:nvSpPr>
        <p:spPr>
          <a:xfrm>
            <a:off x="464717" y="888698"/>
            <a:ext cx="6455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  <a:defRPr sz="1250">
                <a:solidFill>
                  <a:srgbClr val="000000"/>
                </a:solidFill>
                <a:latin typeface="Marianne" panose="02000000000000000000" pitchFamily="50" charset="0"/>
              </a:defRPr>
            </a:lvl1pPr>
          </a:lstStyle>
          <a:p>
            <a:pPr marL="0" indent="0">
              <a:buNone/>
            </a:pPr>
            <a:r>
              <a:rPr lang="fr-FR" sz="1400" dirty="0">
                <a:solidFill>
                  <a:schemeClr val="tx2"/>
                </a:solidFill>
              </a:rPr>
              <a:t>Des niveaux de réchauffement moyen différents selon les territoires….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9579477-2074-4426-A470-C3EC6C90E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81710"/>
            <a:ext cx="2601379" cy="31764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3685875-DA81-46F9-BD6C-EDFA9A43CB49}"/>
              </a:ext>
            </a:extLst>
          </p:cNvPr>
          <p:cNvSpPr txBox="1"/>
          <p:nvPr/>
        </p:nvSpPr>
        <p:spPr>
          <a:xfrm>
            <a:off x="1569117" y="191881"/>
            <a:ext cx="3794884" cy="33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4909" tIns="32577" rIns="64909" bIns="32577">
            <a:spAutoFit/>
          </a:bodyPr>
          <a:lstStyle>
            <a:defPPr>
              <a:defRPr lang="fr-FR"/>
            </a:defPPr>
            <a:lvl1pPr>
              <a:lnSpc>
                <a:spcPts val="2100"/>
              </a:lnSpc>
              <a:spcBef>
                <a:spcPct val="0"/>
              </a:spcBef>
              <a:buClrTx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b="1">
                <a:solidFill>
                  <a:schemeClr val="tx2"/>
                </a:solidFill>
                <a:latin typeface="Marianne" panose="02000000000000000000" pitchFamily="50" charset="0"/>
                <a:ea typeface="+mj-ea"/>
                <a:cs typeface="+mj-cs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r>
              <a:rPr lang="fr-FR" dirty="0"/>
              <a:t>Projections TRACC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5E02876-7A62-4C64-B3E0-87B8A86D3DB6}"/>
              </a:ext>
            </a:extLst>
          </p:cNvPr>
          <p:cNvSpPr txBox="1"/>
          <p:nvPr/>
        </p:nvSpPr>
        <p:spPr>
          <a:xfrm>
            <a:off x="242956" y="4489139"/>
            <a:ext cx="81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  <a:defRPr sz="1250">
                <a:solidFill>
                  <a:srgbClr val="000000"/>
                </a:solidFill>
                <a:latin typeface="Marianne" panose="02000000000000000000" pitchFamily="50" charset="0"/>
              </a:defRPr>
            </a:lvl1pPr>
          </a:lstStyle>
          <a:p>
            <a:pPr marL="0" indent="0">
              <a:buNone/>
            </a:pPr>
            <a:r>
              <a:rPr lang="fr-FR" sz="1400" dirty="0">
                <a:solidFill>
                  <a:schemeClr val="tx2"/>
                </a:solidFill>
              </a:rPr>
              <a:t>… avec des impacts différents compte tenu des conditions climatiques tropicales ou équatoriales …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414DDCF-F046-4047-992D-B46551EA35FF}"/>
              </a:ext>
            </a:extLst>
          </p:cNvPr>
          <p:cNvSpPr txBox="1"/>
          <p:nvPr/>
        </p:nvSpPr>
        <p:spPr>
          <a:xfrm>
            <a:off x="412461" y="3679427"/>
            <a:ext cx="1327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MAYOTTE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117DF9-8DAC-44B3-A9B3-95CF1A2B82AD}"/>
              </a:ext>
            </a:extLst>
          </p:cNvPr>
          <p:cNvSpPr txBox="1"/>
          <p:nvPr/>
        </p:nvSpPr>
        <p:spPr>
          <a:xfrm>
            <a:off x="362341" y="2599541"/>
            <a:ext cx="1327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GUYANE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F8F4F90-0891-4179-B759-5FD4AFC97852}"/>
              </a:ext>
            </a:extLst>
          </p:cNvPr>
          <p:cNvSpPr txBox="1"/>
          <p:nvPr/>
        </p:nvSpPr>
        <p:spPr>
          <a:xfrm>
            <a:off x="464717" y="1436304"/>
            <a:ext cx="1327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LA REUNION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22F9421-3713-4B94-B5AB-4F0689962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28" y="1510664"/>
            <a:ext cx="5755705" cy="26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1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9579477-2074-4426-A470-C3EC6C90E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92" y="203905"/>
            <a:ext cx="2601379" cy="317642"/>
          </a:xfrm>
          <a:prstGeom prst="rect">
            <a:avLst/>
          </a:prstGeom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30A48B4A-CC00-468F-95F1-96EE8BC1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333" y="2721267"/>
            <a:ext cx="4181326" cy="369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1235" tIns="30617" rIns="61235" bIns="30617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fr-FR" altLang="fr-FR" sz="1000" dirty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Nb de jours avec T°C maximale quotidienne &gt;= 31°C pour les trois niveaux de réchauffement</a:t>
            </a:r>
            <a:endParaRPr lang="fr-FR" altLang="fr-FR" sz="1000" dirty="0">
              <a:solidFill>
                <a:srgbClr val="000000"/>
              </a:solidFill>
              <a:latin typeface="Marianne" panose="02000000000000000000" pitchFamily="50" charset="0"/>
              <a:cs typeface="DejaVu Sans" panose="020B0603030804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0B8FA16-1549-473B-A876-207745E13A61}"/>
              </a:ext>
            </a:extLst>
          </p:cNvPr>
          <p:cNvSpPr txBox="1"/>
          <p:nvPr/>
        </p:nvSpPr>
        <p:spPr>
          <a:xfrm>
            <a:off x="4492003" y="658889"/>
            <a:ext cx="4571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  <a:defRPr sz="1250">
                <a:solidFill>
                  <a:srgbClr val="000000"/>
                </a:solidFill>
                <a:latin typeface="Marianne" panose="02000000000000000000" pitchFamily="50" charset="0"/>
              </a:defRPr>
            </a:lvl1pPr>
          </a:lstStyle>
          <a:p>
            <a:pPr marL="0" indent="0">
              <a:buNone/>
            </a:pPr>
            <a:r>
              <a:rPr lang="fr-FR" sz="1100" b="1" dirty="0">
                <a:solidFill>
                  <a:schemeClr val="tx2"/>
                </a:solidFill>
              </a:rPr>
              <a:t>La Réunion </a:t>
            </a:r>
            <a:r>
              <a:rPr lang="fr-FR" sz="1100" dirty="0">
                <a:solidFill>
                  <a:schemeClr val="tx2"/>
                </a:solidFill>
              </a:rPr>
              <a:t>à +2,9°C : entre 80 à 100 jours supplémentaires à 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2"/>
                </a:solidFill>
              </a:rPr>
              <a:t>+ de 31°C dans les zones denses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" r="1687"/>
          <a:stretch/>
        </p:blipFill>
        <p:spPr>
          <a:xfrm>
            <a:off x="4617430" y="1229123"/>
            <a:ext cx="4446341" cy="148443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414DDCF-F046-4047-992D-B46551EA35FF}"/>
              </a:ext>
            </a:extLst>
          </p:cNvPr>
          <p:cNvSpPr txBox="1"/>
          <p:nvPr/>
        </p:nvSpPr>
        <p:spPr>
          <a:xfrm>
            <a:off x="412461" y="3679427"/>
            <a:ext cx="1327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MAYOTTE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117DF9-8DAC-44B3-A9B3-95CF1A2B82AD}"/>
              </a:ext>
            </a:extLst>
          </p:cNvPr>
          <p:cNvSpPr txBox="1"/>
          <p:nvPr/>
        </p:nvSpPr>
        <p:spPr>
          <a:xfrm>
            <a:off x="362341" y="2599541"/>
            <a:ext cx="1327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GUYANE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F8F4F90-0891-4179-B759-5FD4AFC97852}"/>
              </a:ext>
            </a:extLst>
          </p:cNvPr>
          <p:cNvSpPr txBox="1"/>
          <p:nvPr/>
        </p:nvSpPr>
        <p:spPr>
          <a:xfrm>
            <a:off x="464717" y="1436304"/>
            <a:ext cx="1327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LA REUNION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9AA35B0D-AB3E-49C7-938F-1D5A8067E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872" y="1219419"/>
            <a:ext cx="1467958" cy="200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1235" tIns="30617" rIns="61235" bIns="30617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/>
            <a:r>
              <a:rPr lang="fr-FR" altLang="fr-FR" sz="900" dirty="0">
                <a:solidFill>
                  <a:srgbClr val="000000"/>
                </a:solidFill>
                <a:latin typeface="Marianne" panose="02000000000000000000" pitchFamily="50" charset="0"/>
                <a:cs typeface="DejaVu Sans" panose="020B0603030804020204" pitchFamily="34" charset="0"/>
              </a:rPr>
              <a:t>TRACC 2030 – 1,5°C</a:t>
            </a:r>
            <a:endParaRPr lang="fr-FR" altLang="fr-FR" sz="9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F94522F2-4D9A-4B9A-9E20-64D8233F8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213" y="1219419"/>
            <a:ext cx="1467958" cy="200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1235" tIns="30617" rIns="61235" bIns="30617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/>
            <a:r>
              <a:rPr lang="fr-FR" altLang="fr-FR" sz="900" dirty="0">
                <a:solidFill>
                  <a:srgbClr val="000000"/>
                </a:solidFill>
                <a:latin typeface="Marianne" panose="02000000000000000000" pitchFamily="50" charset="0"/>
                <a:cs typeface="DejaVu Sans" panose="020B0603030804020204" pitchFamily="34" charset="0"/>
              </a:rPr>
              <a:t>TRACC 2050 – 2°C</a:t>
            </a:r>
            <a:endParaRPr lang="fr-FR" altLang="fr-FR" sz="9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10C33445-1CE8-4CFB-8867-95E4D66F4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324" y="1219419"/>
            <a:ext cx="1467958" cy="200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1235" tIns="30617" rIns="61235" bIns="30617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/>
            <a:r>
              <a:rPr lang="fr-FR" altLang="fr-FR" sz="900" dirty="0">
                <a:solidFill>
                  <a:srgbClr val="000000"/>
                </a:solidFill>
                <a:latin typeface="Marianne" panose="02000000000000000000" pitchFamily="50" charset="0"/>
                <a:cs typeface="DejaVu Sans" panose="020B0603030804020204" pitchFamily="34" charset="0"/>
              </a:rPr>
              <a:t>TRACC 2100 – 2,9°C</a:t>
            </a:r>
            <a:endParaRPr lang="fr-FR" altLang="fr-FR" sz="9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EFB03D1-2B7B-477B-8C61-7AA207018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7" y="1366982"/>
            <a:ext cx="4444505" cy="140416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B9DE997-02D9-4C3E-9091-8964332FA727}"/>
              </a:ext>
            </a:extLst>
          </p:cNvPr>
          <p:cNvSpPr/>
          <p:nvPr/>
        </p:nvSpPr>
        <p:spPr>
          <a:xfrm>
            <a:off x="80860" y="2840464"/>
            <a:ext cx="4473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spc="-1" dirty="0">
                <a:latin typeface="Marianne"/>
              </a:rPr>
              <a:t>Evolution, par rapport à 1991-2020, du nb annuel de jours chauds (Tmax </a:t>
            </a:r>
            <a:r>
              <a:rPr lang="fr-FR" sz="1000" spc="-1" dirty="0">
                <a:latin typeface="Marianne"/>
                <a:ea typeface="Arial"/>
              </a:rPr>
              <a:t>≥</a:t>
            </a:r>
            <a:r>
              <a:rPr lang="fr-FR" sz="1000" spc="-1" dirty="0">
                <a:latin typeface="Marianne"/>
              </a:rPr>
              <a:t> à 32°C) à Mayotte selon la médiane de l’ensemble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256006-C0EA-44E4-AA2A-8E16E831E0BE}"/>
              </a:ext>
            </a:extLst>
          </p:cNvPr>
          <p:cNvSpPr/>
          <p:nvPr/>
        </p:nvSpPr>
        <p:spPr>
          <a:xfrm>
            <a:off x="188226" y="629807"/>
            <a:ext cx="4104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spc="-1" dirty="0">
                <a:solidFill>
                  <a:schemeClr val="tx2"/>
                </a:solidFill>
                <a:latin typeface="Marianne"/>
                <a:ea typeface="Arial"/>
              </a:rPr>
              <a:t>Mayotte</a:t>
            </a:r>
            <a:r>
              <a:rPr lang="fr-FR" sz="1100" spc="-1" dirty="0">
                <a:solidFill>
                  <a:schemeClr val="tx2"/>
                </a:solidFill>
                <a:latin typeface="Marianne"/>
                <a:ea typeface="Arial"/>
              </a:rPr>
              <a:t> - A +2,0 °C (respectivement +3,0 °C) de réchauffement une grande partie de l’archipel pourrait connaître environ 130 (respectivement 205) jours chauds en moyenne par an</a:t>
            </a: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B4FDC2A3-1BF5-41A4-82D9-2C9585E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980" y="200831"/>
            <a:ext cx="7005615" cy="31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0617" rIns="61235" bIns="30617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9"/>
              </a:spcBef>
              <a:spcAft>
                <a:spcPts val="9"/>
              </a:spcAft>
              <a:buClr>
                <a:srgbClr val="000000"/>
              </a:buClr>
              <a:buSzPct val="100000"/>
              <a:defRPr/>
            </a:pPr>
            <a:r>
              <a:rPr lang="fr-FR" sz="1633" b="1" dirty="0">
                <a:solidFill>
                  <a:srgbClr val="005091"/>
                </a:solidFill>
                <a:latin typeface="Marianne" panose="02000000000000000000" pitchFamily="50" charset="0"/>
              </a:rPr>
              <a:t>Effets à fine échelle - TEMPERATURE</a:t>
            </a:r>
            <a:endParaRPr lang="fr-FR" altLang="fr-FR" sz="1633" i="1" dirty="0">
              <a:solidFill>
                <a:srgbClr val="005091"/>
              </a:solidFill>
              <a:latin typeface="Marianne" panose="02000000000000000000" pitchFamily="50" charset="0"/>
              <a:cs typeface="DejaVu Sans" panose="020B0603030804020204" pitchFamily="34" charset="0"/>
            </a:endParaRPr>
          </a:p>
        </p:txBody>
      </p:sp>
      <p:pic>
        <p:nvPicPr>
          <p:cNvPr id="30" name="Image15">
            <a:extLst>
              <a:ext uri="{FF2B5EF4-FFF2-40B4-BE49-F238E27FC236}">
                <a16:creationId xmlns:a16="http://schemas.microsoft.com/office/drawing/2014/main" id="{0FAB57E2-E058-493E-9E37-0BBAFF0CFE5B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761878" y="3323395"/>
            <a:ext cx="4157443" cy="1390019"/>
          </a:xfrm>
          <a:prstGeom prst="rect">
            <a:avLst/>
          </a:prstGeom>
          <a:noFill/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17D3D81E-9C48-46FC-82A3-6C5AEC5110C7}"/>
              </a:ext>
            </a:extLst>
          </p:cNvPr>
          <p:cNvCxnSpPr>
            <a:cxnSpLocks/>
          </p:cNvCxnSpPr>
          <p:nvPr/>
        </p:nvCxnSpPr>
        <p:spPr>
          <a:xfrm flipV="1">
            <a:off x="924096" y="3272999"/>
            <a:ext cx="7386668" cy="50396"/>
          </a:xfrm>
          <a:prstGeom prst="line">
            <a:avLst/>
          </a:prstGeom>
          <a:ln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B1D14CD-09A3-46A2-AE36-D0A1EE6724A8}"/>
              </a:ext>
            </a:extLst>
          </p:cNvPr>
          <p:cNvCxnSpPr>
            <a:cxnSpLocks/>
          </p:cNvCxnSpPr>
          <p:nvPr/>
        </p:nvCxnSpPr>
        <p:spPr>
          <a:xfrm flipH="1">
            <a:off x="4534621" y="768791"/>
            <a:ext cx="7613" cy="2103976"/>
          </a:xfrm>
          <a:prstGeom prst="line">
            <a:avLst/>
          </a:prstGeom>
          <a:ln>
            <a:solidFill>
              <a:srgbClr val="004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AD428F1-CC6A-47EE-83F2-83F8372FA224}"/>
              </a:ext>
            </a:extLst>
          </p:cNvPr>
          <p:cNvSpPr/>
          <p:nvPr/>
        </p:nvSpPr>
        <p:spPr>
          <a:xfrm>
            <a:off x="188226" y="3419871"/>
            <a:ext cx="410444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spc="-1" dirty="0">
                <a:solidFill>
                  <a:schemeClr val="tx2"/>
                </a:solidFill>
                <a:latin typeface="Marianne"/>
                <a:ea typeface="Arial"/>
              </a:rPr>
              <a:t>Guyane</a:t>
            </a:r>
            <a:r>
              <a:rPr lang="fr-FR" sz="1100" spc="-1" dirty="0">
                <a:solidFill>
                  <a:schemeClr val="tx2"/>
                </a:solidFill>
                <a:latin typeface="Marianne"/>
                <a:ea typeface="Arial"/>
              </a:rPr>
              <a:t> - A +2,3 °C (respectivement +3,5 °C) de réchauffement la Guyane connaitrait environ 70 (respectivement ~230) nuits chaudes par an.</a:t>
            </a:r>
          </a:p>
          <a:p>
            <a:pPr algn="just"/>
            <a:br>
              <a:rPr lang="fr-FR" sz="1100" spc="-1" dirty="0">
                <a:solidFill>
                  <a:schemeClr val="tx2"/>
                </a:solidFill>
                <a:latin typeface="Marianne"/>
                <a:ea typeface="Arial"/>
              </a:rPr>
            </a:br>
            <a:r>
              <a:rPr lang="fr-FR" sz="1100" spc="-1" dirty="0">
                <a:solidFill>
                  <a:schemeClr val="tx2"/>
                </a:solidFill>
                <a:latin typeface="Marianne"/>
                <a:ea typeface="Arial"/>
              </a:rPr>
              <a:t>Dans le passé récent, les nuits chaudes concernaient exclusivement les communes littorales moins d’une dizaine de jours par an,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8F825BA8-F433-41BF-B589-E92919118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785" y="4724214"/>
            <a:ext cx="4543986" cy="369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1235" tIns="30617" rIns="61235" bIns="30617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/>
            <a:r>
              <a:rPr lang="fr-FR" sz="1000" dirty="0">
                <a:solidFill>
                  <a:schemeClr val="tx1"/>
                </a:solidFill>
                <a:latin typeface="Marianne" panose="02000000000000000000" pitchFamily="50" charset="0"/>
              </a:rPr>
              <a:t>Nb annuel de nuits chaudes (températures minimales supérieures ou égales à 24°C) en Guyane – Horizon TRACC vs 1991-2020</a:t>
            </a:r>
            <a:endParaRPr lang="fr-FR" altLang="fr-FR" sz="400" dirty="0">
              <a:solidFill>
                <a:schemeClr val="tx1"/>
              </a:solidFill>
              <a:latin typeface="Marianne" panose="02000000000000000000" pitchFamily="50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2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1" t="26873" r="1661" b="-6509"/>
          <a:stretch/>
        </p:blipFill>
        <p:spPr>
          <a:xfrm>
            <a:off x="839749" y="1543696"/>
            <a:ext cx="2765426" cy="2388687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C4F48575-2787-4C87-93A9-B05D6FFC3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26" y="4119451"/>
            <a:ext cx="2583072" cy="615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1235" tIns="30617" rIns="61235" bIns="30617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fr-FR" altLang="fr-FR" sz="900" dirty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Mayotte - Ecart relatif du cumul de précipitations en saison sèche - médiane</a:t>
            </a:r>
          </a:p>
          <a:p>
            <a:pPr algn="ctr"/>
            <a:r>
              <a:rPr lang="fr-FR" altLang="fr-FR" sz="900" dirty="0">
                <a:solidFill>
                  <a:srgbClr val="000000"/>
                </a:solidFill>
                <a:latin typeface="Marianne" panose="02000000000000000000" pitchFamily="50" charset="0"/>
                <a:cs typeface="DejaVu Sans" panose="020B0603030804020204" pitchFamily="34" charset="0"/>
              </a:rPr>
              <a:t>Ecart TRACC2100 vs 1991-2020 </a:t>
            </a:r>
            <a:r>
              <a:rPr lang="fr-FR" altLang="fr-FR" sz="900" dirty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endParaRPr lang="fr-FR" altLang="fr-FR" sz="900" dirty="0">
              <a:solidFill>
                <a:srgbClr val="000000"/>
              </a:solidFill>
              <a:latin typeface="Marianne" panose="02000000000000000000" pitchFamily="50" charset="0"/>
              <a:cs typeface="DejaVu Sans" panose="020B0603030804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9579477-2074-4426-A470-C3EC6C90E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92" y="203905"/>
            <a:ext cx="2601379" cy="31764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D43A8C7-6C21-4AB7-8852-0218B0A28690}"/>
              </a:ext>
            </a:extLst>
          </p:cNvPr>
          <p:cNvSpPr txBox="1"/>
          <p:nvPr/>
        </p:nvSpPr>
        <p:spPr>
          <a:xfrm>
            <a:off x="227216" y="796523"/>
            <a:ext cx="40844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  <a:defRPr sz="1250">
                <a:solidFill>
                  <a:srgbClr val="000000"/>
                </a:solidFill>
                <a:latin typeface="Marianne" panose="02000000000000000000" pitchFamily="50" charset="0"/>
              </a:defRPr>
            </a:lvl1pPr>
          </a:lstStyle>
          <a:p>
            <a:pPr marL="0" indent="0">
              <a:buNone/>
            </a:pPr>
            <a:r>
              <a:rPr lang="fr-FR" sz="1100" dirty="0">
                <a:solidFill>
                  <a:schemeClr val="tx2"/>
                </a:solidFill>
              </a:rPr>
              <a:t>Mayotte à +3°C en 2100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2"/>
                </a:solidFill>
              </a:rPr>
              <a:t>Des cumuls de précipitations en baisse de -10% à -50% en saison sèche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414DDCF-F046-4047-992D-B46551EA35FF}"/>
              </a:ext>
            </a:extLst>
          </p:cNvPr>
          <p:cNvSpPr txBox="1"/>
          <p:nvPr/>
        </p:nvSpPr>
        <p:spPr>
          <a:xfrm>
            <a:off x="412461" y="3679427"/>
            <a:ext cx="1327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MAYOTTE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117DF9-8DAC-44B3-A9B3-95CF1A2B82AD}"/>
              </a:ext>
            </a:extLst>
          </p:cNvPr>
          <p:cNvSpPr txBox="1"/>
          <p:nvPr/>
        </p:nvSpPr>
        <p:spPr>
          <a:xfrm>
            <a:off x="362341" y="2599541"/>
            <a:ext cx="1327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GUYANE</a:t>
            </a: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B4FDC2A3-1BF5-41A4-82D9-2C9585E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980" y="200831"/>
            <a:ext cx="7005615" cy="31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235" tIns="30617" rIns="61235" bIns="30617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9"/>
              </a:spcBef>
              <a:spcAft>
                <a:spcPts val="9"/>
              </a:spcAft>
              <a:buClr>
                <a:srgbClr val="000000"/>
              </a:buClr>
              <a:buSzPct val="100000"/>
              <a:defRPr/>
            </a:pPr>
            <a:r>
              <a:rPr lang="fr-FR" sz="1633" b="1" dirty="0">
                <a:solidFill>
                  <a:srgbClr val="005091"/>
                </a:solidFill>
                <a:latin typeface="Marianne" panose="02000000000000000000" pitchFamily="50" charset="0"/>
              </a:rPr>
              <a:t>Effets à fine échelle – PRECIPITATIONS</a:t>
            </a:r>
            <a:endParaRPr lang="fr-FR" altLang="fr-FR" sz="1633" i="1" dirty="0">
              <a:solidFill>
                <a:srgbClr val="005091"/>
              </a:solidFill>
              <a:latin typeface="Marianne" panose="02000000000000000000" pitchFamily="50" charset="0"/>
              <a:cs typeface="DejaVu Sans" panose="020B0603030804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D5CE019-4775-4FED-B45B-7E4F6EDBDD8F}"/>
              </a:ext>
            </a:extLst>
          </p:cNvPr>
          <p:cNvSpPr txBox="1"/>
          <p:nvPr/>
        </p:nvSpPr>
        <p:spPr>
          <a:xfrm>
            <a:off x="4749800" y="738904"/>
            <a:ext cx="40844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  <a:defRPr sz="1250">
                <a:solidFill>
                  <a:srgbClr val="000000"/>
                </a:solidFill>
                <a:latin typeface="Marianne" panose="02000000000000000000" pitchFamily="50" charset="0"/>
              </a:defRPr>
            </a:lvl1pPr>
          </a:lstStyle>
          <a:p>
            <a:pPr marL="0" indent="0">
              <a:buNone/>
            </a:pPr>
            <a:r>
              <a:rPr lang="fr-FR" sz="1100" dirty="0">
                <a:solidFill>
                  <a:schemeClr val="tx2"/>
                </a:solidFill>
              </a:rPr>
              <a:t>Guyane à +3,5°C – Horizon TRACC 2100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2"/>
                </a:solidFill>
              </a:rPr>
              <a:t>Des cumuls de précipitations en baisse autour de 25% en saison sèche</a:t>
            </a:r>
          </a:p>
        </p:txBody>
      </p:sp>
      <p:pic>
        <p:nvPicPr>
          <p:cNvPr id="31" name="Image5">
            <a:extLst>
              <a:ext uri="{FF2B5EF4-FFF2-40B4-BE49-F238E27FC236}">
                <a16:creationId xmlns:a16="http://schemas.microsoft.com/office/drawing/2014/main" id="{6F46C7C5-4E22-47E6-AFC7-DF9E6B768DE7}"/>
              </a:ext>
            </a:extLst>
          </p:cNvPr>
          <p:cNvPicPr/>
          <p:nvPr/>
        </p:nvPicPr>
        <p:blipFill rotWithShape="1">
          <a:blip r:embed="rId5">
            <a:lum/>
            <a:alphaModFix/>
          </a:blip>
          <a:srcRect l="61207" t="13795"/>
          <a:stretch/>
        </p:blipFill>
        <p:spPr>
          <a:xfrm>
            <a:off x="4997450" y="1701800"/>
            <a:ext cx="3080918" cy="2184400"/>
          </a:xfrm>
          <a:prstGeom prst="rect">
            <a:avLst/>
          </a:prstGeom>
          <a:noFill/>
        </p:spPr>
      </p:pic>
      <p:sp>
        <p:nvSpPr>
          <p:cNvPr id="32" name="Rectangle 4">
            <a:extLst>
              <a:ext uri="{FF2B5EF4-FFF2-40B4-BE49-F238E27FC236}">
                <a16:creationId xmlns:a16="http://schemas.microsoft.com/office/drawing/2014/main" id="{332F47A0-CF72-4D3F-8FF8-CEAC20825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876" y="4011501"/>
            <a:ext cx="2583072" cy="754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1235" tIns="30617" rIns="61235" bIns="30617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5pPr>
            <a:lvl6pPr marL="25146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6pPr>
            <a:lvl7pPr marL="29718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7pPr>
            <a:lvl8pPr marL="34290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8pPr>
            <a:lvl9pPr marL="3886200" indent="-228600" defTabSz="449263" eaLnBrk="0" fontAlgn="base" hangingPunct="0">
              <a:lnSpc>
                <a:spcPct val="83000"/>
              </a:lnSpc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Noto Sans SC Regular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fr-FR" altLang="fr-FR" sz="900" dirty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Guyane - Ecart relatif du cumul de précipitations en saison sèche (juillet à novembre) - médiane</a:t>
            </a:r>
          </a:p>
          <a:p>
            <a:pPr algn="ctr"/>
            <a:r>
              <a:rPr lang="fr-FR" altLang="fr-FR" sz="900" dirty="0">
                <a:solidFill>
                  <a:srgbClr val="000000"/>
                </a:solidFill>
                <a:latin typeface="Marianne" panose="02000000000000000000" pitchFamily="50" charset="0"/>
                <a:cs typeface="DejaVu Sans" panose="020B0603030804020204" pitchFamily="34" charset="0"/>
              </a:rPr>
              <a:t>Ecart TRACC2100 vs 1991-2020 </a:t>
            </a:r>
            <a:r>
              <a:rPr lang="fr-FR" altLang="fr-FR" sz="900" dirty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endParaRPr lang="fr-FR" altLang="fr-FR" sz="900" dirty="0">
              <a:solidFill>
                <a:srgbClr val="000000"/>
              </a:solidFill>
              <a:latin typeface="Marianne" panose="02000000000000000000" pitchFamily="50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7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B3A2C-452F-4DAE-A1DF-6541E18E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815" y="232829"/>
            <a:ext cx="7225118" cy="3350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4909" tIns="32577" rIns="64909" bIns="32577">
            <a:spAutoFit/>
          </a:bodyPr>
          <a:lstStyle/>
          <a:p>
            <a:pPr>
              <a:lnSpc>
                <a:spcPts val="21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fr-FR" sz="1800" b="1" dirty="0">
                <a:solidFill>
                  <a:schemeClr val="tx2"/>
                </a:solidFill>
                <a:latin typeface="Marianne" panose="02000000000000000000" pitchFamily="50" charset="0"/>
              </a:rPr>
              <a:t>Conséquences multiples sur tous les territoires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6ACB7CE-DE9F-459F-9743-EBF7E12554A0}"/>
              </a:ext>
            </a:extLst>
          </p:cNvPr>
          <p:cNvSpPr/>
          <p:nvPr/>
        </p:nvSpPr>
        <p:spPr>
          <a:xfrm>
            <a:off x="502920" y="1069795"/>
            <a:ext cx="4533874" cy="1111155"/>
          </a:xfrm>
          <a:prstGeom prst="roundRect">
            <a:avLst/>
          </a:prstGeom>
          <a:solidFill>
            <a:schemeClr val="bg1"/>
          </a:solidFill>
          <a:ln>
            <a:solidFill>
              <a:srgbClr val="FB6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ianne" panose="02000000000000000000" pitchFamily="50" charset="0"/>
                <a:cs typeface="Liberation Sans"/>
              </a:rPr>
              <a:t> - Exposition aux fortes chaleurs plus fréquentes et plus intenses</a:t>
            </a:r>
          </a:p>
          <a:p>
            <a:r>
              <a:rPr lang="fr-F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ianne" panose="02000000000000000000" pitchFamily="50" charset="0"/>
                <a:cs typeface="Liberation Sans"/>
              </a:rPr>
              <a:t>- </a:t>
            </a:r>
            <a:r>
              <a:rPr lang="fr-FR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ianne" panose="02000000000000000000" pitchFamily="50" charset="0"/>
              </a:rPr>
              <a:t>Stress thermique </a:t>
            </a:r>
            <a:r>
              <a:rPr lang="fr-F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ianne" panose="02000000000000000000" pitchFamily="50" charset="0"/>
              </a:rPr>
              <a:t>voire danger par hyperthermie</a:t>
            </a:r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id="{B72B7948-26C5-4376-9E61-1AE2C5248E90}"/>
              </a:ext>
            </a:extLst>
          </p:cNvPr>
          <p:cNvGrpSpPr/>
          <p:nvPr/>
        </p:nvGrpSpPr>
        <p:grpSpPr>
          <a:xfrm>
            <a:off x="468960" y="706356"/>
            <a:ext cx="751042" cy="751042"/>
            <a:chOff x="720000" y="1223640"/>
            <a:chExt cx="828000" cy="828000"/>
          </a:xfrm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A75CBEF7-DE3F-4439-B961-9896A6F33B5E}"/>
                </a:ext>
              </a:extLst>
            </p:cNvPr>
            <p:cNvSpPr/>
            <p:nvPr/>
          </p:nvSpPr>
          <p:spPr>
            <a:xfrm>
              <a:off x="720000" y="1223640"/>
              <a:ext cx="828000" cy="828000"/>
            </a:xfrm>
            <a:custGeom>
              <a:avLst/>
              <a:gdLst>
                <a:gd name="textAreaLeft" fmla="*/ 0 w 828000"/>
                <a:gd name="textAreaRight" fmla="*/ 828360 w 828000"/>
                <a:gd name="textAreaTop" fmla="*/ 0 h 828000"/>
                <a:gd name="textAreaBottom" fmla="*/ 828360 h 828000"/>
              </a:gdLst>
              <a:ahLst/>
              <a:cxnLst/>
              <a:rect l="textAreaLeft" t="textAreaTop" r="textAreaRight" b="textAreaBottom"/>
              <a:pathLst>
                <a:path w="1933091" h="1933091">
                  <a:moveTo>
                    <a:pt x="0" y="0"/>
                  </a:moveTo>
                  <a:lnTo>
                    <a:pt x="1933091" y="0"/>
                  </a:lnTo>
                  <a:lnTo>
                    <a:pt x="1933091" y="1933091"/>
                  </a:lnTo>
                  <a:lnTo>
                    <a:pt x="0" y="193309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>
                <a:alphaModFix amt="19000"/>
              </a:blip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 anchor="t">
              <a:noAutofit/>
            </a:bodyPr>
            <a:lstStyle/>
            <a:p>
              <a:endParaRPr lang="fr-FR" sz="1633" spc="-1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837D80F7-E2F6-4AE8-82AB-54E4F7DA1CBA}"/>
                </a:ext>
              </a:extLst>
            </p:cNvPr>
            <p:cNvSpPr/>
            <p:nvPr/>
          </p:nvSpPr>
          <p:spPr>
            <a:xfrm>
              <a:off x="825480" y="1324800"/>
              <a:ext cx="617040" cy="625320"/>
            </a:xfrm>
            <a:custGeom>
              <a:avLst/>
              <a:gdLst>
                <a:gd name="textAreaLeft" fmla="*/ 0 w 617040"/>
                <a:gd name="textAreaRight" fmla="*/ 617400 w 617040"/>
                <a:gd name="textAreaTop" fmla="*/ 0 h 625320"/>
                <a:gd name="textAreaBottom" fmla="*/ 625680 h 625320"/>
              </a:gdLst>
              <a:ahLst/>
              <a:cxnLst/>
              <a:rect l="textAreaLeft" t="textAreaTop" r="textAreaRight" b="textAreaBottom"/>
              <a:pathLst>
                <a:path w="1440502" h="1460371">
                  <a:moveTo>
                    <a:pt x="0" y="0"/>
                  </a:moveTo>
                  <a:lnTo>
                    <a:pt x="1440501" y="0"/>
                  </a:lnTo>
                  <a:lnTo>
                    <a:pt x="1440501" y="1460371"/>
                  </a:lnTo>
                  <a:lnTo>
                    <a:pt x="0" y="146037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 anchor="t">
              <a:noAutofit/>
            </a:bodyPr>
            <a:lstStyle/>
            <a:p>
              <a:endParaRPr lang="fr-FR" sz="1633" spc="-1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430D6A8E-D059-4C8F-85FD-D2ACBF39BD13}"/>
                </a:ext>
              </a:extLst>
            </p:cNvPr>
            <p:cNvSpPr/>
            <p:nvPr/>
          </p:nvSpPr>
          <p:spPr>
            <a:xfrm>
              <a:off x="863640" y="1363320"/>
              <a:ext cx="541080" cy="548640"/>
            </a:xfrm>
            <a:custGeom>
              <a:avLst/>
              <a:gdLst>
                <a:gd name="textAreaLeft" fmla="*/ 0 w 541080"/>
                <a:gd name="textAreaRight" fmla="*/ 541440 w 541080"/>
                <a:gd name="textAreaTop" fmla="*/ 0 h 548640"/>
                <a:gd name="textAreaBottom" fmla="*/ 549000 h 548640"/>
              </a:gdLst>
              <a:ahLst/>
              <a:cxnLst/>
              <a:rect l="textAreaLeft" t="textAreaTop" r="textAreaRight" b="textAreaBottom"/>
              <a:pathLst>
                <a:path w="1263313" h="1280738">
                  <a:moveTo>
                    <a:pt x="0" y="0"/>
                  </a:moveTo>
                  <a:lnTo>
                    <a:pt x="1263313" y="0"/>
                  </a:lnTo>
                  <a:lnTo>
                    <a:pt x="1263313" y="1280739"/>
                  </a:lnTo>
                  <a:lnTo>
                    <a:pt x="0" y="12807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 anchor="t">
              <a:noAutofit/>
            </a:bodyPr>
            <a:lstStyle/>
            <a:p>
              <a:endParaRPr lang="fr-FR" sz="1633" spc="-1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A11F4E6-B60D-4F47-9B59-EE5AF1BDC5AE}"/>
                </a:ext>
              </a:extLst>
            </p:cNvPr>
            <p:cNvSpPr/>
            <p:nvPr/>
          </p:nvSpPr>
          <p:spPr>
            <a:xfrm>
              <a:off x="1079640" y="1423440"/>
              <a:ext cx="118440" cy="401400"/>
            </a:xfrm>
            <a:custGeom>
              <a:avLst/>
              <a:gdLst>
                <a:gd name="textAreaLeft" fmla="*/ 0 w 118440"/>
                <a:gd name="textAreaRight" fmla="*/ 118800 w 118440"/>
                <a:gd name="textAreaTop" fmla="*/ 0 h 401400"/>
                <a:gd name="textAreaBottom" fmla="*/ 401760 h 401400"/>
              </a:gdLst>
              <a:ahLst/>
              <a:cxnLst/>
              <a:rect l="textAreaLeft" t="textAreaTop" r="textAreaRight" b="textAreaBottom"/>
              <a:pathLst>
                <a:path w="277346" h="937466">
                  <a:moveTo>
                    <a:pt x="0" y="0"/>
                  </a:moveTo>
                  <a:lnTo>
                    <a:pt x="277346" y="0"/>
                  </a:lnTo>
                  <a:lnTo>
                    <a:pt x="277346" y="937466"/>
                  </a:lnTo>
                  <a:lnTo>
                    <a:pt x="0" y="93746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 anchor="t">
              <a:noAutofit/>
            </a:bodyPr>
            <a:lstStyle/>
            <a:p>
              <a:endParaRPr lang="fr-FR" sz="1633" spc="-1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</p:grp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F091A06-290C-494B-AB3D-7194E9C6668D}"/>
              </a:ext>
            </a:extLst>
          </p:cNvPr>
          <p:cNvSpPr/>
          <p:nvPr/>
        </p:nvSpPr>
        <p:spPr>
          <a:xfrm>
            <a:off x="1531648" y="937097"/>
            <a:ext cx="2575560" cy="289560"/>
          </a:xfrm>
          <a:prstGeom prst="roundRect">
            <a:avLst/>
          </a:prstGeom>
          <a:solidFill>
            <a:srgbClr val="FB6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arianne" panose="02000000000000000000" pitchFamily="50" charset="0"/>
              </a:rPr>
              <a:t>Températures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6291DFC-5AF2-46F6-85D5-318F95D5DB7B}"/>
              </a:ext>
            </a:extLst>
          </p:cNvPr>
          <p:cNvSpPr/>
          <p:nvPr/>
        </p:nvSpPr>
        <p:spPr>
          <a:xfrm>
            <a:off x="5488596" y="1069632"/>
            <a:ext cx="3472524" cy="3769069"/>
          </a:xfrm>
          <a:prstGeom prst="roundRect">
            <a:avLst/>
          </a:prstGeom>
          <a:solidFill>
            <a:schemeClr val="bg1"/>
          </a:solidFill>
          <a:ln>
            <a:solidFill>
              <a:srgbClr val="52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spc="-1" dirty="0">
                <a:solidFill>
                  <a:schemeClr val="dk1"/>
                </a:solidFill>
                <a:latin typeface="Marianne" panose="02000000000000000000" pitchFamily="50" charset="0"/>
              </a:rPr>
              <a:t>Perte des écosystèmes côtiers, salinisation des eaux souterraines, inondation et dommages aux infrastructures côtières (tous les territoires)</a:t>
            </a:r>
          </a:p>
          <a:p>
            <a:endParaRPr lang="fr-FR" sz="1200" spc="-1" dirty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rianne" panose="02000000000000000000" pitchFamily="50" charset="0"/>
            </a:endParaRPr>
          </a:p>
          <a:p>
            <a:r>
              <a:rPr lang="fr-FR" sz="1200" spc="-1" dirty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ianne" panose="02000000000000000000" pitchFamily="50" charset="0"/>
              </a:rPr>
              <a:t>Exemple Saint-Pierre-et-Miquelon : </a:t>
            </a:r>
            <a:r>
              <a:rPr lang="fr-FR" sz="1200" spc="-1" dirty="0">
                <a:solidFill>
                  <a:srgbClr val="000000"/>
                </a:solidFill>
                <a:latin typeface="Marianne" panose="02000000000000000000" pitchFamily="50" charset="0"/>
              </a:rPr>
              <a:t>Elévation du niveau de la mer plus importante que territoire hexagonal (BRGM) – projet déplacement du village  de Miquelon </a:t>
            </a:r>
          </a:p>
          <a:p>
            <a:endParaRPr lang="fr-FR" sz="1400" spc="-1" dirty="0">
              <a:solidFill>
                <a:srgbClr val="000000"/>
              </a:solidFill>
              <a:latin typeface="Marianne" panose="02000000000000000000" pitchFamily="50" charset="0"/>
            </a:endParaRPr>
          </a:p>
          <a:p>
            <a:r>
              <a:rPr lang="fr-FR" sz="1400" spc="-1" dirty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ianne" panose="02000000000000000000" pitchFamily="50" charset="0"/>
              </a:rPr>
              <a:t> </a:t>
            </a:r>
            <a:endParaRPr lang="fr-FR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rianne" panose="02000000000000000000" pitchFamily="50" charset="0"/>
            </a:endParaRPr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67007632-FDF6-4400-9D60-7074735A6CAE}"/>
              </a:ext>
            </a:extLst>
          </p:cNvPr>
          <p:cNvGrpSpPr/>
          <p:nvPr/>
        </p:nvGrpSpPr>
        <p:grpSpPr>
          <a:xfrm>
            <a:off x="5518246" y="833217"/>
            <a:ext cx="555118" cy="561649"/>
            <a:chOff x="8606160" y="1331280"/>
            <a:chExt cx="612000" cy="619200"/>
          </a:xfrm>
        </p:grpSpPr>
        <p:sp>
          <p:nvSpPr>
            <p:cNvPr id="18" name="Freeform 41">
              <a:extLst>
                <a:ext uri="{FF2B5EF4-FFF2-40B4-BE49-F238E27FC236}">
                  <a16:creationId xmlns:a16="http://schemas.microsoft.com/office/drawing/2014/main" id="{79B41BB2-A8C1-45AB-9B38-80714281CE5D}"/>
                </a:ext>
              </a:extLst>
            </p:cNvPr>
            <p:cNvSpPr/>
            <p:nvPr/>
          </p:nvSpPr>
          <p:spPr>
            <a:xfrm>
              <a:off x="8606160" y="1331280"/>
              <a:ext cx="612000" cy="619200"/>
            </a:xfrm>
            <a:custGeom>
              <a:avLst/>
              <a:gdLst>
                <a:gd name="textAreaLeft" fmla="*/ 0 w 612000"/>
                <a:gd name="textAreaRight" fmla="*/ 612360 w 612000"/>
                <a:gd name="textAreaTop" fmla="*/ 0 h 619200"/>
                <a:gd name="textAreaBottom" fmla="*/ 619560 h 619200"/>
              </a:gdLst>
              <a:ahLst/>
              <a:cxnLst/>
              <a:rect l="textAreaLeft" t="textAreaTop" r="textAreaRight" b="textAreaBottom"/>
              <a:pathLst>
                <a:path w="1440502" h="1460371">
                  <a:moveTo>
                    <a:pt x="0" y="0"/>
                  </a:moveTo>
                  <a:lnTo>
                    <a:pt x="1440502" y="0"/>
                  </a:lnTo>
                  <a:lnTo>
                    <a:pt x="1440502" y="1460371"/>
                  </a:lnTo>
                  <a:lnTo>
                    <a:pt x="0" y="146037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 anchor="t">
              <a:noAutofit/>
            </a:bodyPr>
            <a:lstStyle/>
            <a:p>
              <a:endParaRPr lang="fr-FR" sz="1633" spc="-1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9" name="Freeform 42">
              <a:extLst>
                <a:ext uri="{FF2B5EF4-FFF2-40B4-BE49-F238E27FC236}">
                  <a16:creationId xmlns:a16="http://schemas.microsoft.com/office/drawing/2014/main" id="{EDD49A78-D6C3-4F67-8E91-0D38D1282F55}"/>
                </a:ext>
              </a:extLst>
            </p:cNvPr>
            <p:cNvSpPr/>
            <p:nvPr/>
          </p:nvSpPr>
          <p:spPr>
            <a:xfrm>
              <a:off x="8643960" y="1374480"/>
              <a:ext cx="536760" cy="543240"/>
            </a:xfrm>
            <a:custGeom>
              <a:avLst/>
              <a:gdLst>
                <a:gd name="textAreaLeft" fmla="*/ 0 w 536760"/>
                <a:gd name="textAreaRight" fmla="*/ 537120 w 536760"/>
                <a:gd name="textAreaTop" fmla="*/ 0 h 543240"/>
                <a:gd name="textAreaBottom" fmla="*/ 543600 h 543240"/>
              </a:gdLst>
              <a:ahLst/>
              <a:cxnLst/>
              <a:rect l="textAreaLeft" t="textAreaTop" r="textAreaRight" b="textAreaBottom"/>
              <a:pathLst>
                <a:path w="1263313" h="1280738">
                  <a:moveTo>
                    <a:pt x="0" y="0"/>
                  </a:moveTo>
                  <a:lnTo>
                    <a:pt x="1263313" y="0"/>
                  </a:lnTo>
                  <a:lnTo>
                    <a:pt x="1263313" y="1280738"/>
                  </a:lnTo>
                  <a:lnTo>
                    <a:pt x="0" y="128073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 anchor="t">
              <a:noAutofit/>
            </a:bodyPr>
            <a:lstStyle/>
            <a:p>
              <a:endParaRPr lang="fr-FR" sz="1633" spc="-1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0FACEA1A-DE39-4723-9CAE-5932DCF7CE4C}"/>
                </a:ext>
              </a:extLst>
            </p:cNvPr>
            <p:cNvSpPr/>
            <p:nvPr/>
          </p:nvSpPr>
          <p:spPr>
            <a:xfrm>
              <a:off x="8718840" y="1462320"/>
              <a:ext cx="382320" cy="342720"/>
            </a:xfrm>
            <a:custGeom>
              <a:avLst/>
              <a:gdLst>
                <a:gd name="textAreaLeft" fmla="*/ 0 w 382320"/>
                <a:gd name="textAreaRight" fmla="*/ 382680 w 382320"/>
                <a:gd name="textAreaTop" fmla="*/ 0 h 342720"/>
                <a:gd name="textAreaBottom" fmla="*/ 343080 h 342720"/>
              </a:gdLst>
              <a:ahLst/>
              <a:cxnLst/>
              <a:rect l="textAreaLeft" t="textAreaTop" r="textAreaRight" b="textAreaBottom"/>
              <a:pathLst>
                <a:path w="899763" h="808662">
                  <a:moveTo>
                    <a:pt x="0" y="0"/>
                  </a:moveTo>
                  <a:lnTo>
                    <a:pt x="899763" y="0"/>
                  </a:lnTo>
                  <a:lnTo>
                    <a:pt x="899763" y="808662"/>
                  </a:lnTo>
                  <a:lnTo>
                    <a:pt x="0" y="80866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 anchor="t">
              <a:noAutofit/>
            </a:bodyPr>
            <a:lstStyle/>
            <a:p>
              <a:endParaRPr lang="fr-FR" sz="1633" spc="-1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649BB81-0FB6-4440-ACC8-DD24B383C8B8}"/>
              </a:ext>
            </a:extLst>
          </p:cNvPr>
          <p:cNvSpPr/>
          <p:nvPr/>
        </p:nvSpPr>
        <p:spPr>
          <a:xfrm>
            <a:off x="6133012" y="854769"/>
            <a:ext cx="2575560" cy="505483"/>
          </a:xfrm>
          <a:prstGeom prst="roundRect">
            <a:avLst/>
          </a:prstGeom>
          <a:solidFill>
            <a:srgbClr val="527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arianne" panose="02000000000000000000" pitchFamily="50" charset="0"/>
              </a:rPr>
              <a:t>Elévation du niveau de la mer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69E187F7-F2DF-41E6-A666-FCD17B066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753621"/>
              </p:ext>
            </p:extLst>
          </p:nvPr>
        </p:nvGraphicFramePr>
        <p:xfrm>
          <a:off x="5900671" y="3783249"/>
          <a:ext cx="2648374" cy="9789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67195">
                  <a:extLst>
                    <a:ext uri="{9D8B030D-6E8A-4147-A177-3AD203B41FA5}">
                      <a16:colId xmlns:a16="http://schemas.microsoft.com/office/drawing/2014/main" val="3107908997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3579355651"/>
                    </a:ext>
                  </a:extLst>
                </a:gridCol>
                <a:gridCol w="811559">
                  <a:extLst>
                    <a:ext uri="{9D8B030D-6E8A-4147-A177-3AD203B41FA5}">
                      <a16:colId xmlns:a16="http://schemas.microsoft.com/office/drawing/2014/main" val="2913803797"/>
                    </a:ext>
                  </a:extLst>
                </a:gridCol>
              </a:tblGrid>
              <a:tr h="301040"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Marianne" panose="02000000000000000000" pitchFamily="50" charset="0"/>
                        </a:rPr>
                        <a:t>Source : BRGM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Marianne" panose="02000000000000000000" pitchFamily="50" charset="0"/>
                        </a:rPr>
                        <a:t>2050 (médiane)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Marianne" panose="02000000000000000000" pitchFamily="50" charset="0"/>
                        </a:rPr>
                        <a:t>2100 (médiane)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740714"/>
                  </a:ext>
                </a:extLst>
              </a:tr>
              <a:tr h="247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Marianne" panose="02000000000000000000" pitchFamily="50" charset="0"/>
                        </a:rPr>
                        <a:t>Moyenne*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Marianne" panose="02000000000000000000" pitchFamily="50" charset="0"/>
                        </a:rPr>
                        <a:t>25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Marianne" panose="02000000000000000000" pitchFamily="50" charset="0"/>
                        </a:rPr>
                        <a:t>65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394706"/>
                  </a:ext>
                </a:extLst>
              </a:tr>
              <a:tr h="247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latin typeface="Marianne" panose="02000000000000000000" pitchFamily="50" charset="0"/>
                        </a:rPr>
                        <a:t>Saint-Pierre et Miquelon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Marianne" panose="02000000000000000000" pitchFamily="50" charset="0"/>
                        </a:rPr>
                        <a:t>36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>
                          <a:latin typeface="Marianne" panose="02000000000000000000" pitchFamily="50" charset="0"/>
                        </a:rPr>
                        <a:t>81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30624"/>
                  </a:ext>
                </a:extLst>
              </a:tr>
            </a:tbl>
          </a:graphicData>
        </a:graphic>
      </p:graphicFrame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4785E756-90E6-4E02-B094-1C5EC3F2BA83}"/>
              </a:ext>
            </a:extLst>
          </p:cNvPr>
          <p:cNvSpPr/>
          <p:nvPr/>
        </p:nvSpPr>
        <p:spPr>
          <a:xfrm>
            <a:off x="502919" y="2504914"/>
            <a:ext cx="4533873" cy="2521291"/>
          </a:xfrm>
          <a:prstGeom prst="roundRect">
            <a:avLst/>
          </a:prstGeom>
          <a:solidFill>
            <a:schemeClr val="bg1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840" indent="-285840">
              <a:buClr>
                <a:srgbClr val="000000"/>
              </a:buClr>
              <a:buFont typeface="Arial"/>
              <a:buChar char="•"/>
            </a:pPr>
            <a:r>
              <a:rPr lang="fr-F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ianne" panose="02000000000000000000" pitchFamily="50" charset="0"/>
                <a:cs typeface="Liberation Sans"/>
              </a:rPr>
              <a:t> </a:t>
            </a:r>
          </a:p>
          <a:p>
            <a:pPr marL="285840" indent="-285840">
              <a:buClr>
                <a:srgbClr val="000000"/>
              </a:buClr>
              <a:buFont typeface="Arial"/>
              <a:buChar char="•"/>
            </a:pPr>
            <a:endParaRPr lang="fr-FR" sz="1200" spc="-1" dirty="0">
              <a:solidFill>
                <a:schemeClr val="dk1"/>
              </a:solidFill>
              <a:latin typeface="Marianne" panose="02000000000000000000" pitchFamily="50" charset="0"/>
            </a:endParaRPr>
          </a:p>
          <a:p>
            <a:pPr>
              <a:buClr>
                <a:srgbClr val="000000"/>
              </a:buClr>
            </a:pPr>
            <a:endParaRPr lang="fr-FR" sz="1200" spc="-1" dirty="0">
              <a:solidFill>
                <a:schemeClr val="dk1"/>
              </a:solidFill>
              <a:latin typeface="Marianne" panose="02000000000000000000" pitchFamily="50" charset="0"/>
            </a:endParaRPr>
          </a:p>
          <a:p>
            <a:pPr>
              <a:buClr>
                <a:srgbClr val="000000"/>
              </a:buClr>
            </a:pPr>
            <a:r>
              <a:rPr lang="fr-FR" sz="1200" spc="-1" dirty="0">
                <a:solidFill>
                  <a:schemeClr val="dk1"/>
                </a:solidFill>
                <a:latin typeface="Marianne" panose="02000000000000000000" pitchFamily="50" charset="0"/>
              </a:rPr>
              <a:t>Épisodes de sécheresses plus fréquents, plus durables et plus intenses, Gestion des</a:t>
            </a:r>
            <a:r>
              <a:rPr lang="fr-FR" sz="1200" spc="-1" dirty="0">
                <a:solidFill>
                  <a:srgbClr val="000000"/>
                </a:solidFill>
                <a:latin typeface="Marianne" panose="02000000000000000000" pitchFamily="50" charset="0"/>
              </a:rPr>
              <a:t> </a:t>
            </a:r>
            <a:r>
              <a:rPr lang="fr-FR" sz="1200" spc="-1" dirty="0">
                <a:solidFill>
                  <a:schemeClr val="dk1"/>
                </a:solidFill>
                <a:latin typeface="Marianne" panose="02000000000000000000" pitchFamily="50" charset="0"/>
              </a:rPr>
              <a:t>étiages des fleuves (Guyane, Mayotte)</a:t>
            </a:r>
          </a:p>
          <a:p>
            <a:pPr>
              <a:buClr>
                <a:srgbClr val="000000"/>
              </a:buClr>
            </a:pPr>
            <a:endParaRPr lang="fr-FR" sz="1200" spc="-1" dirty="0">
              <a:solidFill>
                <a:schemeClr val="dk1"/>
              </a:solidFill>
              <a:latin typeface="Marianne" panose="02000000000000000000" pitchFamily="50" charset="0"/>
            </a:endParaRPr>
          </a:p>
          <a:p>
            <a:pPr>
              <a:buClr>
                <a:srgbClr val="000000"/>
              </a:buClr>
            </a:pPr>
            <a:r>
              <a:rPr lang="fr-FR" sz="1200" spc="-1" dirty="0">
                <a:solidFill>
                  <a:schemeClr val="dk1"/>
                </a:solidFill>
                <a:latin typeface="Marianne" panose="02000000000000000000" pitchFamily="50" charset="0"/>
              </a:rPr>
              <a:t>Multiplication des feux de végétation (Guyane, La Réunion, Antilles)</a:t>
            </a:r>
            <a:endParaRPr lang="fr-FR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rianne" panose="02000000000000000000" pitchFamily="50" charset="0"/>
              <a:cs typeface="Liberation Sans"/>
            </a:endParaRPr>
          </a:p>
          <a:p>
            <a:endParaRPr lang="fr-FR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rianne" panose="02000000000000000000" pitchFamily="50" charset="0"/>
            </a:endParaRPr>
          </a:p>
          <a:p>
            <a:r>
              <a:rPr lang="fr-F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ianne" panose="02000000000000000000" pitchFamily="50" charset="0"/>
              </a:rPr>
              <a:t>Exemple : sécheresse de 18 mois en Guyane 2023-2024; navigabilité sur les fleuves, accès à l’eau potable</a:t>
            </a:r>
          </a:p>
          <a:p>
            <a:r>
              <a:rPr lang="fr-F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ianne" panose="02000000000000000000" pitchFamily="50" charset="0"/>
              </a:rPr>
              <a:t>Crise de l’eau historique en Martinique d’avril à juin 2024</a:t>
            </a:r>
          </a:p>
          <a:p>
            <a:endParaRPr lang="fr-FR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rianne" panose="02000000000000000000" pitchFamily="50" charset="0"/>
            </a:endParaRP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6566D83D-E1BA-400D-AE8A-FBE10AF247ED}"/>
              </a:ext>
            </a:extLst>
          </p:cNvPr>
          <p:cNvGrpSpPr/>
          <p:nvPr/>
        </p:nvGrpSpPr>
        <p:grpSpPr>
          <a:xfrm>
            <a:off x="373284" y="2196229"/>
            <a:ext cx="751042" cy="751042"/>
            <a:chOff x="2700000" y="1223640"/>
            <a:chExt cx="828000" cy="828000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36FA738-CD1D-4186-A5AA-34C46FA154A0}"/>
                </a:ext>
              </a:extLst>
            </p:cNvPr>
            <p:cNvSpPr/>
            <p:nvPr/>
          </p:nvSpPr>
          <p:spPr>
            <a:xfrm>
              <a:off x="2700000" y="1223640"/>
              <a:ext cx="828000" cy="828000"/>
            </a:xfrm>
            <a:custGeom>
              <a:avLst/>
              <a:gdLst>
                <a:gd name="textAreaLeft" fmla="*/ 0 w 828000"/>
                <a:gd name="textAreaRight" fmla="*/ 828360 w 828000"/>
                <a:gd name="textAreaTop" fmla="*/ 0 h 828000"/>
                <a:gd name="textAreaBottom" fmla="*/ 828360 h 828000"/>
              </a:gdLst>
              <a:ahLst/>
              <a:cxnLst/>
              <a:rect l="textAreaLeft" t="textAreaTop" r="textAreaRight" b="textAreaBottom"/>
              <a:pathLst>
                <a:path w="1933091" h="1933091">
                  <a:moveTo>
                    <a:pt x="0" y="0"/>
                  </a:moveTo>
                  <a:lnTo>
                    <a:pt x="1933091" y="0"/>
                  </a:lnTo>
                  <a:lnTo>
                    <a:pt x="1933091" y="1933091"/>
                  </a:lnTo>
                  <a:lnTo>
                    <a:pt x="0" y="193309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>
                <a:alphaModFix amt="19000"/>
              </a:blip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 anchor="t">
              <a:noAutofit/>
            </a:bodyPr>
            <a:lstStyle/>
            <a:p>
              <a:endParaRPr lang="fr-FR" sz="1633" spc="-1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CD886C19-02F6-4E1E-8CB5-B33ECE5AED3C}"/>
                </a:ext>
              </a:extLst>
            </p:cNvPr>
            <p:cNvSpPr/>
            <p:nvPr/>
          </p:nvSpPr>
          <p:spPr>
            <a:xfrm>
              <a:off x="2805480" y="1325160"/>
              <a:ext cx="617040" cy="625320"/>
            </a:xfrm>
            <a:custGeom>
              <a:avLst/>
              <a:gdLst>
                <a:gd name="textAreaLeft" fmla="*/ 0 w 617040"/>
                <a:gd name="textAreaRight" fmla="*/ 617400 w 617040"/>
                <a:gd name="textAreaTop" fmla="*/ 0 h 625320"/>
                <a:gd name="textAreaBottom" fmla="*/ 625680 h 625320"/>
              </a:gdLst>
              <a:ahLst/>
              <a:cxnLst/>
              <a:rect l="textAreaLeft" t="textAreaTop" r="textAreaRight" b="textAreaBottom"/>
              <a:pathLst>
                <a:path w="1440502" h="1460371">
                  <a:moveTo>
                    <a:pt x="0" y="0"/>
                  </a:moveTo>
                  <a:lnTo>
                    <a:pt x="1440501" y="0"/>
                  </a:lnTo>
                  <a:lnTo>
                    <a:pt x="1440501" y="1460371"/>
                  </a:lnTo>
                  <a:lnTo>
                    <a:pt x="0" y="146037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 anchor="t">
              <a:noAutofit/>
            </a:bodyPr>
            <a:lstStyle/>
            <a:p>
              <a:endParaRPr lang="fr-FR" sz="1633" spc="-1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F0FBEE6C-7B8B-4AD6-A7D3-E8F3D4C5595B}"/>
                </a:ext>
              </a:extLst>
            </p:cNvPr>
            <p:cNvSpPr/>
            <p:nvPr/>
          </p:nvSpPr>
          <p:spPr>
            <a:xfrm>
              <a:off x="2843280" y="1363320"/>
              <a:ext cx="541080" cy="548640"/>
            </a:xfrm>
            <a:custGeom>
              <a:avLst/>
              <a:gdLst>
                <a:gd name="textAreaLeft" fmla="*/ 0 w 541080"/>
                <a:gd name="textAreaRight" fmla="*/ 541440 w 541080"/>
                <a:gd name="textAreaTop" fmla="*/ 0 h 548640"/>
                <a:gd name="textAreaBottom" fmla="*/ 549000 h 548640"/>
              </a:gdLst>
              <a:ahLst/>
              <a:cxnLst/>
              <a:rect l="textAreaLeft" t="textAreaTop" r="textAreaRight" b="textAreaBottom"/>
              <a:pathLst>
                <a:path w="1263313" h="1280738">
                  <a:moveTo>
                    <a:pt x="0" y="0"/>
                  </a:moveTo>
                  <a:lnTo>
                    <a:pt x="1263313" y="0"/>
                  </a:lnTo>
                  <a:lnTo>
                    <a:pt x="1263313" y="1280739"/>
                  </a:lnTo>
                  <a:lnTo>
                    <a:pt x="0" y="12807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 anchor="t">
              <a:noAutofit/>
            </a:bodyPr>
            <a:lstStyle/>
            <a:p>
              <a:endParaRPr lang="fr-FR" sz="1633" spc="-1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16F3ABE-3E5E-4060-9302-A7A75BA16023}"/>
                </a:ext>
              </a:extLst>
            </p:cNvPr>
            <p:cNvSpPr/>
            <p:nvPr/>
          </p:nvSpPr>
          <p:spPr>
            <a:xfrm>
              <a:off x="2952720" y="1476720"/>
              <a:ext cx="322560" cy="322200"/>
            </a:xfrm>
            <a:custGeom>
              <a:avLst/>
              <a:gdLst>
                <a:gd name="textAreaLeft" fmla="*/ 0 w 322560"/>
                <a:gd name="textAreaRight" fmla="*/ 322920 w 322560"/>
                <a:gd name="textAreaTop" fmla="*/ 0 h 322200"/>
                <a:gd name="textAreaBottom" fmla="*/ 322560 h 322200"/>
              </a:gdLst>
              <a:ahLst/>
              <a:cxnLst/>
              <a:rect l="textAreaLeft" t="textAreaTop" r="textAreaRight" b="textAreaBottom"/>
              <a:pathLst>
                <a:path w="753016" h="753016">
                  <a:moveTo>
                    <a:pt x="0" y="0"/>
                  </a:moveTo>
                  <a:lnTo>
                    <a:pt x="753017" y="0"/>
                  </a:lnTo>
                  <a:lnTo>
                    <a:pt x="753017" y="753017"/>
                  </a:lnTo>
                  <a:lnTo>
                    <a:pt x="0" y="75301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9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35" tIns="40817" rIns="81635" bIns="40817" anchor="t">
              <a:noAutofit/>
            </a:bodyPr>
            <a:lstStyle/>
            <a:p>
              <a:endParaRPr lang="fr-FR" sz="1633" spc="-1">
                <a:solidFill>
                  <a:srgbClr val="000000"/>
                </a:solidFill>
                <a:latin typeface="Marianne" panose="02000000000000000000" pitchFamily="50" charset="0"/>
              </a:endParaRPr>
            </a:p>
          </p:txBody>
        </p:sp>
      </p:grp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1F808002-1C27-4426-BBB3-7E9BFAD6094B}"/>
              </a:ext>
            </a:extLst>
          </p:cNvPr>
          <p:cNvSpPr/>
          <p:nvPr/>
        </p:nvSpPr>
        <p:spPr>
          <a:xfrm>
            <a:off x="1253962" y="2366747"/>
            <a:ext cx="2938448" cy="328664"/>
          </a:xfrm>
          <a:prstGeom prst="roundRect">
            <a:avLst/>
          </a:prstGeom>
          <a:solidFill>
            <a:srgbClr val="004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arianne" panose="02000000000000000000" pitchFamily="50" charset="0"/>
              </a:rPr>
              <a:t>Modification des précipitations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CAD901-19D0-43DE-8B18-3E18165378B4}"/>
              </a:ext>
            </a:extLst>
          </p:cNvPr>
          <p:cNvSpPr txBox="1"/>
          <p:nvPr/>
        </p:nvSpPr>
        <p:spPr>
          <a:xfrm>
            <a:off x="5552533" y="4897279"/>
            <a:ext cx="3523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*Moyenne sur 14 sites portuaires hexagone et Outre-Mer</a:t>
            </a:r>
          </a:p>
        </p:txBody>
      </p:sp>
    </p:spTree>
    <p:extLst>
      <p:ext uri="{BB962C8B-B14F-4D97-AF65-F5344CB8AC3E}">
        <p14:creationId xmlns:p14="http://schemas.microsoft.com/office/powerpoint/2010/main" val="2634509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4353</TotalTime>
  <Words>1766</Words>
  <Application>Microsoft Office PowerPoint</Application>
  <PresentationFormat>Affichage à l'écran (16:9)</PresentationFormat>
  <Paragraphs>226</Paragraphs>
  <Slides>18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34" baseType="lpstr">
      <vt:lpstr>Microsoft YaHei</vt:lpstr>
      <vt:lpstr>Arial</vt:lpstr>
      <vt:lpstr>Arial Bold</vt:lpstr>
      <vt:lpstr>Calibri</vt:lpstr>
      <vt:lpstr>DejaVu Sans</vt:lpstr>
      <vt:lpstr>Fira Sans</vt:lpstr>
      <vt:lpstr>Liberation Sans</vt:lpstr>
      <vt:lpstr>Marianne</vt:lpstr>
      <vt:lpstr>Noto Sans SC Regular</vt:lpstr>
      <vt:lpstr>Open Sans</vt:lpstr>
      <vt:lpstr>Open Sans Bold</vt:lpstr>
      <vt:lpstr>Symbol</vt:lpstr>
      <vt:lpstr>Times New Roman</vt:lpstr>
      <vt:lpstr>Wingdings</vt:lpstr>
      <vt:lpstr>Office Theme</vt:lpstr>
      <vt:lpstr>Office Theme</vt:lpstr>
      <vt:lpstr>Présentation PowerPoint</vt:lpstr>
      <vt:lpstr>Observation du climat passé - TEMPERATURE</vt:lpstr>
      <vt:lpstr>Observation du climat passé – TEMPERATURE (2)</vt:lpstr>
      <vt:lpstr>Observation du climat passé - PRECIPITATIONS</vt:lpstr>
      <vt:lpstr>Présentation PowerPoint</vt:lpstr>
      <vt:lpstr>Présentation PowerPoint</vt:lpstr>
      <vt:lpstr>Présentation PowerPoint</vt:lpstr>
      <vt:lpstr>Présentation PowerPoint</vt:lpstr>
      <vt:lpstr>Conséquences multiples sur tous les territoires</vt:lpstr>
      <vt:lpstr>Conséquences multiples sur tous les territoires</vt:lpstr>
      <vt:lpstr>LE DEVELOPPEMENT DES SERVICES CLIMATIQUES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MORIN</dc:creator>
  <dc:description/>
  <cp:lastModifiedBy>RISLER Ophélie</cp:lastModifiedBy>
  <cp:revision>359</cp:revision>
  <cp:lastPrinted>2025-07-29T14:04:49Z</cp:lastPrinted>
  <dcterms:created xsi:type="dcterms:W3CDTF">2022-01-19T16:01:54Z</dcterms:created>
  <dcterms:modified xsi:type="dcterms:W3CDTF">2025-11-10T11:18:59Z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3</vt:i4>
  </property>
  <property fmtid="{D5CDD505-2E9C-101B-9397-08002B2CF9AE}" pid="3" name="Notes">
    <vt:i4>5</vt:i4>
  </property>
  <property fmtid="{D5CDD505-2E9C-101B-9397-08002B2CF9AE}" pid="4" name="PresentationFormat">
    <vt:lpwstr>Personnalisé</vt:lpwstr>
  </property>
  <property fmtid="{D5CDD505-2E9C-101B-9397-08002B2CF9AE}" pid="5" name="Slides">
    <vt:i4>6</vt:i4>
  </property>
</Properties>
</file>