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8" r:id="rId3"/>
    <p:sldId id="264" r:id="rId4"/>
    <p:sldId id="274" r:id="rId5"/>
    <p:sldId id="266" r:id="rId6"/>
    <p:sldId id="261" r:id="rId7"/>
    <p:sldId id="257" r:id="rId8"/>
    <p:sldId id="263" r:id="rId9"/>
    <p:sldId id="265" r:id="rId10"/>
    <p:sldId id="272" r:id="rId11"/>
    <p:sldId id="262" r:id="rId12"/>
    <p:sldId id="267" r:id="rId13"/>
    <p:sldId id="268" r:id="rId14"/>
    <p:sldId id="275" r:id="rId15"/>
    <p:sldId id="269" r:id="rId16"/>
    <p:sldId id="270" r:id="rId17"/>
    <p:sldId id="271" r:id="rId18"/>
    <p:sldId id="276" r:id="rId19"/>
    <p:sldId id="277" r:id="rId20"/>
    <p:sldId id="278" r:id="rId21"/>
    <p:sldId id="279" r:id="rId22"/>
    <p:sldId id="280" r:id="rId23"/>
    <p:sldId id="273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82"/>
  </p:normalViewPr>
  <p:slideViewPr>
    <p:cSldViewPr snapToGrid="0" snapToObjects="1">
      <p:cViewPr varScale="1">
        <p:scale>
          <a:sx n="75" d="100"/>
          <a:sy n="75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D7341-627A-3ACB-5B58-692411630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AC76F7A-249D-8B58-335A-C29DFFBD6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6F7195-6CD9-EE5D-59E7-B75BA2B72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301A58-8EEA-8E63-0C2F-CF8309AF7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65E4EE-A2A1-03D9-FF57-DAACD3C44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09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6DC37C-6164-DCDA-8FD2-96243ACD3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B0D5CBA-7494-6C1E-7FAE-57AA24B08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57859C-FF07-FEE9-05BE-2758983CA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6781B2-9B11-0DEA-E878-F10517EF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BFEE02-1A23-5C5B-4993-D15872297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34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3923C4D-C3A4-315E-CAEC-362A3400C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2B73A8-4AA1-FF97-0652-DA78D30E6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7802E2-1A81-FF88-4FF0-174AD3D9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BA03A8-9DBA-52EE-F4B2-BD19776E1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2BD22D-BB50-9F66-E1CA-F26CEE84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537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81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8E757D-475D-ED3A-E391-CED107975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1BA62F-C686-8B86-2207-0C8C605AA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648178-B6D4-3866-BBBF-47E9122D6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B838C7-A8CB-110C-D04A-D66308080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F82501-F821-F137-0A2F-9C8415C8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133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47176D-E517-EBA3-B443-254471306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759C46-5745-7B49-38F4-F13928515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39957D-3866-8D34-86E3-3D062BB02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728D50-33A7-E5E9-4125-85E2ABF4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23B03F-6DD6-61D4-115C-F3597CBBD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869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02EAEA-4906-BCB1-88F5-65A29E832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AD2DA1-E0BA-093F-9C1D-B10625EEF7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946324-94DB-4D45-42C7-CD179DE7A2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B8FDD12-163A-E771-047D-E638A8E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5A763B-3B2B-8BF4-42BD-86A403BB1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8505FA-AAB9-7595-B355-8F4F1E89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44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45BC38-F66E-6F21-9F0C-800A3ADC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453D38-114F-88EE-FF81-F27564602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C7F89B2-7143-E042-22B2-90261B44B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9C81A22-50B7-7892-D84C-B5944C0932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D9FABB-9A09-C26C-D465-B6D615256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833B901-19AC-7216-C135-6F7947EB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108C43-C9E4-073B-74DB-28D831AA6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A006C96-85D2-C58A-4322-8FD6BEA50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16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45497E-9D34-4EFB-B38F-6F4F7092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CA2F52A-AF36-B73D-8027-B1ABBBDE4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99FE30-1E81-CC98-334D-10BD58B56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7B9A0A2-C16C-5FEC-9BF9-CC2B2CD9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31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D0B0899-BFC3-3021-75F8-003CF157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C4B88EF-BA61-C032-236A-01664AAB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BA48BC-2A99-79E1-973D-834F04E93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426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FD1494-D34A-A6C1-BC18-754314DE4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A0E464-E8AF-ACD3-31CA-F1A0E87CD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0DA0DF-0D00-34F7-1257-3BD310F0E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B8F912-BA21-1CF3-681D-45CC98766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10A0EB-BEEA-0E24-2525-FCC01243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CE5207-5A38-0ECA-7E6B-417E1B220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90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37B4C8-FB33-B9D2-8DD3-BC3F0E71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FD1EAA4-9AA8-23DE-C06F-6D7EDD0895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2285A9-5FC7-7D75-5C53-A6CF42D18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F7B8C5-C9DD-DF84-F272-AFDC2A1B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B54053-6061-2A4E-3024-FD4E3F9BC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82835C-B555-C62D-FBB8-E5BFC16A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36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ABBEFDE-B1AA-3401-3E08-C17ACA16A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EA5785-F549-C912-8126-2BA6842B7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0A50AB-12A4-BCBB-3E29-D60CE53CF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A7CF97-E344-C448-C1B1-A9DDF05CE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992852-3F88-3459-70AF-1CA6752D2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0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5F8A8062-D512-864D-999B-54243F26CE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PF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7236BA-2347-0444-AF1F-B2E812E240C2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350" y="0"/>
            <a:ext cx="11671299" cy="6667500"/>
          </a:xfrm>
          <a:prstGeom prst="rect">
            <a:avLst/>
          </a:prstGeom>
          <a:effectLst>
            <a:softEdge rad="111025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4119F99-7314-A24F-9F03-2CC87D22231A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9196" y="58739"/>
            <a:ext cx="2493606" cy="21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5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CD3D75-731E-EC46-AA43-BE9DEF5F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644226"/>
          </a:xfrm>
        </p:spPr>
        <p:txBody>
          <a:bodyPr>
            <a:normAutofit fontScale="90000"/>
          </a:bodyPr>
          <a:lstStyle/>
          <a:p>
            <a:r>
              <a:rPr lang="fr-FR" dirty="0"/>
              <a:t>PROJETS COMMUNAUX RÉCENTS</a:t>
            </a:r>
            <a:endParaRPr lang="fr-PF" dirty="0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6A206A98-084E-1540-95F4-03D24FA03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923031"/>
              </p:ext>
            </p:extLst>
          </p:nvPr>
        </p:nvGraphicFramePr>
        <p:xfrm>
          <a:off x="936171" y="1955800"/>
          <a:ext cx="8450943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4943">
                  <a:extLst>
                    <a:ext uri="{9D8B030D-6E8A-4147-A177-3AD203B41FA5}">
                      <a16:colId xmlns:a16="http://schemas.microsoft.com/office/drawing/2014/main" val="142614722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342712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6674755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65240991"/>
                    </a:ext>
                  </a:extLst>
                </a:gridCol>
              </a:tblGrid>
              <a:tr h="266821">
                <a:tc>
                  <a:txBody>
                    <a:bodyPr/>
                    <a:lstStyle/>
                    <a:p>
                      <a:r>
                        <a:rPr lang="fr-PF" b="1" dirty="0">
                          <a:solidFill>
                            <a:schemeClr val="tx1"/>
                          </a:solidFill>
                        </a:rPr>
                        <a:t>ECOLE MATERNELLE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PF" b="0" dirty="0">
                          <a:solidFill>
                            <a:schemeClr val="tx1"/>
                          </a:solidFill>
                        </a:rPr>
                        <a:t>380 000 000 XPF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PF" b="0" dirty="0">
                          <a:solidFill>
                            <a:schemeClr val="tx1"/>
                          </a:solidFill>
                        </a:rPr>
                        <a:t>3 186 315,58 €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PF" b="0" dirty="0">
                          <a:solidFill>
                            <a:schemeClr val="tx1"/>
                          </a:solidFill>
                        </a:rPr>
                        <a:t>ETAT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 / PAYS</a:t>
                      </a:r>
                      <a:r>
                        <a:rPr lang="fr-PF" b="0" dirty="0">
                          <a:solidFill>
                            <a:schemeClr val="tx1"/>
                          </a:solidFill>
                        </a:rPr>
                        <a:t> / COMMUNE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602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PF" b="1" dirty="0">
                          <a:solidFill>
                            <a:schemeClr val="tx1"/>
                          </a:solidFill>
                        </a:rPr>
                        <a:t>ECOLE ELEMENTAIRE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PF" b="0" dirty="0">
                          <a:solidFill>
                            <a:schemeClr val="tx1"/>
                          </a:solidFill>
                        </a:rPr>
                        <a:t>410 000 000 XPF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PF" b="0" dirty="0">
                          <a:solidFill>
                            <a:schemeClr val="tx1"/>
                          </a:solidFill>
                        </a:rPr>
                        <a:t>3 437 866,81€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PF" b="0" dirty="0">
                          <a:solidFill>
                            <a:schemeClr val="tx1"/>
                          </a:solidFill>
                        </a:rPr>
                        <a:t>ETAT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 / PAYS</a:t>
                      </a:r>
                      <a:r>
                        <a:rPr lang="fr-PF" b="0" dirty="0">
                          <a:solidFill>
                            <a:schemeClr val="tx1"/>
                          </a:solidFill>
                        </a:rPr>
                        <a:t> / COMMUNE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526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PF" b="1" dirty="0">
                          <a:solidFill>
                            <a:schemeClr val="tx1"/>
                          </a:solidFill>
                        </a:rPr>
                        <a:t>RENOVATION FORAGE ET RESEAU D’EAU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PF" dirty="0">
                          <a:solidFill>
                            <a:schemeClr val="tx1"/>
                          </a:solidFill>
                        </a:rPr>
                        <a:t>300 000 000 XPF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PF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PF" dirty="0">
                          <a:solidFill>
                            <a:schemeClr val="tx1"/>
                          </a:solidFill>
                        </a:rPr>
                        <a:t>515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PF" dirty="0">
                          <a:solidFill>
                            <a:schemeClr val="tx1"/>
                          </a:solidFill>
                        </a:rPr>
                        <a:t>512,3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PF" b="0" dirty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fr-PF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PF" b="0" dirty="0">
                          <a:solidFill>
                            <a:schemeClr val="tx1"/>
                          </a:solidFill>
                        </a:rPr>
                        <a:t>ETAT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 / PAYS</a:t>
                      </a:r>
                      <a:r>
                        <a:rPr lang="fr-PF" b="0" dirty="0">
                          <a:solidFill>
                            <a:schemeClr val="tx1"/>
                          </a:solidFill>
                        </a:rPr>
                        <a:t> / COMMUNE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3888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63346EB-5877-B44C-900B-DD92509DE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543" y="45287"/>
            <a:ext cx="5308914" cy="3532841"/>
          </a:xfrm>
          <a:prstGeom prst="rect">
            <a:avLst/>
          </a:prstGeom>
          <a:effectLst>
            <a:softEdge rad="143569"/>
          </a:effec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6F6B8F-8439-5547-9925-4FD4D4B890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174" y="3567242"/>
            <a:ext cx="10363826" cy="28049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b="1" cap="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majorité des habitants pratiquent la perliculture, et de nombreuses fermes perlières occupent les lagons des Gambier.</a:t>
            </a:r>
          </a:p>
          <a:p>
            <a:pPr marL="0" indent="0">
              <a:buNone/>
            </a:pPr>
            <a:r>
              <a:rPr lang="fr-FR" b="1" cap="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 compte 133 exploitations, ce qui signifie que près de 85 % de la population vit de la perle.</a:t>
            </a:r>
          </a:p>
          <a:p>
            <a:pPr marL="0" indent="0">
              <a:buNone/>
            </a:pPr>
            <a:r>
              <a:rPr lang="fr-FR" b="1" cap="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 cours des dernières années, bien que très éloigné des principaux foyers de peuplement de la Polynésie française, l’archipel a vu sa population augmenter grâce à l’activité perlière et à l’exploitation de la nacre</a:t>
            </a:r>
            <a:r>
              <a:rPr lang="fr-FR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fr-PF" b="1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05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A63622-3EAF-1A40-BB13-97247C676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514" y="47936"/>
            <a:ext cx="5089071" cy="930180"/>
          </a:xfrm>
        </p:spPr>
        <p:txBody>
          <a:bodyPr/>
          <a:lstStyle/>
          <a:p>
            <a:r>
              <a:rPr lang="fr-PF" dirty="0"/>
              <a:t>le tourisme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9FD660-EDD1-F94C-AE7A-40DEEAAED6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819401"/>
            <a:ext cx="10363826" cy="36684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L'archipel des </a:t>
            </a:r>
            <a:r>
              <a:rPr lang="fr-FR" sz="1800" cap="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ambier est l'un des moins visités de </a:t>
            </a:r>
            <a:r>
              <a:rPr lang="fr-FR" sz="1800" cap="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olynésie française. L'éloignement de </a:t>
            </a:r>
            <a:r>
              <a:rPr lang="fr-FR" sz="1800" cap="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ahiti et le prix du billet d'avion pour s'y rendre en sont en grande</a:t>
            </a:r>
            <a:r>
              <a:rPr lang="fr-FR" sz="1800" cap="none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partie</a:t>
            </a:r>
            <a:r>
              <a:rPr lang="fr-FR" sz="1800" cap="none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responsables.</a:t>
            </a:r>
            <a:r>
              <a:rPr lang="fr-FR" sz="1800" cap="none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Pourtant,</a:t>
            </a:r>
            <a:r>
              <a:rPr lang="fr-FR" sz="1800" cap="none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les</a:t>
            </a:r>
            <a:r>
              <a:rPr lang="fr-FR" sz="1800" cap="none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ambier</a:t>
            </a:r>
            <a:r>
              <a:rPr lang="fr-FR" sz="1800" cap="none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possèdent</a:t>
            </a:r>
            <a:r>
              <a:rPr lang="fr-FR" sz="1800" cap="none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</a:t>
            </a:r>
            <a:r>
              <a:rPr lang="fr-FR" sz="1800" cap="none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potentiel</a:t>
            </a:r>
            <a:r>
              <a:rPr lang="fr-FR" sz="1800" cap="none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dû</a:t>
            </a:r>
            <a:r>
              <a:rPr lang="fr-FR" sz="1800" cap="none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fr-FR" sz="1800" cap="none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</a:t>
            </a:r>
            <a:r>
              <a:rPr lang="fr-FR" sz="1800" cap="none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climat,</a:t>
            </a:r>
            <a:r>
              <a:rPr lang="fr-FR" sz="1800" cap="none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 environnement</a:t>
            </a:r>
            <a:r>
              <a:rPr lang="fr-FR" sz="1800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 son</a:t>
            </a:r>
            <a:r>
              <a:rPr lang="fr-FR" sz="1800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passé</a:t>
            </a:r>
            <a:r>
              <a:rPr lang="fr-FR" sz="1800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historique unique.</a:t>
            </a:r>
            <a:r>
              <a:rPr lang="fr-FR" sz="1800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Les</a:t>
            </a:r>
            <a:r>
              <a:rPr lang="fr-FR" sz="1800" cap="none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touristes</a:t>
            </a:r>
            <a:r>
              <a:rPr lang="fr-FR" sz="1800" cap="none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désirant</a:t>
            </a:r>
            <a:r>
              <a:rPr lang="fr-FR" sz="1800" cap="none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</a:t>
            </a:r>
            <a:r>
              <a:rPr lang="fr-FR" sz="1800" cap="none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rendre</a:t>
            </a:r>
            <a:r>
              <a:rPr lang="fr-FR" sz="1800" cap="none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aux</a:t>
            </a:r>
            <a:r>
              <a:rPr lang="fr-FR" sz="1800" cap="none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îles</a:t>
            </a:r>
            <a:r>
              <a:rPr lang="fr-FR" sz="1800" cap="none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itcairn</a:t>
            </a:r>
            <a:r>
              <a:rPr lang="fr-FR" sz="1800" cap="none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passent</a:t>
            </a:r>
            <a:r>
              <a:rPr lang="fr-FR" sz="1800" cap="none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</a:t>
            </a:r>
            <a:r>
              <a:rPr lang="fr-FR" sz="1800" cap="none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spc="-4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fr-FR" sz="1800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angareva</a:t>
            </a:r>
            <a:r>
              <a:rPr lang="fr-FR" sz="1800" cap="none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qui</a:t>
            </a:r>
            <a:r>
              <a:rPr lang="fr-FR" sz="1800" cap="none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leur</a:t>
            </a:r>
            <a:r>
              <a:rPr lang="fr-FR" sz="1800" cap="none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sert de base de départ.</a:t>
            </a:r>
          </a:p>
          <a:p>
            <a:pPr marL="187325">
              <a:spcBef>
                <a:spcPts val="1400"/>
              </a:spcBef>
              <a:spcAft>
                <a:spcPts val="0"/>
              </a:spcAft>
            </a:pP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L'offre</a:t>
            </a:r>
            <a:r>
              <a:rPr lang="fr-FR" sz="1800" cap="none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fr-FR" sz="1800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  <a:r>
              <a:rPr lang="fr-FR" sz="1800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fr-FR" sz="1800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l'île</a:t>
            </a:r>
            <a:r>
              <a:rPr lang="fr-FR" sz="1800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fr-FR" sz="1800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cap="none" spc="-5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sz="1800" b="1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angareva</a:t>
            </a:r>
            <a:r>
              <a:rPr lang="fr-FR" sz="1800" b="1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8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ambier)</a:t>
            </a:r>
            <a:r>
              <a:rPr lang="fr-FR" sz="1800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fr-FR" sz="1800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limitée.</a:t>
            </a:r>
            <a:r>
              <a:rPr lang="fr-FR" sz="1800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fr-FR" sz="1800" cap="none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réservation</a:t>
            </a:r>
            <a:r>
              <a:rPr lang="fr-FR" sz="1800" b="1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fr-FR" sz="1800" b="1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l'avance</a:t>
            </a:r>
            <a:r>
              <a:rPr lang="fr-FR" sz="18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fr-FR" sz="1800" b="1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essentielle.</a:t>
            </a:r>
            <a:endParaRPr lang="fr-PF" sz="18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L'hébergement</a:t>
            </a:r>
            <a:r>
              <a:rPr lang="fr-FR" sz="1800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fr-FR" sz="1800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uniquement</a:t>
            </a:r>
            <a:r>
              <a:rPr lang="fr-FR" sz="1800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disponible</a:t>
            </a:r>
            <a:r>
              <a:rPr lang="fr-FR" sz="1800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fr-FR" sz="1800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pensions</a:t>
            </a:r>
            <a:r>
              <a:rPr lang="fr-FR" sz="1800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fr-FR" sz="1800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famille</a:t>
            </a:r>
            <a:r>
              <a:rPr lang="fr-FR" sz="1800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(petite hôtellerie</a:t>
            </a:r>
            <a:r>
              <a:rPr lang="fr-FR" sz="20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fr-FR" sz="20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pensions de famille offrent une connexion internet, certaines pensions de famille proposent également un service de location de véhicules.</a:t>
            </a:r>
            <a:endParaRPr lang="fr-PF" sz="18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PF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pensions de familles : 7</a:t>
            </a:r>
          </a:p>
          <a:p>
            <a:r>
              <a:rPr lang="fr-PF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locations de voitures : 6</a:t>
            </a:r>
          </a:p>
          <a:p>
            <a:pPr marL="0" indent="0" algn="ctr">
              <a:buNone/>
            </a:pPr>
            <a:endParaRPr lang="fr-PF" sz="18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PF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5EF6DA-E00F-FD4C-ACEE-C9E02F5C1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171" y="978117"/>
            <a:ext cx="3015343" cy="19174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112901-8519-A442-8F01-D3FBD8977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527" y="978117"/>
            <a:ext cx="2888259" cy="19174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B1246F4-B7B7-3A46-8DBB-AA8706D98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89" y="978116"/>
            <a:ext cx="3193477" cy="191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8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3E7FC6B-808F-714D-9B84-05C5CA5DF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640" y="1335157"/>
            <a:ext cx="5419989" cy="54466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99E28ED-D82F-BE4A-B72F-4E3F70772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29435"/>
            <a:ext cx="10364451" cy="635788"/>
          </a:xfrm>
        </p:spPr>
        <p:txBody>
          <a:bodyPr>
            <a:normAutofit fontScale="90000"/>
          </a:bodyPr>
          <a:lstStyle/>
          <a:p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Aspects</a:t>
            </a:r>
            <a:r>
              <a:rPr lang="fr-FR" cap="none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culturels</a:t>
            </a:r>
            <a:r>
              <a:rPr lang="fr-FR" cap="none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</a:t>
            </a:r>
            <a:r>
              <a:rPr lang="fr-FR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environnementaux</a:t>
            </a:r>
            <a:br>
              <a:rPr lang="fr-PF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fr-PF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3C2873-9C3D-DC41-AFEC-80EB7AF598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904620"/>
            <a:ext cx="10363826" cy="430537"/>
          </a:xfrm>
        </p:spPr>
        <p:txBody>
          <a:bodyPr>
            <a:normAutofit fontScale="62500" lnSpcReduction="20000"/>
          </a:bodyPr>
          <a:lstStyle/>
          <a:p>
            <a:pPr marL="43815" marR="41275" algn="just">
              <a:spcBef>
                <a:spcPts val="920"/>
              </a:spcBef>
              <a:spcAft>
                <a:spcPts val="0"/>
              </a:spcAft>
            </a:pP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Les </a:t>
            </a:r>
            <a:r>
              <a:rPr lang="fr-FR" cap="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îles G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ambier sont le berceau du catholicisme et possède la plus grande Cathédrale du Pacifique Sud </a:t>
            </a:r>
            <a:r>
              <a:rPr lang="fr-FR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fr-PF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PF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0442A77-98BD-D749-BD13-B57FDF939511}"/>
              </a:ext>
            </a:extLst>
          </p:cNvPr>
          <p:cNvSpPr txBox="1"/>
          <p:nvPr/>
        </p:nvSpPr>
        <p:spPr>
          <a:xfrm>
            <a:off x="283028" y="2634343"/>
            <a:ext cx="3069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PF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Première pierre posée en 1839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bâtie en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blocs de corail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recouverts d’un enduit à la chaux corallienne.</a:t>
            </a:r>
            <a:endParaRPr lang="fr-PF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0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E4931F2-3CD7-BEC8-F018-3A43C13B3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456404"/>
            <a:ext cx="8928100" cy="57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7D7D1B-55AA-4A49-9E73-44188FE2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157236"/>
            <a:ext cx="10364451" cy="448284"/>
          </a:xfrm>
        </p:spPr>
        <p:txBody>
          <a:bodyPr>
            <a:normAutofit fontScale="90000"/>
          </a:bodyPr>
          <a:lstStyle/>
          <a:p>
            <a:r>
              <a:rPr lang="fr-PF" sz="2800" cap="none" dirty="0"/>
              <a:t>SERVICE PUBLIC </a:t>
            </a:r>
            <a:r>
              <a:rPr lang="fr-FR" sz="2800" cap="none" dirty="0"/>
              <a:t>DU </a:t>
            </a:r>
            <a:r>
              <a:rPr lang="fr-PF" sz="2800" cap="none" dirty="0"/>
              <a:t>PAYS ET </a:t>
            </a:r>
            <a:r>
              <a:rPr lang="fr-FR" sz="2800" cap="none" dirty="0"/>
              <a:t>DE L’ </a:t>
            </a:r>
            <a:r>
              <a:rPr lang="fr-PF" sz="2800" cap="none" dirty="0"/>
              <a:t>ETAT SUR MANGAREVA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4AE41AD-D365-E54C-A698-4AECA44620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149" y="605520"/>
            <a:ext cx="10363826" cy="6095244"/>
          </a:xfrm>
        </p:spPr>
        <p:txBody>
          <a:bodyPr>
            <a:noAutofit/>
          </a:bodyPr>
          <a:lstStyle/>
          <a:p>
            <a:pPr marL="43815">
              <a:lnSpc>
                <a:spcPct val="100000"/>
              </a:lnSpc>
              <a:spcBef>
                <a:spcPts val="1375"/>
              </a:spcBef>
              <a:spcAft>
                <a:spcPts val="0"/>
              </a:spcAft>
            </a:pP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Domaine</a:t>
            </a:r>
            <a:r>
              <a:rPr lang="fr-FR" b="1" u="sng" cap="none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SECURITE</a:t>
            </a:r>
            <a:r>
              <a:rPr lang="fr-FR" b="1" u="sng" cap="non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fr-PF" b="1" u="sng" cap="none" spc="-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Une</a:t>
            </a:r>
            <a:r>
              <a:rPr lang="fr-FR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gendarmerie</a:t>
            </a:r>
            <a:r>
              <a:rPr lang="fr-FR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fr-FR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militaires et</a:t>
            </a:r>
            <a:r>
              <a:rPr lang="fr-FR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fr-FR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gendarme</a:t>
            </a:r>
            <a:r>
              <a:rPr lang="fr-FR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mobile</a:t>
            </a:r>
            <a:endParaRPr lang="fr-PF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3815">
              <a:lnSpc>
                <a:spcPct val="100000"/>
              </a:lnSpc>
            </a:pP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Domaine</a:t>
            </a:r>
            <a:r>
              <a:rPr lang="fr-FR" b="1" u="sng" cap="none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</a:t>
            </a:r>
            <a:r>
              <a:rPr lang="fr-FR" b="1" u="sng" cap="none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GESTION</a:t>
            </a:r>
            <a:r>
              <a:rPr lang="fr-FR" b="1" u="sng" cap="non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</a:t>
            </a:r>
            <a:r>
              <a:rPr lang="fr-FR" b="1" u="sng" cap="none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INFRASTRUCTURES</a:t>
            </a:r>
            <a:r>
              <a:rPr lang="fr-FR" b="1" u="sng" cap="none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</a:t>
            </a:r>
            <a:r>
              <a:rPr lang="fr-FR" b="1" u="sng" cap="none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EQUIPEMENTS</a:t>
            </a:r>
            <a:r>
              <a:rPr lang="fr-FR" b="1" u="sng" cap="none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fr-PF" b="1" u="sng" cap="none" spc="-5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Une</a:t>
            </a:r>
            <a:r>
              <a:rPr lang="fr-FR" cap="none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antenne</a:t>
            </a:r>
            <a:r>
              <a:rPr lang="fr-FR" cap="none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DEQ</a:t>
            </a:r>
            <a:r>
              <a:rPr lang="fr-FR" cap="none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(direction</a:t>
            </a:r>
            <a:r>
              <a:rPr lang="fr-FR" cap="none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</a:t>
            </a:r>
            <a:r>
              <a:rPr lang="fr-FR" cap="none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l’équipement)</a:t>
            </a:r>
            <a:r>
              <a:rPr lang="fr-FR" cap="none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fr-FR" cap="none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fr-FR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agents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DAC (direction avion civile) : 3 agents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DAG (direction de l’agriculture) : 3 agents</a:t>
            </a:r>
            <a:endParaRPr lang="fr-PF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3815">
              <a:lnSpc>
                <a:spcPct val="100000"/>
              </a:lnSpc>
            </a:pP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Domaine</a:t>
            </a:r>
            <a:r>
              <a:rPr lang="fr-FR" b="1" u="sng" cap="none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POSTALE</a:t>
            </a:r>
            <a:r>
              <a:rPr lang="fr-FR" b="1" u="sng" cap="none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</a:t>
            </a:r>
            <a:r>
              <a:rPr lang="fr-FR" b="1" u="sng" cap="none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RESEAU DE TELECOMMUNICATION</a:t>
            </a:r>
            <a:r>
              <a:rPr lang="fr-FR" b="1" u="sng" cap="none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fr-PF" b="1" u="sng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498215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FARE</a:t>
            </a:r>
            <a:r>
              <a:rPr lang="fr-FR" cap="none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RATA</a:t>
            </a:r>
            <a:r>
              <a:rPr lang="fr-FR" cap="none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fr-FR" cap="none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fr-FR" cap="none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agents </a:t>
            </a:r>
          </a:p>
          <a:p>
            <a:pPr marR="3498215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ONATI : 2 agents</a:t>
            </a:r>
            <a:endParaRPr lang="fr-PF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3815" marR="1793875">
              <a:lnSpc>
                <a:spcPct val="100000"/>
              </a:lnSpc>
              <a:spcAft>
                <a:spcPts val="0"/>
              </a:spcAft>
            </a:pP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Domaine</a:t>
            </a:r>
            <a:r>
              <a:rPr lang="fr-FR" b="1" u="sng" cap="none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SANTE</a:t>
            </a:r>
            <a:r>
              <a:rPr lang="fr-FR" b="1" u="sng" cap="none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</a:t>
            </a:r>
            <a:r>
              <a:rPr lang="fr-FR" cap="none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centre</a:t>
            </a:r>
            <a:r>
              <a:rPr lang="fr-FR" cap="none" spc="-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médical</a:t>
            </a:r>
            <a:r>
              <a:rPr lang="fr-FR" cap="none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fr-FR" cap="none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fr-FR" cap="none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infirmières</a:t>
            </a:r>
            <a:r>
              <a:rPr lang="fr-FR" cap="none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</a:t>
            </a:r>
            <a:r>
              <a:rPr lang="fr-FR" cap="none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fr-FR" cap="none" spc="-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médecin </a:t>
            </a:r>
            <a:r>
              <a:rPr lang="fr-FR" cap="non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itinérant</a:t>
            </a:r>
            <a:endParaRPr lang="fr-PF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3815">
              <a:lnSpc>
                <a:spcPct val="100000"/>
              </a:lnSpc>
            </a:pP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Domaine</a:t>
            </a:r>
            <a:r>
              <a:rPr lang="fr-FR" b="1" u="sng" cap="none" spc="-2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ENSEIGNEMENT</a:t>
            </a:r>
            <a:r>
              <a:rPr lang="fr-FR" b="1" u="sng" cap="none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fr-PF" b="1" u="sng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Une</a:t>
            </a:r>
            <a:r>
              <a:rPr lang="fr-FR" cap="none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école</a:t>
            </a:r>
            <a:r>
              <a:rPr lang="fr-FR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primaire</a:t>
            </a:r>
            <a:r>
              <a:rPr lang="fr-FR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(maternelle et élémentaire)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cap="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U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fr-FR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collège</a:t>
            </a:r>
            <a:r>
              <a:rPr lang="fr-FR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privé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catholique</a:t>
            </a:r>
            <a:r>
              <a:rPr lang="fr-FR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aint</a:t>
            </a:r>
            <a:r>
              <a:rPr lang="fr-FR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Raphaël</a:t>
            </a:r>
            <a:r>
              <a:rPr lang="fr-FR" cap="none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fr-PF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3815" marR="189865">
              <a:lnSpc>
                <a:spcPct val="100000"/>
              </a:lnSpc>
              <a:spcAft>
                <a:spcPts val="0"/>
              </a:spcAft>
            </a:pP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Domaine AUTRES MISSIONS DE SERVICE PUBLIC</a:t>
            </a:r>
            <a:endParaRPr lang="fr-PF" b="1" u="sng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Une</a:t>
            </a:r>
            <a:r>
              <a:rPr lang="fr-FR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station de météo France</a:t>
            </a:r>
            <a:r>
              <a:rPr lang="fr-FR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lang="fr-FR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agents</a:t>
            </a:r>
            <a:r>
              <a:rPr lang="fr-PF" cap="none" dirty="0">
                <a:effectLst/>
              </a:rPr>
              <a:t> </a:t>
            </a:r>
            <a:endParaRPr lang="fr-PF" cap="none" dirty="0"/>
          </a:p>
        </p:txBody>
      </p:sp>
    </p:spTree>
    <p:extLst>
      <p:ext uri="{BB962C8B-B14F-4D97-AF65-F5344CB8AC3E}">
        <p14:creationId xmlns:p14="http://schemas.microsoft.com/office/powerpoint/2010/main" val="260907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C968784-6180-5A4A-AC9B-4517F69182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087" y="1716946"/>
            <a:ext cx="10363826" cy="342410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PF" dirty="0"/>
              <a:t> </a:t>
            </a:r>
            <a:r>
              <a:rPr lang="fr-PF" b="1" u="sng" dirty="0"/>
              <a:t>commerces : </a:t>
            </a:r>
          </a:p>
          <a:p>
            <a:pPr marL="27940" marR="27305">
              <a:spcBef>
                <a:spcPts val="115"/>
              </a:spcBef>
              <a:spcAft>
                <a:spcPts val="0"/>
              </a:spcAft>
            </a:pPr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</a:rPr>
              <a:t>L'île ne dispose que de petites épiceries (pas de grands supermarchés).</a:t>
            </a:r>
            <a:r>
              <a:rPr lang="fr-FR" sz="1800" cap="none" spc="-30" dirty="0">
                <a:effectLst/>
                <a:latin typeface="Arial MT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</a:rPr>
              <a:t>Les</a:t>
            </a:r>
            <a:r>
              <a:rPr lang="fr-FR" sz="1800" cap="none" spc="-25" dirty="0">
                <a:effectLst/>
                <a:latin typeface="Arial MT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</a:rPr>
              <a:t>horaires</a:t>
            </a:r>
            <a:r>
              <a:rPr lang="fr-FR" sz="1800" cap="none" spc="-35" dirty="0">
                <a:effectLst/>
                <a:latin typeface="Arial MT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</a:rPr>
              <a:t>varient,</a:t>
            </a:r>
            <a:r>
              <a:rPr lang="fr-FR" sz="1800" cap="none" spc="-30" dirty="0">
                <a:effectLst/>
                <a:latin typeface="Arial MT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</a:rPr>
              <a:t>généralement</a:t>
            </a:r>
            <a:r>
              <a:rPr lang="fr-FR" sz="1800" cap="none" spc="-20" dirty="0">
                <a:effectLst/>
                <a:latin typeface="Arial MT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</a:rPr>
              <a:t>de</a:t>
            </a:r>
            <a:r>
              <a:rPr lang="fr-FR" sz="1800" cap="none" spc="-40" dirty="0">
                <a:effectLst/>
                <a:latin typeface="Arial MT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</a:rPr>
              <a:t>05h30</a:t>
            </a:r>
            <a:r>
              <a:rPr lang="fr-FR" sz="1800" cap="none" spc="-30" dirty="0">
                <a:effectLst/>
                <a:latin typeface="Arial MT"/>
                <a:ea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</a:rPr>
              <a:t>à </a:t>
            </a:r>
            <a:r>
              <a:rPr lang="fr-FR" sz="1800" cap="none" spc="-10" dirty="0">
                <a:effectLst/>
                <a:latin typeface="Arial MT"/>
                <a:ea typeface="Times New Roman" panose="02020603050405020304" pitchFamily="18" charset="0"/>
              </a:rPr>
              <a:t>18h00 soit 6 épiceries au total.</a:t>
            </a:r>
            <a:endParaRPr lang="fr-PF" sz="18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Vous trouverez deux boulangeries sur </a:t>
            </a:r>
            <a:r>
              <a:rPr lang="fr-FR" sz="1800" cap="none" dirty="0" err="1"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sz="1800" cap="none" dirty="0" err="1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angareva</a:t>
            </a:r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. De plus, trois snacks sont ouverts du lundi au samedi pour assurer le repas de midi.</a:t>
            </a:r>
            <a:r>
              <a:rPr lang="fr-FR" sz="1800" cap="none" spc="-15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Les</a:t>
            </a:r>
            <a:r>
              <a:rPr lang="fr-FR" sz="1800" cap="none" spc="-30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autres</a:t>
            </a:r>
            <a:r>
              <a:rPr lang="fr-FR" sz="1800" cap="none" spc="-30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établissements</a:t>
            </a:r>
            <a:r>
              <a:rPr lang="fr-FR" sz="1800" cap="none" spc="-30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fr-FR" sz="1800" cap="none" spc="-35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restauration</a:t>
            </a:r>
            <a:r>
              <a:rPr lang="fr-FR" sz="1800" cap="none" spc="-35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 n’</a:t>
            </a:r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ouvrent que</a:t>
            </a:r>
            <a:r>
              <a:rPr lang="fr-FR" sz="1800" cap="none" spc="-15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fr-FR" sz="1800" cap="none" spc="-35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cap="none" dirty="0">
                <a:effectLst/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weekend</a:t>
            </a:r>
            <a:r>
              <a:rPr lang="fr-PF" sz="1800" cap="none" dirty="0">
                <a:latin typeface="Arial M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PF" cap="none" dirty="0">
              <a:effectLst/>
            </a:endParaRPr>
          </a:p>
          <a:p>
            <a:pPr marL="0" indent="0">
              <a:buNone/>
            </a:pPr>
            <a:endParaRPr lang="fr-PF" cap="none" dirty="0"/>
          </a:p>
          <a:p>
            <a:endParaRPr lang="fr-PF" cap="none" dirty="0"/>
          </a:p>
        </p:txBody>
      </p:sp>
    </p:spTree>
    <p:extLst>
      <p:ext uri="{BB962C8B-B14F-4D97-AF65-F5344CB8AC3E}">
        <p14:creationId xmlns:p14="http://schemas.microsoft.com/office/powerpoint/2010/main" val="302447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828435E-24D8-A14C-934C-9FBBB5CCA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548290"/>
            <a:ext cx="8872538" cy="615369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DD0181-F8A9-D649-BE29-981FC2D5C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156018"/>
            <a:ext cx="10364451" cy="589797"/>
          </a:xfrm>
        </p:spPr>
        <p:txBody>
          <a:bodyPr>
            <a:normAutofit fontScale="90000"/>
          </a:bodyPr>
          <a:lstStyle/>
          <a:p>
            <a:r>
              <a:rPr lang="fr-PF" dirty="0"/>
              <a:t>aire marines protegees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B0CE62-7859-F543-8072-153DC1D463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07746" y="5519057"/>
            <a:ext cx="5084254" cy="133894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fr-FR" b="1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 parc marin de 680 000 km</a:t>
            </a:r>
            <a:r>
              <a:rPr lang="fr-FR" b="1" i="0" cap="none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b="1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aux </a:t>
            </a:r>
            <a:r>
              <a:rPr lang="fr-FR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fr-FR" b="1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ambier.</a:t>
            </a:r>
          </a:p>
          <a:p>
            <a:r>
              <a:rPr lang="fr-FR" b="1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Les zones de pêches seront fixées à 12 milles nautiques aux </a:t>
            </a:r>
            <a:r>
              <a:rPr lang="fr-FR" b="1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fr-FR" b="1" i="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ambier.</a:t>
            </a:r>
            <a:endParaRPr lang="fr-PF" b="1" cap="none" dirty="0"/>
          </a:p>
        </p:txBody>
      </p:sp>
    </p:spTree>
    <p:extLst>
      <p:ext uri="{BB962C8B-B14F-4D97-AF65-F5344CB8AC3E}">
        <p14:creationId xmlns:p14="http://schemas.microsoft.com/office/powerpoint/2010/main" val="39989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449C127-76D5-C745-97E8-E3B4C6418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291260"/>
            <a:ext cx="10845800" cy="607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CFEED65-1F48-5573-4D63-99FEDAA68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850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6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DCD5D4A-EC4B-CB42-AA32-C0F1A07D104A}"/>
              </a:ext>
            </a:extLst>
          </p:cNvPr>
          <p:cNvSpPr txBox="1"/>
          <p:nvPr/>
        </p:nvSpPr>
        <p:spPr>
          <a:xfrm>
            <a:off x="3403147" y="0"/>
            <a:ext cx="680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Localisation – Géographie</a:t>
            </a:r>
            <a:r>
              <a:rPr lang="fr-FR" sz="1800" b="1" spc="-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 la Polynésie Française.</a:t>
            </a:r>
            <a:r>
              <a:rPr lang="fr-PF" dirty="0">
                <a:effectLst/>
              </a:rPr>
              <a:t> </a:t>
            </a:r>
            <a:endParaRPr lang="fr-PF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638D24-C32A-9D49-844C-94764B858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70" y="369332"/>
            <a:ext cx="7503459" cy="621166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A3ED443-1C47-2745-9909-E7FC83604DA6}"/>
              </a:ext>
            </a:extLst>
          </p:cNvPr>
          <p:cNvSpPr txBox="1"/>
          <p:nvPr/>
        </p:nvSpPr>
        <p:spPr>
          <a:xfrm>
            <a:off x="8039100" y="1536174"/>
            <a:ext cx="36374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Les îles Gambier, situées à 1 586 km à l’est-sud-est de Tahiti (soit 4 heures de vol), sont actuellement desservies uniquement par la compagnie Air Tahiti, à raison de deux vols par semaine, le mardi et le samedi. Elles présentent un décalage horaire d’une heure de plus par rapport à Tahiti. L’île de Mangareva est ravitaillée par des goélettes (le </a:t>
            </a:r>
            <a:r>
              <a:rPr lang="fr-FR" sz="2000" dirty="0" err="1"/>
              <a:t>Taporo</a:t>
            </a:r>
            <a:r>
              <a:rPr lang="fr-FR" sz="2000" dirty="0"/>
              <a:t> 8 et le Nukuhau) deux fois par mois.</a:t>
            </a:r>
          </a:p>
        </p:txBody>
      </p:sp>
    </p:spTree>
    <p:extLst>
      <p:ext uri="{BB962C8B-B14F-4D97-AF65-F5344CB8AC3E}">
        <p14:creationId xmlns:p14="http://schemas.microsoft.com/office/powerpoint/2010/main" val="82940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A8BD017-AE6A-E12F-1496-D690CB965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502"/>
            <a:ext cx="12192000" cy="515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7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4E12D5F-2F6E-45A4-E063-2C6A8C9DA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373"/>
            <a:ext cx="12192000" cy="462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C66E29A-6FA7-F443-7BEE-776B815DA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27" y="0"/>
            <a:ext cx="10701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D1132B2-D539-B94F-9903-330C71576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88354"/>
          </a:effectLst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2BF072C-9B54-754B-89EA-085E07F01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716" y="0"/>
            <a:ext cx="4616168" cy="1596177"/>
          </a:xfrm>
        </p:spPr>
        <p:txBody>
          <a:bodyPr>
            <a:normAutofit/>
          </a:bodyPr>
          <a:lstStyle/>
          <a:p>
            <a:r>
              <a:rPr lang="fr-PF" sz="6000" b="1" dirty="0"/>
              <a:t>MARO’I</a:t>
            </a:r>
            <a:r>
              <a:rPr lang="fr-PF" sz="4000" b="1" dirty="0"/>
              <a:t> </a:t>
            </a:r>
            <a:r>
              <a:rPr lang="fr-PF" sz="6000" b="1" dirty="0"/>
              <a:t>NUI</a:t>
            </a:r>
            <a:r>
              <a:rPr lang="fr-PF" sz="4000" b="1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AF4C16-7F11-2546-83C7-80CDF44D08C2}"/>
              </a:ext>
            </a:extLst>
          </p:cNvPr>
          <p:cNvPicPr>
            <a:picLocks/>
          </p:cNvPicPr>
          <p:nvPr/>
        </p:nvPicPr>
        <p:blipFill>
          <a:blip r:embed="rId3" cstate="print">
            <a:alphaModFix amt="92000"/>
          </a:blip>
          <a:stretch>
            <a:fillRect/>
          </a:stretch>
        </p:blipFill>
        <p:spPr>
          <a:xfrm>
            <a:off x="10268664" y="5147523"/>
            <a:ext cx="1804274" cy="15961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89792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F8A3F4F-5A03-044C-B8CA-670A5FA53F3F}"/>
              </a:ext>
            </a:extLst>
          </p:cNvPr>
          <p:cNvSpPr txBox="1"/>
          <p:nvPr/>
        </p:nvSpPr>
        <p:spPr>
          <a:xfrm>
            <a:off x="2695575" y="0"/>
            <a:ext cx="680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Localisation – Géographie</a:t>
            </a:r>
            <a:r>
              <a:rPr lang="fr-FR" sz="1800" b="1" spc="-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</a:t>
            </a:r>
            <a:r>
              <a:rPr lang="fr-FR" sz="1800" b="1" spc="-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îles de l’archipel de </a:t>
            </a:r>
            <a:r>
              <a:rPr lang="fr-FR" sz="18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GAMBIER.</a:t>
            </a:r>
            <a:r>
              <a:rPr lang="fr-PF" dirty="0">
                <a:effectLst/>
              </a:rPr>
              <a:t> </a:t>
            </a:r>
            <a:endParaRPr lang="fr-PF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F55159-6F0B-B246-88C5-15E80CA09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1" y="423862"/>
            <a:ext cx="7743825" cy="614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3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47A0814-A93C-7C32-A026-308655584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227" y="148144"/>
            <a:ext cx="7633545" cy="656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03BBF41-05CE-B94F-A837-BF90240A40B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611" y="512096"/>
            <a:ext cx="5683433" cy="31446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4AF9348-EE4C-4D49-8803-861904E9592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80044" y="524926"/>
            <a:ext cx="6237514" cy="3144612"/>
          </a:xfrm>
          <a:prstGeom prst="rect">
            <a:avLst/>
          </a:prstGeom>
          <a:effectLst>
            <a:softEdge rad="113208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5799385-A586-F84A-B053-D986C0C1903D}"/>
              </a:ext>
            </a:extLst>
          </p:cNvPr>
          <p:cNvSpPr txBox="1"/>
          <p:nvPr/>
        </p:nvSpPr>
        <p:spPr>
          <a:xfrm>
            <a:off x="457200" y="202058"/>
            <a:ext cx="5150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PF" sz="2000" dirty="0"/>
              <a:t> îles ACTEONS </a:t>
            </a:r>
            <a:r>
              <a:rPr lang="fr-FR" sz="2000" dirty="0"/>
              <a:t>à environ 245</a:t>
            </a:r>
            <a:r>
              <a:rPr lang="fr-PF" sz="2000" dirty="0"/>
              <a:t>km de Mangareva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A1516B-232F-224F-BF76-DAEB94971A06}"/>
              </a:ext>
            </a:extLst>
          </p:cNvPr>
          <p:cNvSpPr txBox="1"/>
          <p:nvPr/>
        </p:nvSpPr>
        <p:spPr>
          <a:xfrm>
            <a:off x="6162134" y="199179"/>
            <a:ext cx="5301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PF" sz="2000" dirty="0"/>
              <a:t>MARUTEA SUD </a:t>
            </a:r>
            <a:r>
              <a:rPr lang="fr-FR" sz="2000" dirty="0"/>
              <a:t>à environ 200</a:t>
            </a:r>
            <a:r>
              <a:rPr lang="fr-PF" sz="2000" dirty="0"/>
              <a:t>km de Mangareva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3BE6431-EE36-5547-9691-3F0EC5AA2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267966" y="2863304"/>
            <a:ext cx="3024156" cy="4662284"/>
          </a:xfrm>
          <a:prstGeom prst="rect">
            <a:avLst/>
          </a:prstGeom>
          <a:effectLst>
            <a:softEdge rad="92769"/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BFAD453-CC3D-1F4E-A13B-44110A0C82B8}"/>
              </a:ext>
            </a:extLst>
          </p:cNvPr>
          <p:cNvSpPr txBox="1"/>
          <p:nvPr/>
        </p:nvSpPr>
        <p:spPr>
          <a:xfrm>
            <a:off x="7966984" y="4619627"/>
            <a:ext cx="343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PF" sz="2400" dirty="0"/>
              <a:t>TEMOE</a:t>
            </a:r>
            <a:r>
              <a:rPr lang="fr-PF" sz="2000" dirty="0"/>
              <a:t> 50km de Mangareva</a:t>
            </a:r>
          </a:p>
        </p:txBody>
      </p:sp>
    </p:spTree>
    <p:extLst>
      <p:ext uri="{BB962C8B-B14F-4D97-AF65-F5344CB8AC3E}">
        <p14:creationId xmlns:p14="http://schemas.microsoft.com/office/powerpoint/2010/main" val="189304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3D411F-4641-2749-8E1D-E6C9E860B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PF" dirty="0"/>
              <a:t>Démographie</a:t>
            </a:r>
            <a:br>
              <a:rPr lang="fr-PF" dirty="0"/>
            </a:br>
            <a:r>
              <a:rPr lang="fr-PF" sz="1800" i="1" cap="none" dirty="0"/>
              <a:t>Sources ispf</a:t>
            </a:r>
            <a:endParaRPr lang="fr-PF" sz="1800" i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9B8928-B2ED-1A4D-BD6B-91DB61EAA0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41500"/>
            <a:ext cx="10363826" cy="415925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spcBef>
                <a:spcPts val="5"/>
              </a:spcBef>
              <a:spcAft>
                <a:spcPts val="0"/>
              </a:spcAft>
              <a:buNone/>
            </a:pPr>
            <a:r>
              <a:rPr lang="fr-FR" sz="7600" b="1" cap="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population</a:t>
            </a:r>
            <a:r>
              <a:rPr lang="fr-FR" sz="7600" b="1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totale</a:t>
            </a:r>
            <a:r>
              <a:rPr lang="fr-FR" sz="7600" b="1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</a:t>
            </a:r>
            <a:r>
              <a:rPr lang="fr-FR" sz="7600" b="1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l’archipel</a:t>
            </a:r>
            <a:r>
              <a:rPr lang="fr-FR" sz="7600" b="1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</a:t>
            </a: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Gambier</a:t>
            </a:r>
            <a:r>
              <a:rPr lang="fr-FR" sz="7600" b="1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est</a:t>
            </a:r>
            <a:r>
              <a:rPr lang="fr-FR" sz="7600" b="1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</a:t>
            </a:r>
            <a:r>
              <a:rPr lang="fr-PF" sz="7600" cap="none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596</a:t>
            </a:r>
            <a:r>
              <a:rPr lang="fr-FR" sz="7600" b="1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habitants</a:t>
            </a:r>
            <a:r>
              <a:rPr lang="fr-FR" sz="7600" b="1" cap="none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dernier recensement.</a:t>
            </a:r>
            <a:endParaRPr lang="fr-PF" sz="7600" cap="none" dirty="0">
              <a:effectLst/>
            </a:endParaRPr>
          </a:p>
          <a:p>
            <a:pPr marL="0" indent="0" algn="ctr">
              <a:spcBef>
                <a:spcPts val="5"/>
              </a:spcBef>
              <a:spcAft>
                <a:spcPts val="0"/>
              </a:spcAft>
              <a:buNone/>
            </a:pPr>
            <a:endParaRPr lang="fr-PF" sz="7600" cap="none" dirty="0">
              <a:effectLst/>
            </a:endParaRPr>
          </a:p>
          <a:p>
            <a:pPr marL="164465">
              <a:lnSpc>
                <a:spcPts val="915"/>
              </a:lnSpc>
            </a:pP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</a:t>
            </a:r>
            <a:r>
              <a:rPr lang="fr-FR" sz="7600" b="1" cap="none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pourcentage</a:t>
            </a:r>
            <a:r>
              <a:rPr lang="fr-FR" sz="7600" b="1" cap="none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</a:t>
            </a:r>
            <a:r>
              <a:rPr lang="fr-FR" sz="7600" b="1" cap="none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population</a:t>
            </a:r>
            <a:r>
              <a:rPr lang="fr-FR" sz="7600" b="1" cap="none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</a:t>
            </a:r>
            <a:r>
              <a:rPr lang="fr-FR" sz="7600" b="1" cap="none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tranches</a:t>
            </a:r>
            <a:r>
              <a:rPr lang="fr-PF" sz="7600" b="1" cap="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d’âges :</a:t>
            </a:r>
          </a:p>
          <a:p>
            <a:pPr marL="0" indent="0">
              <a:lnSpc>
                <a:spcPts val="915"/>
              </a:lnSpc>
              <a:buNone/>
            </a:pPr>
            <a:endParaRPr lang="fr-PF" sz="7600" b="1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5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 0 à 14</a:t>
            </a:r>
            <a:r>
              <a:rPr lang="fr-FR" sz="7600" b="1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</a:t>
            </a:r>
            <a:r>
              <a:rPr lang="fr-FR" sz="7600" b="1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22.5%</a:t>
            </a: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la population</a:t>
            </a:r>
          </a:p>
          <a:p>
            <a:pPr algn="ctr">
              <a:spcBef>
                <a:spcPts val="5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  <a:r>
              <a:rPr lang="fr-FR" sz="7600" b="1" cap="none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 29ans</a:t>
            </a:r>
            <a:r>
              <a:rPr lang="fr-FR" sz="7600" b="1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</a:t>
            </a:r>
            <a:r>
              <a:rPr lang="fr-FR" sz="7600" b="1" cap="none" spc="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23.9%</a:t>
            </a:r>
            <a:r>
              <a:rPr lang="fr-FR" sz="7600" b="1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la population</a:t>
            </a:r>
          </a:p>
          <a:p>
            <a:pPr algn="ctr">
              <a:spcBef>
                <a:spcPts val="5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  <a:r>
              <a:rPr lang="fr-FR" sz="7600" b="1" cap="none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44</a:t>
            </a: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</a:t>
            </a:r>
            <a:r>
              <a:rPr lang="fr-FR" sz="7600" b="1" cap="none" spc="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25.</a:t>
            </a: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2%</a:t>
            </a: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la population</a:t>
            </a:r>
          </a:p>
          <a:p>
            <a:pPr algn="ctr">
              <a:spcBef>
                <a:spcPts val="5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45 à</a:t>
            </a: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59</a:t>
            </a:r>
            <a:r>
              <a:rPr lang="fr-FR" sz="7600" b="1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</a:t>
            </a:r>
            <a:r>
              <a:rPr lang="fr-FR" sz="7600" b="1" cap="none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20.1%</a:t>
            </a:r>
            <a:r>
              <a:rPr lang="fr-PF" sz="7600" b="1" cap="none" dirty="0">
                <a:effectLst/>
              </a:rPr>
              <a:t> </a:t>
            </a:r>
            <a:r>
              <a:rPr lang="fr-PF" sz="7600" b="1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 la population</a:t>
            </a:r>
          </a:p>
          <a:p>
            <a:pPr marL="164465"/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Nombre</a:t>
            </a: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</a:t>
            </a:r>
            <a:r>
              <a:rPr lang="fr-FR" sz="7600" b="1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fr-FR" sz="7600" b="1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atakao</a:t>
            </a: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(personne</a:t>
            </a:r>
            <a:r>
              <a:rPr lang="fr-FR" sz="7600" b="1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plus</a:t>
            </a: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</a:t>
            </a:r>
            <a:r>
              <a:rPr lang="fr-FR" sz="7600" b="1" cap="none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60</a:t>
            </a:r>
            <a:r>
              <a:rPr lang="fr-FR" sz="7600" b="1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ans)</a:t>
            </a:r>
            <a:r>
              <a:rPr lang="fr-FR" sz="7600" b="1" cap="none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fr-PF" sz="7600" b="1" cap="none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143</a:t>
            </a:r>
            <a:r>
              <a:rPr lang="fr-FR" sz="7600" b="1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spc="-1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fr-FR" sz="7600" b="1" cap="none" spc="-1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atakao</a:t>
            </a:r>
            <a:endParaRPr lang="fr-PF" sz="7600" b="1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5"/>
              </a:spcBef>
              <a:buFont typeface="Wingdings" pitchFamily="2" charset="2"/>
              <a:buChar char="Ø"/>
            </a:pP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+ 60 ans=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8.9 %</a:t>
            </a:r>
            <a:r>
              <a:rPr lang="fr-FR" sz="7600" b="1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</a:t>
            </a:r>
            <a:r>
              <a:rPr lang="fr-FR" sz="7600" b="1" cap="none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7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</a:t>
            </a:r>
            <a:r>
              <a:rPr lang="fr-FR" sz="7600" b="1" cap="none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population</a:t>
            </a:r>
            <a:endParaRPr lang="fr-PF" sz="7600" b="1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Bef>
                <a:spcPts val="5"/>
              </a:spcBef>
              <a:spcAft>
                <a:spcPts val="0"/>
              </a:spcAft>
              <a:buNone/>
            </a:pPr>
            <a:endParaRPr lang="fr-PF" cap="none" dirty="0"/>
          </a:p>
        </p:txBody>
      </p:sp>
    </p:spTree>
    <p:extLst>
      <p:ext uri="{BB962C8B-B14F-4D97-AF65-F5344CB8AC3E}">
        <p14:creationId xmlns:p14="http://schemas.microsoft.com/office/powerpoint/2010/main" val="120536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30B9CF-E4E6-6746-B8A1-7AC9FEC15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66701"/>
            <a:ext cx="10364451" cy="2336800"/>
          </a:xfrm>
        </p:spPr>
        <p:txBody>
          <a:bodyPr>
            <a:noAutofit/>
          </a:bodyPr>
          <a:lstStyle/>
          <a:p>
            <a:r>
              <a:rPr lang="fr-PF" sz="4000" u="sng" dirty="0"/>
              <a:t>conseil municipal DE LA COMMUNE DE GAMBIER</a:t>
            </a:r>
            <a:r>
              <a:rPr lang="fr-FR" sz="4000" u="sng" dirty="0"/>
              <a:t> </a:t>
            </a:r>
            <a:r>
              <a:rPr lang="fr-PF" sz="4000" u="sng" dirty="0"/>
              <a:t>:</a:t>
            </a:r>
            <a:br>
              <a:rPr lang="fr-PF" sz="4000" u="sng" dirty="0"/>
            </a:br>
            <a:br>
              <a:rPr lang="fr-PF" sz="4000" dirty="0"/>
            </a:br>
            <a:r>
              <a:rPr lang="fr-PF" sz="4000" b="1" cap="none" dirty="0"/>
              <a:t>Maire : </a:t>
            </a:r>
            <a:r>
              <a:rPr lang="fr-PF" sz="4000" b="1" dirty="0"/>
              <a:t>mr. GOODING Vai, vianello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4213DC-F117-8247-878C-44F44D5FD28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fr-PF" dirty="0"/>
          </a:p>
          <a:p>
            <a:pPr marL="0" indent="0" defTabSz="457200">
              <a:buNone/>
            </a:pPr>
            <a:r>
              <a:rPr lang="fr-PF" sz="4000" dirty="0"/>
              <a:t>- 5 Adjoints au maires; </a:t>
            </a:r>
          </a:p>
          <a:p>
            <a:pPr marL="0" indent="0" defTabSz="457200">
              <a:buNone/>
            </a:pPr>
            <a:r>
              <a:rPr lang="fr-PF" sz="4000" dirty="0"/>
              <a:t>- 13 Conseillers municipaux;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3B1C48-7F05-5F4E-964B-2AAE2EB782EB}"/>
              </a:ext>
            </a:extLst>
          </p:cNvPr>
          <p:cNvSpPr txBox="1"/>
          <p:nvPr/>
        </p:nvSpPr>
        <p:spPr>
          <a:xfrm>
            <a:off x="913775" y="4787031"/>
            <a:ext cx="9170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PF" sz="4000" dirty="0"/>
              <a:t>Age moyenne du Conseil Municipal</a:t>
            </a:r>
            <a:r>
              <a:rPr lang="fr-FR" sz="4000" dirty="0"/>
              <a:t> </a:t>
            </a:r>
            <a:r>
              <a:rPr lang="fr-PF" sz="4000" dirty="0"/>
              <a:t>: 48 ans.</a:t>
            </a:r>
          </a:p>
        </p:txBody>
      </p:sp>
    </p:spTree>
    <p:extLst>
      <p:ext uri="{BB962C8B-B14F-4D97-AF65-F5344CB8AC3E}">
        <p14:creationId xmlns:p14="http://schemas.microsoft.com/office/powerpoint/2010/main" val="36980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3F8E571-A3E4-594D-876E-911D9C2E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775" y="476912"/>
            <a:ext cx="5558463" cy="868891"/>
          </a:xfrm>
        </p:spPr>
        <p:txBody>
          <a:bodyPr/>
          <a:lstStyle/>
          <a:p>
            <a:r>
              <a:rPr lang="fr-PF" dirty="0"/>
              <a:t>effectif communal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22C1AE-E4E3-4B4F-8874-B09FE9CBB0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149" y="1345803"/>
            <a:ext cx="10363826" cy="52509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PF" cap="none" dirty="0"/>
              <a:t>La commune de GAMBIER emploi 50 agents dont 37 agents permanents et 13 agents contractuels.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b="1" u="sng" cap="none" dirty="0">
                <a:effectLst/>
                <a:ea typeface="Times New Roman" panose="02020603050405020304" pitchFamily="18" charset="0"/>
              </a:rPr>
              <a:t>11</a:t>
            </a:r>
            <a:r>
              <a:rPr lang="fr-FR" b="1" u="sng" cap="none" spc="-30" dirty="0">
                <a:effectLst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effectLst/>
                <a:ea typeface="Times New Roman" panose="02020603050405020304" pitchFamily="18" charset="0"/>
              </a:rPr>
              <a:t>agents</a:t>
            </a:r>
            <a:r>
              <a:rPr lang="fr-FR" b="1" u="sng" cap="none" spc="-35" dirty="0">
                <a:effectLst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effectLst/>
                <a:ea typeface="Times New Roman" panose="02020603050405020304" pitchFamily="18" charset="0"/>
              </a:rPr>
              <a:t>communaux</a:t>
            </a:r>
            <a:r>
              <a:rPr lang="fr-FR" b="1" u="sng" cap="none" spc="-40" dirty="0">
                <a:effectLst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effectLst/>
                <a:ea typeface="Times New Roman" panose="02020603050405020304" pitchFamily="18" charset="0"/>
              </a:rPr>
              <a:t>dans</a:t>
            </a:r>
            <a:r>
              <a:rPr lang="fr-FR" b="1" u="sng" cap="none" spc="-35" dirty="0">
                <a:effectLst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effectLst/>
                <a:ea typeface="Times New Roman" panose="02020603050405020304" pitchFamily="18" charset="0"/>
              </a:rPr>
              <a:t>les services administratifs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cap="none" spc="-35" dirty="0">
                <a:effectLst/>
                <a:ea typeface="Times New Roman" panose="02020603050405020304" pitchFamily="18" charset="0"/>
              </a:rPr>
              <a:t> 3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agents</a:t>
            </a:r>
            <a:r>
              <a:rPr lang="fr-FR" cap="none" spc="-40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basés</a:t>
            </a:r>
            <a:r>
              <a:rPr lang="fr-FR" cap="none" spc="-35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sur</a:t>
            </a:r>
            <a:r>
              <a:rPr lang="fr-FR" cap="none" spc="-40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spc="-40" dirty="0">
                <a:ea typeface="Times New Roman" panose="02020603050405020304" pitchFamily="18" charset="0"/>
              </a:rPr>
              <a:t>P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apeete</a:t>
            </a:r>
            <a:r>
              <a:rPr lang="fr-FR" cap="none" spc="-30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-</a:t>
            </a:r>
            <a:r>
              <a:rPr lang="fr-FR" cap="none" spc="-35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l’immeuble</a:t>
            </a:r>
            <a:r>
              <a:rPr lang="fr-FR" cap="none" spc="-35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de</a:t>
            </a:r>
            <a:r>
              <a:rPr lang="fr-FR" cap="none" spc="-40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spc="-10" dirty="0">
                <a:effectLst/>
                <a:ea typeface="Times New Roman" panose="02020603050405020304" pitchFamily="18" charset="0"/>
              </a:rPr>
              <a:t>FAREMIRO</a:t>
            </a:r>
            <a:endParaRPr lang="fr-PF" cap="none" dirty="0">
              <a:effectLst/>
              <a:ea typeface="Times New Roman" panose="02020603050405020304" pitchFamily="18" charset="0"/>
            </a:endParaRPr>
          </a:p>
          <a:p>
            <a:pPr marL="43815">
              <a:lnSpc>
                <a:spcPct val="100000"/>
              </a:lnSpc>
              <a:spcBef>
                <a:spcPts val="0"/>
              </a:spcBef>
            </a:pPr>
            <a:r>
              <a:rPr lang="fr-FR" u="sng" cap="none" dirty="0">
                <a:effectLst/>
                <a:ea typeface="Times New Roman" panose="02020603050405020304" pitchFamily="18" charset="0"/>
              </a:rPr>
              <a:t>Services</a:t>
            </a:r>
            <a:r>
              <a:rPr lang="fr-FR" u="sng" cap="none" spc="-30" dirty="0">
                <a:effectLst/>
                <a:ea typeface="Times New Roman" panose="02020603050405020304" pitchFamily="18" charset="0"/>
              </a:rPr>
              <a:t> </a:t>
            </a:r>
            <a:r>
              <a:rPr lang="fr-FR" u="sng" cap="none" dirty="0">
                <a:effectLst/>
                <a:ea typeface="Times New Roman" panose="02020603050405020304" pitchFamily="18" charset="0"/>
              </a:rPr>
              <a:t>:</a:t>
            </a:r>
            <a:r>
              <a:rPr lang="fr-FR" cap="none" spc="-20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finance</a:t>
            </a:r>
            <a:r>
              <a:rPr lang="fr-FR" cap="none" spc="-15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- comptabilité</a:t>
            </a:r>
            <a:r>
              <a:rPr lang="fr-FR" cap="none" spc="-65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-</a:t>
            </a:r>
            <a:r>
              <a:rPr lang="fr-FR" cap="none" spc="-35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commande</a:t>
            </a:r>
            <a:r>
              <a:rPr lang="fr-FR" cap="none" spc="-20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publique</a:t>
            </a:r>
            <a:r>
              <a:rPr lang="fr-FR" cap="none" spc="-20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–</a:t>
            </a:r>
            <a:r>
              <a:rPr lang="fr-FR" cap="none" spc="-20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secrétaire </a:t>
            </a:r>
            <a:r>
              <a:rPr lang="fr-FR" cap="none" spc="-10" dirty="0">
                <a:effectLst/>
                <a:ea typeface="Times New Roman" panose="02020603050405020304" pitchFamily="18" charset="0"/>
              </a:rPr>
              <a:t>général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PF" cap="none" spc="-10" dirty="0"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PF" cap="none" spc="-10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7</a:t>
            </a:r>
            <a:r>
              <a:rPr lang="fr-FR" cap="none" spc="-30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agents</a:t>
            </a:r>
            <a:r>
              <a:rPr lang="fr-FR" cap="none" spc="-30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basés</a:t>
            </a:r>
            <a:r>
              <a:rPr lang="fr-FR" cap="none" spc="-30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sur</a:t>
            </a:r>
            <a:r>
              <a:rPr lang="fr-FR" cap="none" spc="-35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spc="-35" dirty="0" err="1">
                <a:ea typeface="Times New Roman" panose="02020603050405020304" pitchFamily="18" charset="0"/>
              </a:rPr>
              <a:t>R</a:t>
            </a:r>
            <a:r>
              <a:rPr lang="fr-FR" cap="none" dirty="0" err="1">
                <a:effectLst/>
                <a:ea typeface="Times New Roman" panose="02020603050405020304" pitchFamily="18" charset="0"/>
              </a:rPr>
              <a:t>ikitea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 -</a:t>
            </a:r>
            <a:r>
              <a:rPr lang="fr-FR" cap="none" spc="-35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ile</a:t>
            </a:r>
            <a:r>
              <a:rPr lang="fr-FR" cap="none" spc="-25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spc="-10" dirty="0">
                <a:ea typeface="Times New Roman" panose="02020603050405020304" pitchFamily="18" charset="0"/>
              </a:rPr>
              <a:t>de </a:t>
            </a:r>
            <a:r>
              <a:rPr lang="fr-FR" cap="none" spc="-10" dirty="0" err="1">
                <a:ea typeface="Times New Roman" panose="02020603050405020304" pitchFamily="18" charset="0"/>
              </a:rPr>
              <a:t>M</a:t>
            </a:r>
            <a:r>
              <a:rPr lang="fr-FR" cap="none" spc="-10" dirty="0" err="1">
                <a:effectLst/>
                <a:ea typeface="Times New Roman" panose="02020603050405020304" pitchFamily="18" charset="0"/>
              </a:rPr>
              <a:t>angareva</a:t>
            </a:r>
            <a:endParaRPr lang="fr-PF" cap="none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u="sng" cap="none" dirty="0">
                <a:effectLst/>
                <a:ea typeface="Times New Roman" panose="02020603050405020304" pitchFamily="18" charset="0"/>
              </a:rPr>
              <a:t>Services</a:t>
            </a:r>
            <a:r>
              <a:rPr lang="fr-FR" u="sng" cap="none" spc="-10" dirty="0">
                <a:effectLst/>
                <a:ea typeface="Times New Roman" panose="02020603050405020304" pitchFamily="18" charset="0"/>
              </a:rPr>
              <a:t> </a:t>
            </a:r>
            <a:r>
              <a:rPr lang="fr-FR" u="sng" cap="none" dirty="0">
                <a:effectLst/>
                <a:ea typeface="Times New Roman" panose="02020603050405020304" pitchFamily="18" charset="0"/>
              </a:rPr>
              <a:t>:</a:t>
            </a:r>
            <a:r>
              <a:rPr lang="fr-FR" cap="none" spc="-30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état</a:t>
            </a:r>
            <a:r>
              <a:rPr lang="fr-FR" cap="none" spc="-15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civil</a:t>
            </a:r>
            <a:r>
              <a:rPr lang="fr-FR" cap="none" spc="-25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a typeface="Times New Roman" panose="02020603050405020304" pitchFamily="18" charset="0"/>
              </a:rPr>
              <a:t>-</a:t>
            </a:r>
            <a:r>
              <a:rPr lang="fr-FR" cap="none" spc="-20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encaissement</a:t>
            </a:r>
            <a:r>
              <a:rPr lang="fr-FR" cap="none" spc="-25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a typeface="Times New Roman" panose="02020603050405020304" pitchFamily="18" charset="0"/>
              </a:rPr>
              <a:t>-</a:t>
            </a:r>
            <a:r>
              <a:rPr lang="fr-FR" cap="none" spc="-20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facturation</a:t>
            </a:r>
            <a:r>
              <a:rPr lang="fr-FR" cap="none" spc="-15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a typeface="Times New Roman" panose="02020603050405020304" pitchFamily="18" charset="0"/>
              </a:rPr>
              <a:t>-</a:t>
            </a:r>
            <a:r>
              <a:rPr lang="fr-FR" cap="none" spc="-20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secrétariat</a:t>
            </a:r>
            <a:r>
              <a:rPr lang="fr-FR" cap="none" spc="-15" dirty="0">
                <a:effectLst/>
                <a:ea typeface="Times New Roman" panose="02020603050405020304" pitchFamily="18" charset="0"/>
              </a:rPr>
              <a:t> </a:t>
            </a:r>
            <a:r>
              <a:rPr lang="fr-FR" cap="none" dirty="0">
                <a:effectLst/>
                <a:ea typeface="Times New Roman" panose="02020603050405020304" pitchFamily="18" charset="0"/>
              </a:rPr>
              <a:t>- service à la population - ressources humaine.</a:t>
            </a:r>
            <a:r>
              <a:rPr lang="fr-PF" cap="none" dirty="0">
                <a:effectLst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PF" cap="none" dirty="0">
              <a:effectLst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b="1" u="sng" cap="none" spc="-30" dirty="0">
                <a:ea typeface="Times New Roman" panose="02020603050405020304" pitchFamily="18" charset="0"/>
              </a:rPr>
              <a:t>39</a:t>
            </a:r>
            <a:r>
              <a:rPr lang="fr-FR" b="1" u="sng" cap="none" spc="-30" dirty="0">
                <a:effectLst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effectLst/>
                <a:ea typeface="Times New Roman" panose="02020603050405020304" pitchFamily="18" charset="0"/>
              </a:rPr>
              <a:t>agents</a:t>
            </a:r>
            <a:r>
              <a:rPr lang="fr-FR" b="1" u="sng" cap="none" spc="-35" dirty="0">
                <a:effectLst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effectLst/>
                <a:ea typeface="Times New Roman" panose="02020603050405020304" pitchFamily="18" charset="0"/>
              </a:rPr>
              <a:t>communaux</a:t>
            </a:r>
            <a:r>
              <a:rPr lang="fr-FR" b="1" u="sng" cap="none" spc="-40" dirty="0">
                <a:effectLst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effectLst/>
                <a:ea typeface="Times New Roman" panose="02020603050405020304" pitchFamily="18" charset="0"/>
              </a:rPr>
              <a:t>dans</a:t>
            </a:r>
            <a:r>
              <a:rPr lang="fr-FR" b="1" u="sng" cap="none" spc="-35" dirty="0">
                <a:effectLst/>
                <a:ea typeface="Times New Roman" panose="02020603050405020304" pitchFamily="18" charset="0"/>
              </a:rPr>
              <a:t> </a:t>
            </a:r>
            <a:r>
              <a:rPr lang="fr-FR" b="1" u="sng" cap="none" dirty="0">
                <a:effectLst/>
                <a:ea typeface="Times New Roman" panose="02020603050405020304" pitchFamily="18" charset="0"/>
              </a:rPr>
              <a:t>les services techniques répartis en 5 pôles :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cap="none" dirty="0">
                <a:effectLst/>
                <a:ea typeface="Times New Roman" panose="02020603050405020304" pitchFamily="18" charset="0"/>
              </a:rPr>
              <a:t>Pôle Eau et Electricité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cap="none" dirty="0">
                <a:effectLst/>
                <a:ea typeface="Times New Roman" panose="02020603050405020304" pitchFamily="18" charset="0"/>
              </a:rPr>
              <a:t>Pôle Restauration scolaire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cap="none" dirty="0">
                <a:effectLst/>
                <a:ea typeface="Times New Roman" panose="02020603050405020304" pitchFamily="18" charset="0"/>
              </a:rPr>
              <a:t>Pôle Nettoiement (tatie)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cap="none" dirty="0">
                <a:ea typeface="Times New Roman" panose="02020603050405020304" pitchFamily="18" charset="0"/>
              </a:rPr>
              <a:t>Pôle maintenance, gestions parc à matériel, approvisionnement et logistique</a:t>
            </a:r>
            <a:endParaRPr lang="fr-FR" cap="none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cap="none" dirty="0">
                <a:ea typeface="Times New Roman" panose="02020603050405020304" pitchFamily="18" charset="0"/>
              </a:rPr>
              <a:t>Pôle transport terrestre et maritime, construction et entretien des bâtiments communaux et embellissement de la ville. </a:t>
            </a:r>
            <a:endParaRPr lang="fr-FR" cap="none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PF" sz="2100" cap="none" dirty="0"/>
          </a:p>
        </p:txBody>
      </p:sp>
    </p:spTree>
    <p:extLst>
      <p:ext uri="{BB962C8B-B14F-4D97-AF65-F5344CB8AC3E}">
        <p14:creationId xmlns:p14="http://schemas.microsoft.com/office/powerpoint/2010/main" val="34547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C596A854-F05E-424F-A2A5-57B72EB4B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97817"/>
            <a:ext cx="10364450" cy="562583"/>
          </a:xfrm>
        </p:spPr>
        <p:txBody>
          <a:bodyPr>
            <a:normAutofit fontScale="90000"/>
          </a:bodyPr>
          <a:lstStyle/>
          <a:p>
            <a:r>
              <a:rPr lang="fr-PF" dirty="0"/>
              <a:t>BUDGET COMMUNAL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5A8AAF-7BCC-4A45-8694-782C242976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660400"/>
            <a:ext cx="10364451" cy="61976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sz="4200" b="1" u="sng" dirty="0"/>
              <a:t>Budget consolidé :</a:t>
            </a:r>
          </a:p>
          <a:p>
            <a:pPr marL="0" indent="0" algn="ctr">
              <a:buNone/>
            </a:pPr>
            <a:endParaRPr lang="fr-FR" sz="2400" b="1" u="sng" dirty="0"/>
          </a:p>
          <a:p>
            <a:pPr marL="0" indent="0" algn="ctr">
              <a:buNone/>
            </a:pPr>
            <a:r>
              <a:rPr lang="fr-FR" sz="5000" dirty="0"/>
              <a:t>2025 : 1 150 000 000 XPF, soit 9 642 797,15 €</a:t>
            </a:r>
          </a:p>
          <a:p>
            <a:pPr marL="0" indent="0" algn="ctr">
              <a:buNone/>
            </a:pPr>
            <a:endParaRPr lang="fr-FR" sz="2400" b="1" u="sng" dirty="0"/>
          </a:p>
          <a:p>
            <a:pPr marL="0" indent="0" algn="ctr">
              <a:buNone/>
            </a:pPr>
            <a:r>
              <a:rPr lang="fr-FR" sz="4200" b="1" u="sng" dirty="0"/>
              <a:t>Répartition :</a:t>
            </a:r>
          </a:p>
          <a:p>
            <a:pPr marL="0" indent="0" algn="ctr">
              <a:buNone/>
            </a:pPr>
            <a:r>
              <a:rPr lang="fr-FR" sz="4200" b="1" i="1" dirty="0"/>
              <a:t>- Budget principal</a:t>
            </a:r>
          </a:p>
          <a:p>
            <a:pPr marL="0" indent="0" algn="ctr">
              <a:buNone/>
            </a:pPr>
            <a:r>
              <a:rPr lang="fr-FR" sz="4200" b="1" i="1" dirty="0"/>
              <a:t>- Budgets annexes :</a:t>
            </a:r>
            <a:endParaRPr lang="fr-FR" sz="2400" b="1" u="sng" dirty="0"/>
          </a:p>
          <a:p>
            <a:pPr marL="0" indent="0" algn="ctr">
              <a:buNone/>
            </a:pPr>
            <a:r>
              <a:rPr lang="fr-FR" sz="2400" b="1" dirty="0"/>
              <a:t>- Électricité</a:t>
            </a:r>
          </a:p>
          <a:p>
            <a:pPr marL="0" indent="0" algn="ctr">
              <a:buNone/>
            </a:pPr>
            <a:r>
              <a:rPr lang="fr-FR" sz="2400" b="1" dirty="0"/>
              <a:t>- Eau</a:t>
            </a:r>
          </a:p>
          <a:p>
            <a:pPr marL="0" indent="0" algn="ctr">
              <a:buNone/>
            </a:pPr>
            <a:r>
              <a:rPr lang="fr-FR" sz="2400" b="1" dirty="0"/>
              <a:t>- Restauration scolaire</a:t>
            </a:r>
          </a:p>
          <a:p>
            <a:pPr marL="0" indent="0" algn="ctr">
              <a:buNone/>
            </a:pPr>
            <a:r>
              <a:rPr lang="fr-FR" sz="2400" b="1" dirty="0"/>
              <a:t>- Ordures ménagères</a:t>
            </a:r>
          </a:p>
          <a:p>
            <a:pPr marL="0" indent="0" algn="ctr">
              <a:buNone/>
            </a:pPr>
            <a:r>
              <a:rPr lang="fr-FR" sz="2400" b="1" dirty="0"/>
              <a:t>- Agrégats</a:t>
            </a:r>
          </a:p>
          <a:p>
            <a:pPr marL="0" indent="0" algn="ctr">
              <a:buNone/>
            </a:pPr>
            <a:r>
              <a:rPr lang="fr-FR" sz="2400" b="1" dirty="0"/>
              <a:t>- Station Carburant</a:t>
            </a:r>
            <a:endParaRPr lang="fr-PF" b="1" dirty="0"/>
          </a:p>
        </p:txBody>
      </p:sp>
    </p:spTree>
    <p:extLst>
      <p:ext uri="{BB962C8B-B14F-4D97-AF65-F5344CB8AC3E}">
        <p14:creationId xmlns:p14="http://schemas.microsoft.com/office/powerpoint/2010/main" val="275208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</TotalTime>
  <Words>942</Words>
  <Application>Microsoft Office PowerPoint</Application>
  <PresentationFormat>Grand écran</PresentationFormat>
  <Paragraphs>99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Arial</vt:lpstr>
      <vt:lpstr>Arial MT</vt:lpstr>
      <vt:lpstr>Calibri</vt:lpstr>
      <vt:lpstr>Calibri Light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Démographie Sources ispf</vt:lpstr>
      <vt:lpstr>conseil municipal DE LA COMMUNE DE GAMBIER :  Maire : mr. GOODING Vai, vianello</vt:lpstr>
      <vt:lpstr>effectif communal</vt:lpstr>
      <vt:lpstr>BUDGET COMMUNAL</vt:lpstr>
      <vt:lpstr>PROJETS COMMUNAUX RÉCENTS</vt:lpstr>
      <vt:lpstr>Présentation PowerPoint</vt:lpstr>
      <vt:lpstr>le tourisme</vt:lpstr>
      <vt:lpstr>Aspects culturels et environnementaux </vt:lpstr>
      <vt:lpstr>Présentation PowerPoint</vt:lpstr>
      <vt:lpstr>SERVICE PUBLIC DU PAYS ET DE L’ ETAT SUR MANGAREVA</vt:lpstr>
      <vt:lpstr>Présentation PowerPoint</vt:lpstr>
      <vt:lpstr>aire marines protegees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MARO’I NUI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Mereana TETUAMANUHIRI</dc:creator>
  <cp:lastModifiedBy>Alexis Crescence</cp:lastModifiedBy>
  <cp:revision>14</cp:revision>
  <cp:lastPrinted>2025-11-17T22:51:59Z</cp:lastPrinted>
  <dcterms:created xsi:type="dcterms:W3CDTF">2025-11-13T14:58:58Z</dcterms:created>
  <dcterms:modified xsi:type="dcterms:W3CDTF">2025-11-17T22:53:00Z</dcterms:modified>
</cp:coreProperties>
</file>