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5" r:id="rId10"/>
    <p:sldId id="264" r:id="rId11"/>
    <p:sldId id="272" r:id="rId12"/>
    <p:sldId id="266" r:id="rId13"/>
    <p:sldId id="267" r:id="rId14"/>
    <p:sldId id="268" r:id="rId15"/>
    <p:sldId id="269" r:id="rId16"/>
    <p:sldId id="271" r:id="rId17"/>
    <p:sldId id="270" r:id="rId18"/>
    <p:sldId id="275" r:id="rId19"/>
    <p:sldId id="274" r:id="rId20"/>
    <p:sldId id="276" r:id="rId21"/>
    <p:sldId id="273" r:id="rId22"/>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7" d="100"/>
          <a:sy n="67" d="100"/>
        </p:scale>
        <p:origin x="6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RQT</a:t>
            </a:r>
            <a:r>
              <a:rPr lang="fr-FR" baseline="0"/>
              <a:t> Labélisés</a:t>
            </a:r>
            <a:endParaRPr lang="fr-FR"/>
          </a:p>
        </c:rich>
      </c:tx>
      <c:layout>
        <c:manualLayout>
          <c:xMode val="edge"/>
          <c:yMode val="edge"/>
          <c:x val="0.3515067804024497"/>
          <c:y val="4.166666666666666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 (2)'!$C$31</c:f>
              <c:strCache>
                <c:ptCount val="1"/>
                <c:pt idx="0">
                  <c:v>REMIRE MONTJOLY</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(2)'!$D$31</c:f>
              <c:numCache>
                <c:formatCode>General</c:formatCode>
                <c:ptCount val="1"/>
                <c:pt idx="0">
                  <c:v>79</c:v>
                </c:pt>
              </c:numCache>
            </c:numRef>
          </c:val>
          <c:extLst>
            <c:ext xmlns:c16="http://schemas.microsoft.com/office/drawing/2014/chart" uri="{C3380CC4-5D6E-409C-BE32-E72D297353CC}">
              <c16:uniqueId val="{00000000-CF5F-4CFC-B517-1F8ADEF94431}"/>
            </c:ext>
          </c:extLst>
        </c:ser>
        <c:ser>
          <c:idx val="1"/>
          <c:order val="1"/>
          <c:tx>
            <c:strRef>
              <c:f>'Feuil1 (2)'!$C$32</c:f>
              <c:strCache>
                <c:ptCount val="1"/>
                <c:pt idx="0">
                  <c:v>CAYENNE</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(2)'!$D$32</c:f>
              <c:numCache>
                <c:formatCode>General</c:formatCode>
                <c:ptCount val="1"/>
                <c:pt idx="0">
                  <c:v>77</c:v>
                </c:pt>
              </c:numCache>
            </c:numRef>
          </c:val>
          <c:extLst>
            <c:ext xmlns:c16="http://schemas.microsoft.com/office/drawing/2014/chart" uri="{C3380CC4-5D6E-409C-BE32-E72D297353CC}">
              <c16:uniqueId val="{00000001-CF5F-4CFC-B517-1F8ADEF94431}"/>
            </c:ext>
          </c:extLst>
        </c:ser>
        <c:ser>
          <c:idx val="2"/>
          <c:order val="2"/>
          <c:tx>
            <c:strRef>
              <c:f>'Feuil1 (2)'!$C$33</c:f>
              <c:strCache>
                <c:ptCount val="1"/>
                <c:pt idx="0">
                  <c:v>MATOURY</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(2)'!$D$33</c:f>
              <c:numCache>
                <c:formatCode>General</c:formatCode>
                <c:ptCount val="1"/>
                <c:pt idx="0">
                  <c:v>33</c:v>
                </c:pt>
              </c:numCache>
            </c:numRef>
          </c:val>
          <c:extLst>
            <c:ext xmlns:c16="http://schemas.microsoft.com/office/drawing/2014/chart" uri="{C3380CC4-5D6E-409C-BE32-E72D297353CC}">
              <c16:uniqueId val="{00000002-CF5F-4CFC-B517-1F8ADEF94431}"/>
            </c:ext>
          </c:extLst>
        </c:ser>
        <c:ser>
          <c:idx val="3"/>
          <c:order val="3"/>
          <c:tx>
            <c:strRef>
              <c:f>'Feuil1 (2)'!$C$34</c:f>
              <c:strCache>
                <c:ptCount val="1"/>
                <c:pt idx="0">
                  <c:v>KOUROU</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(2)'!$D$34</c:f>
              <c:numCache>
                <c:formatCode>General</c:formatCode>
                <c:ptCount val="1"/>
                <c:pt idx="0">
                  <c:v>46</c:v>
                </c:pt>
              </c:numCache>
            </c:numRef>
          </c:val>
          <c:extLst>
            <c:ext xmlns:c16="http://schemas.microsoft.com/office/drawing/2014/chart" uri="{C3380CC4-5D6E-409C-BE32-E72D297353CC}">
              <c16:uniqueId val="{00000003-CF5F-4CFC-B517-1F8ADEF94431}"/>
            </c:ext>
          </c:extLst>
        </c:ser>
        <c:ser>
          <c:idx val="4"/>
          <c:order val="4"/>
          <c:tx>
            <c:strRef>
              <c:f>'Feuil1 (2)'!$C$35</c:f>
              <c:strCache>
                <c:ptCount val="1"/>
                <c:pt idx="0">
                  <c:v>MANA</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(2)'!$D$35</c:f>
              <c:numCache>
                <c:formatCode>General</c:formatCode>
                <c:ptCount val="1"/>
                <c:pt idx="0">
                  <c:v>36</c:v>
                </c:pt>
              </c:numCache>
            </c:numRef>
          </c:val>
          <c:extLst>
            <c:ext xmlns:c16="http://schemas.microsoft.com/office/drawing/2014/chart" uri="{C3380CC4-5D6E-409C-BE32-E72D297353CC}">
              <c16:uniqueId val="{00000004-CF5F-4CFC-B517-1F8ADEF94431}"/>
            </c:ext>
          </c:extLst>
        </c:ser>
        <c:dLbls>
          <c:dLblPos val="inEnd"/>
          <c:showLegendKey val="0"/>
          <c:showVal val="1"/>
          <c:showCatName val="0"/>
          <c:showSerName val="0"/>
          <c:showPercent val="0"/>
          <c:showBubbleSize val="0"/>
        </c:dLbls>
        <c:gapWidth val="65"/>
        <c:axId val="266970399"/>
        <c:axId val="711377023"/>
      </c:barChart>
      <c:catAx>
        <c:axId val="2669703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711377023"/>
        <c:crosses val="autoZero"/>
        <c:auto val="1"/>
        <c:lblAlgn val="ctr"/>
        <c:lblOffset val="100"/>
        <c:noMultiLvlLbl val="0"/>
      </c:catAx>
      <c:valAx>
        <c:axId val="71137702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6697039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Les RQT,</a:t>
            </a:r>
            <a:r>
              <a:rPr lang="fr-FR" baseline="0"/>
              <a:t> </a:t>
            </a:r>
            <a:r>
              <a:rPr lang="fr-FR"/>
              <a:t>préfiguration et autres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6.9358705161854772E-2"/>
          <c:y val="0.14804733727810651"/>
          <c:w val="0.90286351706036749"/>
          <c:h val="0.55768594014505579"/>
        </c:manualLayout>
      </c:layout>
      <c:barChart>
        <c:barDir val="col"/>
        <c:grouping val="clustered"/>
        <c:varyColors val="0"/>
        <c:ser>
          <c:idx val="0"/>
          <c:order val="0"/>
          <c:tx>
            <c:strRef>
              <c:f>'Feuil1 (2)'!$C$27</c:f>
              <c:strCache>
                <c:ptCount val="1"/>
                <c:pt idx="0">
                  <c:v>APATOU</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(2)'!$D$27</c:f>
              <c:numCache>
                <c:formatCode>General</c:formatCode>
                <c:ptCount val="1"/>
                <c:pt idx="0">
                  <c:v>15</c:v>
                </c:pt>
              </c:numCache>
            </c:numRef>
          </c:val>
          <c:extLst>
            <c:ext xmlns:c16="http://schemas.microsoft.com/office/drawing/2014/chart" uri="{C3380CC4-5D6E-409C-BE32-E72D297353CC}">
              <c16:uniqueId val="{00000000-71C6-4230-8357-C6F6EF08F9FF}"/>
            </c:ext>
          </c:extLst>
        </c:ser>
        <c:ser>
          <c:idx val="1"/>
          <c:order val="1"/>
          <c:tx>
            <c:strRef>
              <c:f>'Feuil1 (2)'!$C$28</c:f>
              <c:strCache>
                <c:ptCount val="1"/>
                <c:pt idx="0">
                  <c:v>SINAMARY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(2)'!$D$28</c:f>
              <c:numCache>
                <c:formatCode>General</c:formatCode>
                <c:ptCount val="1"/>
                <c:pt idx="0">
                  <c:v>13</c:v>
                </c:pt>
              </c:numCache>
            </c:numRef>
          </c:val>
          <c:extLst>
            <c:ext xmlns:c16="http://schemas.microsoft.com/office/drawing/2014/chart" uri="{C3380CC4-5D6E-409C-BE32-E72D297353CC}">
              <c16:uniqueId val="{00000001-71C6-4230-8357-C6F6EF08F9FF}"/>
            </c:ext>
          </c:extLst>
        </c:ser>
        <c:ser>
          <c:idx val="2"/>
          <c:order val="2"/>
          <c:tx>
            <c:strRef>
              <c:f>'Feuil1 (2)'!$C$29</c:f>
              <c:strCache>
                <c:ptCount val="1"/>
                <c:pt idx="0">
                  <c:v>MARIPASOULA</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(2)'!$D$29</c:f>
              <c:numCache>
                <c:formatCode>General</c:formatCode>
                <c:ptCount val="1"/>
                <c:pt idx="0">
                  <c:v>20</c:v>
                </c:pt>
              </c:numCache>
            </c:numRef>
          </c:val>
          <c:extLst>
            <c:ext xmlns:c16="http://schemas.microsoft.com/office/drawing/2014/chart" uri="{C3380CC4-5D6E-409C-BE32-E72D297353CC}">
              <c16:uniqueId val="{00000002-71C6-4230-8357-C6F6EF08F9FF}"/>
            </c:ext>
          </c:extLst>
        </c:ser>
        <c:ser>
          <c:idx val="3"/>
          <c:order val="3"/>
          <c:tx>
            <c:strRef>
              <c:f>'Feuil1 (2)'!$C$30</c:f>
              <c:strCache>
                <c:ptCount val="1"/>
                <c:pt idx="0">
                  <c:v>PAPAICHTON</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(2)'!$D$30</c:f>
              <c:numCache>
                <c:formatCode>General</c:formatCode>
                <c:ptCount val="1"/>
                <c:pt idx="0">
                  <c:v>67</c:v>
                </c:pt>
              </c:numCache>
            </c:numRef>
          </c:val>
          <c:extLst>
            <c:ext xmlns:c16="http://schemas.microsoft.com/office/drawing/2014/chart" uri="{C3380CC4-5D6E-409C-BE32-E72D297353CC}">
              <c16:uniqueId val="{00000003-71C6-4230-8357-C6F6EF08F9FF}"/>
            </c:ext>
          </c:extLst>
        </c:ser>
        <c:ser>
          <c:idx val="4"/>
          <c:order val="4"/>
          <c:tx>
            <c:strRef>
              <c:f>'Feuil1 (2)'!$C$31</c:f>
              <c:strCache>
                <c:ptCount val="1"/>
                <c:pt idx="0">
                  <c:v>REMIRE MONTJOLY</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(2)'!$D$31</c:f>
              <c:numCache>
                <c:formatCode>General</c:formatCode>
                <c:ptCount val="1"/>
                <c:pt idx="0">
                  <c:v>79</c:v>
                </c:pt>
              </c:numCache>
            </c:numRef>
          </c:val>
          <c:extLst>
            <c:ext xmlns:c16="http://schemas.microsoft.com/office/drawing/2014/chart" uri="{C3380CC4-5D6E-409C-BE32-E72D297353CC}">
              <c16:uniqueId val="{00000004-71C6-4230-8357-C6F6EF08F9FF}"/>
            </c:ext>
          </c:extLst>
        </c:ser>
        <c:ser>
          <c:idx val="5"/>
          <c:order val="5"/>
          <c:tx>
            <c:strRef>
              <c:f>'Feuil1 (2)'!$C$32</c:f>
              <c:strCache>
                <c:ptCount val="1"/>
                <c:pt idx="0">
                  <c:v>CAYENNE</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(2)'!$D$32</c:f>
              <c:numCache>
                <c:formatCode>General</c:formatCode>
                <c:ptCount val="1"/>
                <c:pt idx="0">
                  <c:v>77</c:v>
                </c:pt>
              </c:numCache>
            </c:numRef>
          </c:val>
          <c:extLst>
            <c:ext xmlns:c16="http://schemas.microsoft.com/office/drawing/2014/chart" uri="{C3380CC4-5D6E-409C-BE32-E72D297353CC}">
              <c16:uniqueId val="{00000005-71C6-4230-8357-C6F6EF08F9FF}"/>
            </c:ext>
          </c:extLst>
        </c:ser>
        <c:ser>
          <c:idx val="6"/>
          <c:order val="6"/>
          <c:tx>
            <c:strRef>
              <c:f>'Feuil1 (2)'!$C$33</c:f>
              <c:strCache>
                <c:ptCount val="1"/>
                <c:pt idx="0">
                  <c:v>MATOURY</c:v>
                </c:pt>
              </c:strCache>
            </c:strRef>
          </c:tx>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(2)'!$D$33</c:f>
              <c:numCache>
                <c:formatCode>General</c:formatCode>
                <c:ptCount val="1"/>
                <c:pt idx="0">
                  <c:v>33</c:v>
                </c:pt>
              </c:numCache>
            </c:numRef>
          </c:val>
          <c:extLst>
            <c:ext xmlns:c16="http://schemas.microsoft.com/office/drawing/2014/chart" uri="{C3380CC4-5D6E-409C-BE32-E72D297353CC}">
              <c16:uniqueId val="{00000006-71C6-4230-8357-C6F6EF08F9FF}"/>
            </c:ext>
          </c:extLst>
        </c:ser>
        <c:ser>
          <c:idx val="7"/>
          <c:order val="7"/>
          <c:tx>
            <c:strRef>
              <c:f>'Feuil1 (2)'!$C$34</c:f>
              <c:strCache>
                <c:ptCount val="1"/>
                <c:pt idx="0">
                  <c:v>KOUROU</c:v>
                </c:pt>
              </c:strCache>
            </c:strRef>
          </c:tx>
          <c:spPr>
            <a:solidFill>
              <a:schemeClr val="accent2">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(2)'!$D$34</c:f>
              <c:numCache>
                <c:formatCode>General</c:formatCode>
                <c:ptCount val="1"/>
                <c:pt idx="0">
                  <c:v>46</c:v>
                </c:pt>
              </c:numCache>
            </c:numRef>
          </c:val>
          <c:extLst>
            <c:ext xmlns:c16="http://schemas.microsoft.com/office/drawing/2014/chart" uri="{C3380CC4-5D6E-409C-BE32-E72D297353CC}">
              <c16:uniqueId val="{00000007-71C6-4230-8357-C6F6EF08F9FF}"/>
            </c:ext>
          </c:extLst>
        </c:ser>
        <c:ser>
          <c:idx val="8"/>
          <c:order val="8"/>
          <c:tx>
            <c:strRef>
              <c:f>'Feuil1 (2)'!$C$35</c:f>
              <c:strCache>
                <c:ptCount val="1"/>
                <c:pt idx="0">
                  <c:v>MANA</c:v>
                </c:pt>
              </c:strCache>
            </c:strRef>
          </c:tx>
          <c:spPr>
            <a:solidFill>
              <a:schemeClr val="accent3">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'Feuil1 (2)'!$D$35</c:f>
              <c:numCache>
                <c:formatCode>General</c:formatCode>
                <c:ptCount val="1"/>
                <c:pt idx="0">
                  <c:v>36</c:v>
                </c:pt>
              </c:numCache>
            </c:numRef>
          </c:val>
          <c:extLst>
            <c:ext xmlns:c16="http://schemas.microsoft.com/office/drawing/2014/chart" uri="{C3380CC4-5D6E-409C-BE32-E72D297353CC}">
              <c16:uniqueId val="{00000008-71C6-4230-8357-C6F6EF08F9FF}"/>
            </c:ext>
          </c:extLst>
        </c:ser>
        <c:dLbls>
          <c:dLblPos val="inEnd"/>
          <c:showLegendKey val="0"/>
          <c:showVal val="1"/>
          <c:showCatName val="0"/>
          <c:showSerName val="0"/>
          <c:showPercent val="0"/>
          <c:showBubbleSize val="0"/>
        </c:dLbls>
        <c:gapWidth val="65"/>
        <c:axId val="650502303"/>
        <c:axId val="644283871"/>
        <c:extLst>
          <c:ext xmlns:c15="http://schemas.microsoft.com/office/drawing/2012/chart" uri="{02D57815-91ED-43cb-92C2-25804820EDAC}">
            <c15:filteredBarSeries>
              <c15:ser>
                <c:idx val="9"/>
                <c:order val="9"/>
                <c:tx>
                  <c:strRef>
                    <c:extLst>
                      <c:ext uri="{02D57815-91ED-43cb-92C2-25804820EDAC}">
                        <c15:formulaRef>
                          <c15:sqref>'Feuil1 (2)'!$C$36</c15:sqref>
                        </c15:formulaRef>
                      </c:ext>
                    </c:extLst>
                    <c:strCache>
                      <c:ptCount val="1"/>
                    </c:strCache>
                  </c:strRef>
                </c:tx>
                <c:spPr>
                  <a:solidFill>
                    <a:schemeClr val="accent4">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val>
                  <c:numRef>
                    <c:extLst>
                      <c:ext uri="{02D57815-91ED-43cb-92C2-25804820EDAC}">
                        <c15:formulaRef>
                          <c15:sqref>'Feuil1 (2)'!$D$36</c15:sqref>
                        </c15:formulaRef>
                      </c:ext>
                    </c:extLst>
                    <c:numCache>
                      <c:formatCode>General</c:formatCode>
                      <c:ptCount val="1"/>
                      <c:pt idx="0">
                        <c:v>271</c:v>
                      </c:pt>
                    </c:numCache>
                  </c:numRef>
                </c:val>
                <c:extLst>
                  <c:ext xmlns:c16="http://schemas.microsoft.com/office/drawing/2014/chart" uri="{C3380CC4-5D6E-409C-BE32-E72D297353CC}">
                    <c16:uniqueId val="{00000009-71C6-4230-8357-C6F6EF08F9FF}"/>
                  </c:ext>
                </c:extLst>
              </c15:ser>
            </c15:filteredBarSeries>
          </c:ext>
        </c:extLst>
      </c:barChart>
      <c:catAx>
        <c:axId val="65050230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644283871"/>
        <c:crosses val="autoZero"/>
        <c:auto val="1"/>
        <c:lblAlgn val="ctr"/>
        <c:lblOffset val="100"/>
        <c:noMultiLvlLbl val="0"/>
      </c:catAx>
      <c:valAx>
        <c:axId val="64428387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50502303"/>
        <c:crosses val="autoZero"/>
        <c:crossBetween val="between"/>
      </c:valAx>
      <c:spPr>
        <a:noFill/>
        <a:ln>
          <a:noFill/>
        </a:ln>
        <a:effectLst/>
      </c:spPr>
    </c:plotArea>
    <c:legend>
      <c:legendPos val="r"/>
      <c:layout>
        <c:manualLayout>
          <c:xMode val="edge"/>
          <c:yMode val="edge"/>
          <c:x val="1.8883650645969016E-2"/>
          <c:y val="0.80233933873019969"/>
          <c:w val="0.95891174982984384"/>
          <c:h val="0.1774054472699109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5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66614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79764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603280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25962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2591359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167511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59346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070285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46966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17488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409355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40745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webp"/><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3" Type="http://schemas.openxmlformats.org/officeDocument/2006/relationships/image" Target="../media/image137.png"/><Relationship Id="rId18" Type="http://schemas.openxmlformats.org/officeDocument/2006/relationships/image" Target="../media/image142.png"/><Relationship Id="rId26" Type="http://schemas.openxmlformats.org/officeDocument/2006/relationships/image" Target="../media/image150.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5" Type="http://schemas.openxmlformats.org/officeDocument/2006/relationships/image" Target="../media/image149.png"/><Relationship Id="rId33" Type="http://schemas.openxmlformats.org/officeDocument/2006/relationships/image" Target="../media/image15.webp"/><Relationship Id="rId2" Type="http://schemas.openxmlformats.org/officeDocument/2006/relationships/notesSlide" Target="../notesSlides/notesSlide10.xml"/><Relationship Id="rId16" Type="http://schemas.openxmlformats.org/officeDocument/2006/relationships/image" Target="../media/image140.png"/><Relationship Id="rId20" Type="http://schemas.openxmlformats.org/officeDocument/2006/relationships/image" Target="../media/image144.png"/><Relationship Id="rId29"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32" Type="http://schemas.openxmlformats.org/officeDocument/2006/relationships/image" Target="../media/image14.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28" Type="http://schemas.openxmlformats.org/officeDocument/2006/relationships/image" Target="../media/image152.png"/><Relationship Id="rId10" Type="http://schemas.openxmlformats.org/officeDocument/2006/relationships/image" Target="../media/image134.png"/><Relationship Id="rId19" Type="http://schemas.openxmlformats.org/officeDocument/2006/relationships/image" Target="../media/image143.png"/><Relationship Id="rId31" Type="http://schemas.openxmlformats.org/officeDocument/2006/relationships/image" Target="../media/image15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 Id="rId27" Type="http://schemas.openxmlformats.org/officeDocument/2006/relationships/image" Target="../media/image151.png"/><Relationship Id="rId30" Type="http://schemas.openxmlformats.org/officeDocument/2006/relationships/image" Target="../media/image153.png"/><Relationship Id="rId8" Type="http://schemas.openxmlformats.org/officeDocument/2006/relationships/image" Target="../media/image13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7.jpeg"/><Relationship Id="rId3" Type="http://schemas.openxmlformats.org/officeDocument/2006/relationships/image" Target="../media/image1.png"/><Relationship Id="rId21" Type="http://schemas.openxmlformats.org/officeDocument/2006/relationships/image" Target="../media/image15.web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6.jpeg"/><Relationship Id="rId2" Type="http://schemas.openxmlformats.org/officeDocument/2006/relationships/notesSlide" Target="../notesSlides/notesSlide11.xml"/><Relationship Id="rId16" Type="http://schemas.openxmlformats.org/officeDocument/2006/relationships/image" Target="../media/image155.jpe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58.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1.png"/><Relationship Id="rId3" Type="http://schemas.openxmlformats.org/officeDocument/2006/relationships/image" Target="../media/image1.png"/><Relationship Id="rId21" Type="http://schemas.openxmlformats.org/officeDocument/2006/relationships/image" Target="../media/image164.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60.png"/><Relationship Id="rId25" Type="http://schemas.openxmlformats.org/officeDocument/2006/relationships/image" Target="../media/image15.webp"/><Relationship Id="rId2" Type="http://schemas.openxmlformats.org/officeDocument/2006/relationships/notesSlide" Target="../notesSlides/notesSlide12.xml"/><Relationship Id="rId16" Type="http://schemas.openxmlformats.org/officeDocument/2006/relationships/image" Target="../media/image159.png"/><Relationship Id="rId20"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166.png"/><Relationship Id="rId10" Type="http://schemas.openxmlformats.org/officeDocument/2006/relationships/image" Target="../media/image8.png"/><Relationship Id="rId19" Type="http://schemas.openxmlformats.org/officeDocument/2006/relationships/image" Target="../media/image16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65.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9.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68.png"/><Relationship Id="rId2" Type="http://schemas.openxmlformats.org/officeDocument/2006/relationships/notesSlide" Target="../notesSlides/notesSlide13.xml"/><Relationship Id="rId16" Type="http://schemas.openxmlformats.org/officeDocument/2006/relationships/image" Target="../media/image167.png"/><Relationship Id="rId20" Type="http://schemas.openxmlformats.org/officeDocument/2006/relationships/image" Target="../media/image15.web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72.jpeg"/><Relationship Id="rId2" Type="http://schemas.openxmlformats.org/officeDocument/2006/relationships/notesSlide" Target="../notesSlides/notesSlide14.xml"/><Relationship Id="rId16" Type="http://schemas.openxmlformats.org/officeDocument/2006/relationships/image" Target="../media/image17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70.jpeg"/><Relationship Id="rId10" Type="http://schemas.openxmlformats.org/officeDocument/2006/relationships/image" Target="../media/image9.png"/><Relationship Id="rId19" Type="http://schemas.openxmlformats.org/officeDocument/2006/relationships/image" Target="../media/image15.webp"/><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6.jp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75.jpg"/><Relationship Id="rId2" Type="http://schemas.openxmlformats.org/officeDocument/2006/relationships/notesSlide" Target="../notesSlides/notesSlide15.xml"/><Relationship Id="rId16" Type="http://schemas.openxmlformats.org/officeDocument/2006/relationships/image" Target="../media/image174.jpg"/><Relationship Id="rId20" Type="http://schemas.openxmlformats.org/officeDocument/2006/relationships/image" Target="../media/image15.web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73.jp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79.jpeg"/><Relationship Id="rId3" Type="http://schemas.openxmlformats.org/officeDocument/2006/relationships/image" Target="../media/image1.png"/><Relationship Id="rId21" Type="http://schemas.openxmlformats.org/officeDocument/2006/relationships/image" Target="../media/image182.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78.jpeg"/><Relationship Id="rId2" Type="http://schemas.openxmlformats.org/officeDocument/2006/relationships/notesSlide" Target="../notesSlides/notesSlide16.xml"/><Relationship Id="rId16" Type="http://schemas.openxmlformats.org/officeDocument/2006/relationships/image" Target="../media/image177.jpeg"/><Relationship Id="rId20" Type="http://schemas.openxmlformats.org/officeDocument/2006/relationships/image" Target="../media/image18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5.webp"/><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14.png"/><Relationship Id="rId10" Type="http://schemas.openxmlformats.org/officeDocument/2006/relationships/image" Target="../media/image8.png"/><Relationship Id="rId19" Type="http://schemas.openxmlformats.org/officeDocument/2006/relationships/image" Target="../media/image180.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83.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85.png"/><Relationship Id="rId2" Type="http://schemas.openxmlformats.org/officeDocument/2006/relationships/notesSlide" Target="../notesSlides/notesSlide17.xml"/><Relationship Id="rId16" Type="http://schemas.openxmlformats.org/officeDocument/2006/relationships/image" Target="../media/image184.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5.web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webp"/><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8.xml"/><Relationship Id="rId16" Type="http://schemas.openxmlformats.org/officeDocument/2006/relationships/image" Target="../media/image18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88.png"/><Relationship Id="rId2" Type="http://schemas.openxmlformats.org/officeDocument/2006/relationships/notesSlide" Target="../notesSlides/notesSlide19.xml"/><Relationship Id="rId16" Type="http://schemas.openxmlformats.org/officeDocument/2006/relationships/image" Target="../media/image18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5.web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15.webp"/></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webp"/><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20.xml"/><Relationship Id="rId16" Type="http://schemas.openxmlformats.org/officeDocument/2006/relationships/image" Target="../media/image18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1.xml"/><Relationship Id="rId16" Type="http://schemas.openxmlformats.org/officeDocument/2006/relationships/image" Target="../media/image15.webp"/><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4.png"/><Relationship Id="rId21" Type="http://schemas.openxmlformats.org/officeDocument/2006/relationships/image" Target="../media/image15.webp"/><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46.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17.png"/><Relationship Id="rId9" Type="http://schemas.openxmlformats.org/officeDocument/2006/relationships/image" Target="../media/image39.png"/><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0.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15.webp"/><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5.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15.webp"/></Relationships>
</file>

<file path=ppt/slides/_rels/slide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14.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6.png"/><Relationship Id="rId2" Type="http://schemas.openxmlformats.org/officeDocument/2006/relationships/notesSlide" Target="../notesSlides/notesSlide6.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51.png"/><Relationship Id="rId15" Type="http://schemas.openxmlformats.org/officeDocument/2006/relationships/image" Target="../media/image29.png"/><Relationship Id="rId10" Type="http://schemas.openxmlformats.org/officeDocument/2006/relationships/image" Target="../media/image90.png"/><Relationship Id="rId19" Type="http://schemas.openxmlformats.org/officeDocument/2006/relationships/image" Target="../media/image15.webp"/><Relationship Id="rId4" Type="http://schemas.openxmlformats.org/officeDocument/2006/relationships/image" Target="../media/image17.png"/><Relationship Id="rId9" Type="http://schemas.openxmlformats.org/officeDocument/2006/relationships/image" Target="../media/image89.png"/><Relationship Id="rId14" Type="http://schemas.openxmlformats.org/officeDocument/2006/relationships/image" Target="../media/image94.png"/></Relationships>
</file>

<file path=ppt/slides/_rels/slide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85.png"/><Relationship Id="rId21" Type="http://schemas.openxmlformats.org/officeDocument/2006/relationships/image" Target="../media/image14.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7.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17.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5.webp"/></Relationships>
</file>

<file path=ppt/slides/_rels/slide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18" Type="http://schemas.openxmlformats.org/officeDocument/2006/relationships/image" Target="../media/image123.png"/><Relationship Id="rId3" Type="http://schemas.openxmlformats.org/officeDocument/2006/relationships/image" Target="../media/image85.png"/><Relationship Id="rId21" Type="http://schemas.openxmlformats.org/officeDocument/2006/relationships/image" Target="../media/image126.png"/><Relationship Id="rId7" Type="http://schemas.openxmlformats.org/officeDocument/2006/relationships/image" Target="../media/image80.png"/><Relationship Id="rId12" Type="http://schemas.openxmlformats.org/officeDocument/2006/relationships/image" Target="../media/image118.png"/><Relationship Id="rId17" Type="http://schemas.openxmlformats.org/officeDocument/2006/relationships/image" Target="../media/image122.png"/><Relationship Id="rId2" Type="http://schemas.openxmlformats.org/officeDocument/2006/relationships/notesSlide" Target="../notesSlides/notesSlide8.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14.png"/><Relationship Id="rId11" Type="http://schemas.openxmlformats.org/officeDocument/2006/relationships/image" Target="../media/image72.png"/><Relationship Id="rId5" Type="http://schemas.openxmlformats.org/officeDocument/2006/relationships/image" Target="../media/image113.png"/><Relationship Id="rId15" Type="http://schemas.openxmlformats.org/officeDocument/2006/relationships/image" Target="../media/image120.png"/><Relationship Id="rId23" Type="http://schemas.openxmlformats.org/officeDocument/2006/relationships/image" Target="../media/image15.webp"/><Relationship Id="rId10" Type="http://schemas.openxmlformats.org/officeDocument/2006/relationships/image" Target="../media/image117.png"/><Relationship Id="rId19" Type="http://schemas.openxmlformats.org/officeDocument/2006/relationships/image" Target="../media/image124.png"/><Relationship Id="rId4" Type="http://schemas.openxmlformats.org/officeDocument/2006/relationships/image" Target="../media/image17.png"/><Relationship Id="rId9" Type="http://schemas.openxmlformats.org/officeDocument/2006/relationships/image" Target="../media/image116.png"/><Relationship Id="rId14" Type="http://schemas.openxmlformats.org/officeDocument/2006/relationships/image" Target="../media/image84.png"/><Relationship Id="rId22"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85.png"/><Relationship Id="rId21" Type="http://schemas.openxmlformats.org/officeDocument/2006/relationships/chart" Target="../charts/chart1.xml"/><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9.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15.webp"/><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4.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17.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6910" y="-69817"/>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638800" y="1447800"/>
            <a:ext cx="914400" cy="38100"/>
          </a:xfrm>
          <a:prstGeom prst="rect">
            <a:avLst/>
          </a:prstGeom>
        </p:spPr>
      </p:pic>
      <p:pic>
        <p:nvPicPr>
          <p:cNvPr id="8" name="Image 6" descr="preencoded.png"/>
          <p:cNvPicPr>
            <a:picLocks noChangeAspect="1"/>
          </p:cNvPicPr>
          <p:nvPr/>
        </p:nvPicPr>
        <p:blipFill>
          <a:blip r:embed="rId9"/>
          <a:stretch>
            <a:fillRect/>
          </a:stretch>
        </p:blipFill>
        <p:spPr>
          <a:xfrm>
            <a:off x="3505200" y="4229100"/>
            <a:ext cx="609600" cy="609600"/>
          </a:xfrm>
          <a:prstGeom prst="rect">
            <a:avLst/>
          </a:prstGeom>
        </p:spPr>
      </p:pic>
      <p:pic>
        <p:nvPicPr>
          <p:cNvPr id="9" name="Image 7" descr="preencoded.png"/>
          <p:cNvPicPr>
            <a:picLocks noChangeAspect="1"/>
          </p:cNvPicPr>
          <p:nvPr/>
        </p:nvPicPr>
        <p:blipFill>
          <a:blip r:embed="rId10"/>
          <a:stretch>
            <a:fillRect/>
          </a:stretch>
        </p:blipFill>
        <p:spPr>
          <a:xfrm>
            <a:off x="4572000" y="4152900"/>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91200" y="42291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6858000" y="4152900"/>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8077200" y="4229100"/>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638800" y="53721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609600" y="1714500"/>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Régies de Quartier et de Territoire</a:t>
            </a:r>
            <a:endParaRPr lang="en-US" sz="4500" dirty="0"/>
          </a:p>
        </p:txBody>
      </p:sp>
      <p:sp>
        <p:nvSpPr>
          <p:cNvPr id="16" name="Text 1"/>
          <p:cNvSpPr/>
          <p:nvPr/>
        </p:nvSpPr>
        <p:spPr>
          <a:xfrm>
            <a:off x="2438400" y="3086100"/>
            <a:ext cx="7315200" cy="609600"/>
          </a:xfrm>
          <a:prstGeom prst="rect">
            <a:avLst/>
          </a:prstGeom>
          <a:noFill/>
          <a:ln/>
        </p:spPr>
        <p:txBody>
          <a:bodyPr vert="horz" wrap="square" lIns="0" tIns="0" rIns="0" bIns="0" rtlCol="0" anchor="t"/>
          <a:lstStyle/>
          <a:p>
            <a:pPr marL="0" indent="0" algn="ctr">
              <a:lnSpc>
                <a:spcPts val="2400"/>
              </a:lnSpc>
              <a:buNone/>
            </a:pPr>
            <a:r>
              <a:rPr lang="en-US" sz="1800" dirty="0">
                <a:solidFill>
                  <a:srgbClr val="4B5563"/>
                </a:solidFill>
                <a:latin typeface="ui-sans-serif" pitchFamily="34" charset="0"/>
                <a:ea typeface="ui-sans-serif" pitchFamily="34" charset="-122"/>
                <a:cs typeface="ui-sans-serif" pitchFamily="34" charset="-120"/>
              </a:rPr>
              <a:t>Projets d'insertion par l'activité économique ancrés dans l'économie sociale et solidaire</a:t>
            </a:r>
            <a:endParaRPr lang="en-US" sz="18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9" name="Image 18">
            <a:extLst>
              <a:ext uri="{FF2B5EF4-FFF2-40B4-BE49-F238E27FC236}">
                <a16:creationId xmlns:a16="http://schemas.microsoft.com/office/drawing/2014/main" id="{1CC55A9D-151A-4912-9A71-A474B4B1CFC3}"/>
              </a:ext>
            </a:extLst>
          </p:cNvPr>
          <p:cNvPicPr>
            <a:picLocks noChangeAspect="1"/>
          </p:cNvPicPr>
          <p:nvPr/>
        </p:nvPicPr>
        <p:blipFill>
          <a:blip r:embed="rId16"/>
          <a:stretch>
            <a:fillRect/>
          </a:stretch>
        </p:blipFill>
        <p:spPr>
          <a:xfrm>
            <a:off x="9077326" y="69817"/>
            <a:ext cx="2997764" cy="1577313"/>
          </a:xfrm>
          <a:prstGeom prst="rect">
            <a:avLst/>
          </a:prstGeom>
        </p:spPr>
      </p:pic>
      <p:pic>
        <p:nvPicPr>
          <p:cNvPr id="21" name="Image 20">
            <a:extLst>
              <a:ext uri="{FF2B5EF4-FFF2-40B4-BE49-F238E27FC236}">
                <a16:creationId xmlns:a16="http://schemas.microsoft.com/office/drawing/2014/main" id="{0B3CF856-D8E6-467F-B4ED-B643FF2957AC}"/>
              </a:ext>
            </a:extLst>
          </p:cNvPr>
          <p:cNvPicPr>
            <a:picLocks noChangeAspect="1"/>
          </p:cNvPicPr>
          <p:nvPr/>
        </p:nvPicPr>
        <p:blipFill>
          <a:blip r:embed="rId17"/>
          <a:stretch>
            <a:fillRect/>
          </a:stretch>
        </p:blipFill>
        <p:spPr>
          <a:xfrm>
            <a:off x="87031" y="-28662"/>
            <a:ext cx="2438400" cy="14764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8100" y="-28575"/>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3619500" cy="4038600"/>
          </a:xfrm>
          <a:prstGeom prst="rect">
            <a:avLst/>
          </a:prstGeom>
        </p:spPr>
      </p:pic>
      <p:pic>
        <p:nvPicPr>
          <p:cNvPr id="5" name="Image 3" descr="preencoded.png"/>
          <p:cNvPicPr>
            <a:picLocks noChangeAspect="1"/>
          </p:cNvPicPr>
          <p:nvPr/>
        </p:nvPicPr>
        <p:blipFill>
          <a:blip r:embed="rId6"/>
          <a:stretch>
            <a:fillRect/>
          </a:stretch>
        </p:blipFill>
        <p:spPr>
          <a:xfrm>
            <a:off x="571500" y="1295400"/>
            <a:ext cx="171450" cy="304800"/>
          </a:xfrm>
          <a:prstGeom prst="rect">
            <a:avLst/>
          </a:prstGeom>
        </p:spPr>
      </p:pic>
      <p:pic>
        <p:nvPicPr>
          <p:cNvPr id="6" name="Image 4" descr="preencoded.png"/>
          <p:cNvPicPr>
            <a:picLocks noChangeAspect="1"/>
          </p:cNvPicPr>
          <p:nvPr/>
        </p:nvPicPr>
        <p:blipFill>
          <a:blip r:embed="rId7"/>
          <a:stretch>
            <a:fillRect/>
          </a:stretch>
        </p:blipFill>
        <p:spPr>
          <a:xfrm>
            <a:off x="571500" y="1752600"/>
            <a:ext cx="1562100" cy="685800"/>
          </a:xfrm>
          <a:prstGeom prst="rect">
            <a:avLst/>
          </a:prstGeom>
        </p:spPr>
      </p:pic>
      <p:pic>
        <p:nvPicPr>
          <p:cNvPr id="7" name="Image 5" descr="preencoded.png"/>
          <p:cNvPicPr>
            <a:picLocks noChangeAspect="1"/>
          </p:cNvPicPr>
          <p:nvPr/>
        </p:nvPicPr>
        <p:blipFill>
          <a:blip r:embed="rId8"/>
          <a:stretch>
            <a:fillRect/>
          </a:stretch>
        </p:blipFill>
        <p:spPr>
          <a:xfrm>
            <a:off x="685800" y="1895475"/>
            <a:ext cx="152400" cy="152400"/>
          </a:xfrm>
          <a:prstGeom prst="rect">
            <a:avLst/>
          </a:prstGeom>
        </p:spPr>
      </p:pic>
      <p:pic>
        <p:nvPicPr>
          <p:cNvPr id="8" name="Image 6" descr="preencoded.png"/>
          <p:cNvPicPr>
            <a:picLocks noChangeAspect="1"/>
          </p:cNvPicPr>
          <p:nvPr/>
        </p:nvPicPr>
        <p:blipFill>
          <a:blip r:embed="rId7"/>
          <a:stretch>
            <a:fillRect/>
          </a:stretch>
        </p:blipFill>
        <p:spPr>
          <a:xfrm>
            <a:off x="2247900" y="1752600"/>
            <a:ext cx="1562100" cy="685800"/>
          </a:xfrm>
          <a:prstGeom prst="rect">
            <a:avLst/>
          </a:prstGeom>
        </p:spPr>
      </p:pic>
      <p:pic>
        <p:nvPicPr>
          <p:cNvPr id="9" name="Image 7" descr="preencoded.png"/>
          <p:cNvPicPr>
            <a:picLocks noChangeAspect="1"/>
          </p:cNvPicPr>
          <p:nvPr/>
        </p:nvPicPr>
        <p:blipFill>
          <a:blip r:embed="rId9"/>
          <a:stretch>
            <a:fillRect/>
          </a:stretch>
        </p:blipFill>
        <p:spPr>
          <a:xfrm>
            <a:off x="2362200" y="1895475"/>
            <a:ext cx="190500" cy="152400"/>
          </a:xfrm>
          <a:prstGeom prst="rect">
            <a:avLst/>
          </a:prstGeom>
        </p:spPr>
      </p:pic>
      <p:pic>
        <p:nvPicPr>
          <p:cNvPr id="10" name="Image 8" descr="preencoded.png"/>
          <p:cNvPicPr>
            <a:picLocks noChangeAspect="1"/>
          </p:cNvPicPr>
          <p:nvPr/>
        </p:nvPicPr>
        <p:blipFill>
          <a:blip r:embed="rId10"/>
          <a:stretch>
            <a:fillRect/>
          </a:stretch>
        </p:blipFill>
        <p:spPr>
          <a:xfrm>
            <a:off x="571500" y="2552700"/>
            <a:ext cx="1562100" cy="685800"/>
          </a:xfrm>
          <a:prstGeom prst="rect">
            <a:avLst/>
          </a:prstGeom>
        </p:spPr>
      </p:pic>
      <p:pic>
        <p:nvPicPr>
          <p:cNvPr id="11" name="Image 9" descr="preencoded.png"/>
          <p:cNvPicPr>
            <a:picLocks noChangeAspect="1"/>
          </p:cNvPicPr>
          <p:nvPr/>
        </p:nvPicPr>
        <p:blipFill>
          <a:blip r:embed="rId11"/>
          <a:stretch>
            <a:fillRect/>
          </a:stretch>
        </p:blipFill>
        <p:spPr>
          <a:xfrm>
            <a:off x="685800" y="2695575"/>
            <a:ext cx="171450" cy="152400"/>
          </a:xfrm>
          <a:prstGeom prst="rect">
            <a:avLst/>
          </a:prstGeom>
        </p:spPr>
      </p:pic>
      <p:pic>
        <p:nvPicPr>
          <p:cNvPr id="12" name="Image 10" descr="preencoded.png"/>
          <p:cNvPicPr>
            <a:picLocks noChangeAspect="1"/>
          </p:cNvPicPr>
          <p:nvPr/>
        </p:nvPicPr>
        <p:blipFill>
          <a:blip r:embed="rId10"/>
          <a:stretch>
            <a:fillRect/>
          </a:stretch>
        </p:blipFill>
        <p:spPr>
          <a:xfrm>
            <a:off x="2247900" y="2552700"/>
            <a:ext cx="1562100" cy="685800"/>
          </a:xfrm>
          <a:prstGeom prst="rect">
            <a:avLst/>
          </a:prstGeom>
        </p:spPr>
      </p:pic>
      <p:pic>
        <p:nvPicPr>
          <p:cNvPr id="13" name="Image 11" descr="preencoded.png"/>
          <p:cNvPicPr>
            <a:picLocks noChangeAspect="1"/>
          </p:cNvPicPr>
          <p:nvPr/>
        </p:nvPicPr>
        <p:blipFill>
          <a:blip r:embed="rId12"/>
          <a:stretch>
            <a:fillRect/>
          </a:stretch>
        </p:blipFill>
        <p:spPr>
          <a:xfrm>
            <a:off x="2362200" y="2695575"/>
            <a:ext cx="190500" cy="152400"/>
          </a:xfrm>
          <a:prstGeom prst="rect">
            <a:avLst/>
          </a:prstGeom>
        </p:spPr>
      </p:pic>
      <p:pic>
        <p:nvPicPr>
          <p:cNvPr id="14" name="Image 12" descr="preencoded.png"/>
          <p:cNvPicPr>
            <a:picLocks noChangeAspect="1"/>
          </p:cNvPicPr>
          <p:nvPr/>
        </p:nvPicPr>
        <p:blipFill>
          <a:blip r:embed="rId13"/>
          <a:stretch>
            <a:fillRect/>
          </a:stretch>
        </p:blipFill>
        <p:spPr>
          <a:xfrm>
            <a:off x="571500" y="3352800"/>
            <a:ext cx="1562100" cy="457200"/>
          </a:xfrm>
          <a:prstGeom prst="rect">
            <a:avLst/>
          </a:prstGeom>
        </p:spPr>
      </p:pic>
      <p:pic>
        <p:nvPicPr>
          <p:cNvPr id="15" name="Image 13" descr="preencoded.png"/>
          <p:cNvPicPr>
            <a:picLocks noChangeAspect="1"/>
          </p:cNvPicPr>
          <p:nvPr/>
        </p:nvPicPr>
        <p:blipFill>
          <a:blip r:embed="rId14"/>
          <a:stretch>
            <a:fillRect/>
          </a:stretch>
        </p:blipFill>
        <p:spPr>
          <a:xfrm>
            <a:off x="685800" y="3495675"/>
            <a:ext cx="152400" cy="152400"/>
          </a:xfrm>
          <a:prstGeom prst="rect">
            <a:avLst/>
          </a:prstGeom>
        </p:spPr>
      </p:pic>
      <p:pic>
        <p:nvPicPr>
          <p:cNvPr id="16" name="Image 14" descr="preencoded.png"/>
          <p:cNvPicPr>
            <a:picLocks noChangeAspect="1"/>
          </p:cNvPicPr>
          <p:nvPr/>
        </p:nvPicPr>
        <p:blipFill>
          <a:blip r:embed="rId13"/>
          <a:stretch>
            <a:fillRect/>
          </a:stretch>
        </p:blipFill>
        <p:spPr>
          <a:xfrm>
            <a:off x="2247900" y="3352800"/>
            <a:ext cx="1562100" cy="457200"/>
          </a:xfrm>
          <a:prstGeom prst="rect">
            <a:avLst/>
          </a:prstGeom>
        </p:spPr>
      </p:pic>
      <p:pic>
        <p:nvPicPr>
          <p:cNvPr id="17" name="Image 15" descr="preencoded.png"/>
          <p:cNvPicPr>
            <a:picLocks noChangeAspect="1"/>
          </p:cNvPicPr>
          <p:nvPr/>
        </p:nvPicPr>
        <p:blipFill>
          <a:blip r:embed="rId15"/>
          <a:stretch>
            <a:fillRect/>
          </a:stretch>
        </p:blipFill>
        <p:spPr>
          <a:xfrm>
            <a:off x="2362200" y="3495675"/>
            <a:ext cx="152400" cy="152400"/>
          </a:xfrm>
          <a:prstGeom prst="rect">
            <a:avLst/>
          </a:prstGeom>
        </p:spPr>
      </p:pic>
      <p:pic>
        <p:nvPicPr>
          <p:cNvPr id="18" name="Image 16" descr="preencoded.png"/>
          <p:cNvPicPr>
            <a:picLocks noChangeAspect="1"/>
          </p:cNvPicPr>
          <p:nvPr/>
        </p:nvPicPr>
        <p:blipFill>
          <a:blip r:embed="rId13"/>
          <a:stretch>
            <a:fillRect/>
          </a:stretch>
        </p:blipFill>
        <p:spPr>
          <a:xfrm>
            <a:off x="571500" y="3924300"/>
            <a:ext cx="1562100" cy="457200"/>
          </a:xfrm>
          <a:prstGeom prst="rect">
            <a:avLst/>
          </a:prstGeom>
        </p:spPr>
      </p:pic>
      <p:pic>
        <p:nvPicPr>
          <p:cNvPr id="19" name="Image 17" descr="preencoded.png"/>
          <p:cNvPicPr>
            <a:picLocks noChangeAspect="1"/>
          </p:cNvPicPr>
          <p:nvPr/>
        </p:nvPicPr>
        <p:blipFill>
          <a:blip r:embed="rId16"/>
          <a:stretch>
            <a:fillRect/>
          </a:stretch>
        </p:blipFill>
        <p:spPr>
          <a:xfrm>
            <a:off x="685800" y="4067175"/>
            <a:ext cx="152400" cy="152400"/>
          </a:xfrm>
          <a:prstGeom prst="rect">
            <a:avLst/>
          </a:prstGeom>
        </p:spPr>
      </p:pic>
      <p:pic>
        <p:nvPicPr>
          <p:cNvPr id="20" name="Image 18" descr="preencoded.png"/>
          <p:cNvPicPr>
            <a:picLocks noChangeAspect="1"/>
          </p:cNvPicPr>
          <p:nvPr/>
        </p:nvPicPr>
        <p:blipFill>
          <a:blip r:embed="rId13"/>
          <a:stretch>
            <a:fillRect/>
          </a:stretch>
        </p:blipFill>
        <p:spPr>
          <a:xfrm>
            <a:off x="2247900" y="3924300"/>
            <a:ext cx="1562100" cy="457200"/>
          </a:xfrm>
          <a:prstGeom prst="rect">
            <a:avLst/>
          </a:prstGeom>
        </p:spPr>
      </p:pic>
      <p:pic>
        <p:nvPicPr>
          <p:cNvPr id="21" name="Image 19" descr="preencoded.png"/>
          <p:cNvPicPr>
            <a:picLocks noChangeAspect="1"/>
          </p:cNvPicPr>
          <p:nvPr/>
        </p:nvPicPr>
        <p:blipFill>
          <a:blip r:embed="rId17"/>
          <a:stretch>
            <a:fillRect/>
          </a:stretch>
        </p:blipFill>
        <p:spPr>
          <a:xfrm>
            <a:off x="2362200" y="4067175"/>
            <a:ext cx="190500" cy="152400"/>
          </a:xfrm>
          <a:prstGeom prst="rect">
            <a:avLst/>
          </a:prstGeom>
        </p:spPr>
      </p:pic>
      <p:pic>
        <p:nvPicPr>
          <p:cNvPr id="22" name="Image 20" descr="preencoded.png"/>
          <p:cNvPicPr>
            <a:picLocks noChangeAspect="1"/>
          </p:cNvPicPr>
          <p:nvPr/>
        </p:nvPicPr>
        <p:blipFill>
          <a:blip r:embed="rId13"/>
          <a:stretch>
            <a:fillRect/>
          </a:stretch>
        </p:blipFill>
        <p:spPr>
          <a:xfrm>
            <a:off x="571500" y="4495800"/>
            <a:ext cx="1562100" cy="457200"/>
          </a:xfrm>
          <a:prstGeom prst="rect">
            <a:avLst/>
          </a:prstGeom>
        </p:spPr>
      </p:pic>
      <p:pic>
        <p:nvPicPr>
          <p:cNvPr id="23" name="Image 21" descr="preencoded.png"/>
          <p:cNvPicPr>
            <a:picLocks noChangeAspect="1"/>
          </p:cNvPicPr>
          <p:nvPr/>
        </p:nvPicPr>
        <p:blipFill>
          <a:blip r:embed="rId18"/>
          <a:stretch>
            <a:fillRect/>
          </a:stretch>
        </p:blipFill>
        <p:spPr>
          <a:xfrm>
            <a:off x="685800" y="4638675"/>
            <a:ext cx="152400" cy="152400"/>
          </a:xfrm>
          <a:prstGeom prst="rect">
            <a:avLst/>
          </a:prstGeom>
        </p:spPr>
      </p:pic>
      <p:pic>
        <p:nvPicPr>
          <p:cNvPr id="24" name="Image 22" descr="preencoded.png"/>
          <p:cNvPicPr>
            <a:picLocks noChangeAspect="1"/>
          </p:cNvPicPr>
          <p:nvPr/>
        </p:nvPicPr>
        <p:blipFill>
          <a:blip r:embed="rId13"/>
          <a:stretch>
            <a:fillRect/>
          </a:stretch>
        </p:blipFill>
        <p:spPr>
          <a:xfrm>
            <a:off x="2247900" y="4495800"/>
            <a:ext cx="1562100" cy="457200"/>
          </a:xfrm>
          <a:prstGeom prst="rect">
            <a:avLst/>
          </a:prstGeom>
        </p:spPr>
      </p:pic>
      <p:pic>
        <p:nvPicPr>
          <p:cNvPr id="25" name="Image 23" descr="preencoded.png"/>
          <p:cNvPicPr>
            <a:picLocks noChangeAspect="1"/>
          </p:cNvPicPr>
          <p:nvPr/>
        </p:nvPicPr>
        <p:blipFill>
          <a:blip r:embed="rId19"/>
          <a:stretch>
            <a:fillRect/>
          </a:stretch>
        </p:blipFill>
        <p:spPr>
          <a:xfrm>
            <a:off x="2362200" y="4638675"/>
            <a:ext cx="171450" cy="152400"/>
          </a:xfrm>
          <a:prstGeom prst="rect">
            <a:avLst/>
          </a:prstGeom>
        </p:spPr>
      </p:pic>
      <p:pic>
        <p:nvPicPr>
          <p:cNvPr id="26" name="Image 24" descr="preencoded.png"/>
          <p:cNvPicPr>
            <a:picLocks noChangeAspect="1"/>
          </p:cNvPicPr>
          <p:nvPr/>
        </p:nvPicPr>
        <p:blipFill>
          <a:blip r:embed="rId5"/>
          <a:stretch>
            <a:fillRect/>
          </a:stretch>
        </p:blipFill>
        <p:spPr>
          <a:xfrm>
            <a:off x="4152900" y="1104900"/>
            <a:ext cx="3619500" cy="4038600"/>
          </a:xfrm>
          <a:prstGeom prst="rect">
            <a:avLst/>
          </a:prstGeom>
        </p:spPr>
      </p:pic>
      <p:pic>
        <p:nvPicPr>
          <p:cNvPr id="27" name="Image 25" descr="preencoded.png"/>
          <p:cNvPicPr>
            <a:picLocks noChangeAspect="1"/>
          </p:cNvPicPr>
          <p:nvPr/>
        </p:nvPicPr>
        <p:blipFill>
          <a:blip r:embed="rId20"/>
          <a:stretch>
            <a:fillRect/>
          </a:stretch>
        </p:blipFill>
        <p:spPr>
          <a:xfrm>
            <a:off x="4343400" y="1409700"/>
            <a:ext cx="285750" cy="304800"/>
          </a:xfrm>
          <a:prstGeom prst="rect">
            <a:avLst/>
          </a:prstGeom>
        </p:spPr>
      </p:pic>
      <p:pic>
        <p:nvPicPr>
          <p:cNvPr id="28" name="Image 26" descr="preencoded.png"/>
          <p:cNvPicPr>
            <a:picLocks noChangeAspect="1"/>
          </p:cNvPicPr>
          <p:nvPr/>
        </p:nvPicPr>
        <p:blipFill>
          <a:blip r:embed="rId21"/>
          <a:stretch>
            <a:fillRect/>
          </a:stretch>
        </p:blipFill>
        <p:spPr>
          <a:xfrm>
            <a:off x="4343400" y="1981200"/>
            <a:ext cx="1562100" cy="914400"/>
          </a:xfrm>
          <a:prstGeom prst="rect">
            <a:avLst/>
          </a:prstGeom>
        </p:spPr>
      </p:pic>
      <p:pic>
        <p:nvPicPr>
          <p:cNvPr id="29" name="Image 27" descr="preencoded.png"/>
          <p:cNvPicPr>
            <a:picLocks noChangeAspect="1"/>
          </p:cNvPicPr>
          <p:nvPr/>
        </p:nvPicPr>
        <p:blipFill>
          <a:blip r:embed="rId22"/>
          <a:stretch>
            <a:fillRect/>
          </a:stretch>
        </p:blipFill>
        <p:spPr>
          <a:xfrm>
            <a:off x="4457700" y="2124075"/>
            <a:ext cx="190500" cy="152400"/>
          </a:xfrm>
          <a:prstGeom prst="rect">
            <a:avLst/>
          </a:prstGeom>
        </p:spPr>
      </p:pic>
      <p:pic>
        <p:nvPicPr>
          <p:cNvPr id="30" name="Image 28" descr="preencoded.png"/>
          <p:cNvPicPr>
            <a:picLocks noChangeAspect="1"/>
          </p:cNvPicPr>
          <p:nvPr/>
        </p:nvPicPr>
        <p:blipFill>
          <a:blip r:embed="rId21"/>
          <a:stretch>
            <a:fillRect/>
          </a:stretch>
        </p:blipFill>
        <p:spPr>
          <a:xfrm>
            <a:off x="6019800" y="1981200"/>
            <a:ext cx="1562100" cy="914400"/>
          </a:xfrm>
          <a:prstGeom prst="rect">
            <a:avLst/>
          </a:prstGeom>
        </p:spPr>
      </p:pic>
      <p:pic>
        <p:nvPicPr>
          <p:cNvPr id="31" name="Image 29" descr="preencoded.png"/>
          <p:cNvPicPr>
            <a:picLocks noChangeAspect="1"/>
          </p:cNvPicPr>
          <p:nvPr/>
        </p:nvPicPr>
        <p:blipFill>
          <a:blip r:embed="rId23"/>
          <a:stretch>
            <a:fillRect/>
          </a:stretch>
        </p:blipFill>
        <p:spPr>
          <a:xfrm>
            <a:off x="6134100" y="2124075"/>
            <a:ext cx="190500" cy="152400"/>
          </a:xfrm>
          <a:prstGeom prst="rect">
            <a:avLst/>
          </a:prstGeom>
        </p:spPr>
      </p:pic>
      <p:pic>
        <p:nvPicPr>
          <p:cNvPr id="32" name="Image 30" descr="preencoded.png"/>
          <p:cNvPicPr>
            <a:picLocks noChangeAspect="1"/>
          </p:cNvPicPr>
          <p:nvPr/>
        </p:nvPicPr>
        <p:blipFill>
          <a:blip r:embed="rId21"/>
          <a:stretch>
            <a:fillRect/>
          </a:stretch>
        </p:blipFill>
        <p:spPr>
          <a:xfrm>
            <a:off x="4343400" y="3009900"/>
            <a:ext cx="1562100" cy="914400"/>
          </a:xfrm>
          <a:prstGeom prst="rect">
            <a:avLst/>
          </a:prstGeom>
        </p:spPr>
      </p:pic>
      <p:pic>
        <p:nvPicPr>
          <p:cNvPr id="33" name="Image 31" descr="preencoded.png"/>
          <p:cNvPicPr>
            <a:picLocks noChangeAspect="1"/>
          </p:cNvPicPr>
          <p:nvPr/>
        </p:nvPicPr>
        <p:blipFill>
          <a:blip r:embed="rId24"/>
          <a:stretch>
            <a:fillRect/>
          </a:stretch>
        </p:blipFill>
        <p:spPr>
          <a:xfrm>
            <a:off x="4457700" y="3152775"/>
            <a:ext cx="190500" cy="152400"/>
          </a:xfrm>
          <a:prstGeom prst="rect">
            <a:avLst/>
          </a:prstGeom>
        </p:spPr>
      </p:pic>
      <p:pic>
        <p:nvPicPr>
          <p:cNvPr id="34" name="Image 32" descr="preencoded.png"/>
          <p:cNvPicPr>
            <a:picLocks noChangeAspect="1"/>
          </p:cNvPicPr>
          <p:nvPr/>
        </p:nvPicPr>
        <p:blipFill>
          <a:blip r:embed="rId21"/>
          <a:stretch>
            <a:fillRect/>
          </a:stretch>
        </p:blipFill>
        <p:spPr>
          <a:xfrm>
            <a:off x="6019800" y="3009900"/>
            <a:ext cx="1562100" cy="914400"/>
          </a:xfrm>
          <a:prstGeom prst="rect">
            <a:avLst/>
          </a:prstGeom>
        </p:spPr>
      </p:pic>
      <p:pic>
        <p:nvPicPr>
          <p:cNvPr id="35" name="Image 33" descr="preencoded.png"/>
          <p:cNvPicPr>
            <a:picLocks noChangeAspect="1"/>
          </p:cNvPicPr>
          <p:nvPr/>
        </p:nvPicPr>
        <p:blipFill>
          <a:blip r:embed="rId25"/>
          <a:stretch>
            <a:fillRect/>
          </a:stretch>
        </p:blipFill>
        <p:spPr>
          <a:xfrm>
            <a:off x="6134100" y="3152775"/>
            <a:ext cx="133350" cy="152400"/>
          </a:xfrm>
          <a:prstGeom prst="rect">
            <a:avLst/>
          </a:prstGeom>
        </p:spPr>
      </p:pic>
      <p:pic>
        <p:nvPicPr>
          <p:cNvPr id="36" name="Image 34" descr="preencoded.png"/>
          <p:cNvPicPr>
            <a:picLocks noChangeAspect="1"/>
          </p:cNvPicPr>
          <p:nvPr/>
        </p:nvPicPr>
        <p:blipFill>
          <a:blip r:embed="rId21"/>
          <a:stretch>
            <a:fillRect/>
          </a:stretch>
        </p:blipFill>
        <p:spPr>
          <a:xfrm>
            <a:off x="4343400" y="4038600"/>
            <a:ext cx="1562100" cy="914400"/>
          </a:xfrm>
          <a:prstGeom prst="rect">
            <a:avLst/>
          </a:prstGeom>
        </p:spPr>
      </p:pic>
      <p:pic>
        <p:nvPicPr>
          <p:cNvPr id="37" name="Image 35" descr="preencoded.png"/>
          <p:cNvPicPr>
            <a:picLocks noChangeAspect="1"/>
          </p:cNvPicPr>
          <p:nvPr/>
        </p:nvPicPr>
        <p:blipFill>
          <a:blip r:embed="rId26"/>
          <a:stretch>
            <a:fillRect/>
          </a:stretch>
        </p:blipFill>
        <p:spPr>
          <a:xfrm>
            <a:off x="4457700" y="4181475"/>
            <a:ext cx="171450" cy="152400"/>
          </a:xfrm>
          <a:prstGeom prst="rect">
            <a:avLst/>
          </a:prstGeom>
        </p:spPr>
      </p:pic>
      <p:pic>
        <p:nvPicPr>
          <p:cNvPr id="38" name="Image 36" descr="preencoded.png"/>
          <p:cNvPicPr>
            <a:picLocks noChangeAspect="1"/>
          </p:cNvPicPr>
          <p:nvPr/>
        </p:nvPicPr>
        <p:blipFill>
          <a:blip r:embed="rId21"/>
          <a:stretch>
            <a:fillRect/>
          </a:stretch>
        </p:blipFill>
        <p:spPr>
          <a:xfrm>
            <a:off x="6019800" y="4038600"/>
            <a:ext cx="1562100" cy="914400"/>
          </a:xfrm>
          <a:prstGeom prst="rect">
            <a:avLst/>
          </a:prstGeom>
        </p:spPr>
      </p:pic>
      <p:pic>
        <p:nvPicPr>
          <p:cNvPr id="39" name="Image 37" descr="preencoded.png"/>
          <p:cNvPicPr>
            <a:picLocks noChangeAspect="1"/>
          </p:cNvPicPr>
          <p:nvPr/>
        </p:nvPicPr>
        <p:blipFill>
          <a:blip r:embed="rId27"/>
          <a:stretch>
            <a:fillRect/>
          </a:stretch>
        </p:blipFill>
        <p:spPr>
          <a:xfrm>
            <a:off x="6134100" y="4181475"/>
            <a:ext cx="190500" cy="152400"/>
          </a:xfrm>
          <a:prstGeom prst="rect">
            <a:avLst/>
          </a:prstGeom>
        </p:spPr>
      </p:pic>
      <p:pic>
        <p:nvPicPr>
          <p:cNvPr id="40" name="Image 38" descr="preencoded.png"/>
          <p:cNvPicPr>
            <a:picLocks noChangeAspect="1"/>
          </p:cNvPicPr>
          <p:nvPr/>
        </p:nvPicPr>
        <p:blipFill>
          <a:blip r:embed="rId28"/>
          <a:stretch>
            <a:fillRect/>
          </a:stretch>
        </p:blipFill>
        <p:spPr>
          <a:xfrm>
            <a:off x="8229600" y="1104899"/>
            <a:ext cx="3581400" cy="2409825"/>
          </a:xfrm>
          <a:prstGeom prst="rect">
            <a:avLst/>
          </a:prstGeom>
        </p:spPr>
      </p:pic>
      <p:pic>
        <p:nvPicPr>
          <p:cNvPr id="41" name="Image 39" descr="preencoded.png"/>
          <p:cNvPicPr>
            <a:picLocks noChangeAspect="1"/>
          </p:cNvPicPr>
          <p:nvPr/>
        </p:nvPicPr>
        <p:blipFill>
          <a:blip r:embed="rId29"/>
          <a:stretch>
            <a:fillRect/>
          </a:stretch>
        </p:blipFill>
        <p:spPr>
          <a:xfrm>
            <a:off x="8420100" y="1714500"/>
            <a:ext cx="152400" cy="152400"/>
          </a:xfrm>
          <a:prstGeom prst="rect">
            <a:avLst/>
          </a:prstGeom>
        </p:spPr>
      </p:pic>
      <p:pic>
        <p:nvPicPr>
          <p:cNvPr id="42" name="Image 40" descr="preencoded.png"/>
          <p:cNvPicPr>
            <a:picLocks noChangeAspect="1"/>
          </p:cNvPicPr>
          <p:nvPr/>
        </p:nvPicPr>
        <p:blipFill>
          <a:blip r:embed="rId29"/>
          <a:stretch>
            <a:fillRect/>
          </a:stretch>
        </p:blipFill>
        <p:spPr>
          <a:xfrm>
            <a:off x="8408551" y="2190750"/>
            <a:ext cx="152400" cy="152400"/>
          </a:xfrm>
          <a:prstGeom prst="rect">
            <a:avLst/>
          </a:prstGeom>
        </p:spPr>
      </p:pic>
      <p:pic>
        <p:nvPicPr>
          <p:cNvPr id="43" name="Image 41" descr="preencoded.png"/>
          <p:cNvPicPr>
            <a:picLocks noChangeAspect="1"/>
          </p:cNvPicPr>
          <p:nvPr/>
        </p:nvPicPr>
        <p:blipFill>
          <a:blip r:embed="rId29"/>
          <a:stretch>
            <a:fillRect/>
          </a:stretch>
        </p:blipFill>
        <p:spPr>
          <a:xfrm>
            <a:off x="8420100" y="2438400"/>
            <a:ext cx="152400" cy="152400"/>
          </a:xfrm>
          <a:prstGeom prst="rect">
            <a:avLst/>
          </a:prstGeom>
        </p:spPr>
      </p:pic>
      <p:pic>
        <p:nvPicPr>
          <p:cNvPr id="44" name="Image 42" descr="preencoded.png"/>
          <p:cNvPicPr>
            <a:picLocks noChangeAspect="1"/>
          </p:cNvPicPr>
          <p:nvPr/>
        </p:nvPicPr>
        <p:blipFill>
          <a:blip r:embed="rId29"/>
          <a:stretch>
            <a:fillRect/>
          </a:stretch>
        </p:blipFill>
        <p:spPr>
          <a:xfrm>
            <a:off x="8420100" y="2705100"/>
            <a:ext cx="152400" cy="152400"/>
          </a:xfrm>
          <a:prstGeom prst="rect">
            <a:avLst/>
          </a:prstGeom>
        </p:spPr>
      </p:pic>
      <p:pic>
        <p:nvPicPr>
          <p:cNvPr id="45" name="Image 43" descr="preencoded.png"/>
          <p:cNvPicPr>
            <a:picLocks noChangeAspect="1"/>
          </p:cNvPicPr>
          <p:nvPr/>
        </p:nvPicPr>
        <p:blipFill>
          <a:blip r:embed="rId30"/>
          <a:stretch>
            <a:fillRect/>
          </a:stretch>
        </p:blipFill>
        <p:spPr>
          <a:xfrm>
            <a:off x="8247876" y="3705225"/>
            <a:ext cx="3581400" cy="1828800"/>
          </a:xfrm>
          <a:prstGeom prst="rect">
            <a:avLst/>
          </a:prstGeom>
        </p:spPr>
      </p:pic>
      <p:pic>
        <p:nvPicPr>
          <p:cNvPr id="46" name="Image 44" descr="preencoded.png"/>
          <p:cNvPicPr>
            <a:picLocks noChangeAspect="1"/>
          </p:cNvPicPr>
          <p:nvPr/>
        </p:nvPicPr>
        <p:blipFill>
          <a:blip r:embed="rId31"/>
          <a:stretch>
            <a:fillRect/>
          </a:stretch>
        </p:blipFill>
        <p:spPr>
          <a:xfrm>
            <a:off x="8247876" y="5562600"/>
            <a:ext cx="3581400" cy="609600"/>
          </a:xfrm>
          <a:prstGeom prst="rect">
            <a:avLst/>
          </a:prstGeom>
        </p:spPr>
      </p:pic>
      <p:sp>
        <p:nvSpPr>
          <p:cNvPr id="47"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66534"/>
                </a:solidFill>
                <a:latin typeface="ui-sans-serif" pitchFamily="34" charset="0"/>
                <a:ea typeface="ui-sans-serif" pitchFamily="34" charset="-122"/>
                <a:cs typeface="ui-sans-serif" pitchFamily="34" charset="-120"/>
              </a:rPr>
              <a:t>Activités en Guyane</a:t>
            </a:r>
            <a:endParaRPr lang="en-US" sz="2700" dirty="0"/>
          </a:p>
        </p:txBody>
      </p:sp>
      <p:sp>
        <p:nvSpPr>
          <p:cNvPr id="48" name="Text 1"/>
          <p:cNvSpPr/>
          <p:nvPr/>
        </p:nvSpPr>
        <p:spPr>
          <a:xfrm>
            <a:off x="857250" y="1314450"/>
            <a:ext cx="2994481" cy="266700"/>
          </a:xfrm>
          <a:prstGeom prst="rect">
            <a:avLst/>
          </a:prstGeom>
          <a:noFill/>
          <a:ln/>
        </p:spPr>
        <p:txBody>
          <a:bodyPr vert="horz" wrap="square" lIns="0" tIns="0" rIns="0" bIns="0" rtlCol="0" anchor="t"/>
          <a:lstStyle/>
          <a:p>
            <a:pPr marL="0" indent="0">
              <a:lnSpc>
                <a:spcPts val="2100"/>
              </a:lnSpc>
              <a:buNone/>
            </a:pPr>
            <a:r>
              <a:rPr lang="en-US" sz="1500" b="1" dirty="0">
                <a:solidFill>
                  <a:srgbClr val="166534"/>
                </a:solidFill>
                <a:latin typeface="ui-sans-serif" pitchFamily="34" charset="0"/>
                <a:ea typeface="ui-sans-serif" pitchFamily="34" charset="-122"/>
                <a:cs typeface="ui-sans-serif" pitchFamily="34" charset="-120"/>
              </a:rPr>
              <a:t>Activités Structurantes</a:t>
            </a:r>
            <a:endParaRPr lang="en-US" sz="1500" dirty="0"/>
          </a:p>
        </p:txBody>
      </p:sp>
      <p:sp>
        <p:nvSpPr>
          <p:cNvPr id="49" name="Text 2"/>
          <p:cNvSpPr/>
          <p:nvPr/>
        </p:nvSpPr>
        <p:spPr>
          <a:xfrm>
            <a:off x="962918" y="1914525"/>
            <a:ext cx="1251049" cy="3810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Nettoyage des Espaces Verts</a:t>
            </a:r>
            <a:endParaRPr lang="en-US" sz="1050" dirty="0"/>
          </a:p>
        </p:txBody>
      </p:sp>
      <p:sp>
        <p:nvSpPr>
          <p:cNvPr id="50" name="Text 3"/>
          <p:cNvSpPr/>
          <p:nvPr/>
        </p:nvSpPr>
        <p:spPr>
          <a:xfrm>
            <a:off x="2600861" y="1866900"/>
            <a:ext cx="1289149" cy="3810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Nettoyage des parties communes</a:t>
            </a:r>
            <a:endParaRPr lang="en-US" sz="1050" dirty="0"/>
          </a:p>
        </p:txBody>
      </p:sp>
      <p:sp>
        <p:nvSpPr>
          <p:cNvPr id="51" name="Text 4"/>
          <p:cNvSpPr/>
          <p:nvPr/>
        </p:nvSpPr>
        <p:spPr>
          <a:xfrm>
            <a:off x="981968" y="2714625"/>
            <a:ext cx="977057" cy="3810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Bâtiments second œuvre</a:t>
            </a:r>
            <a:endParaRPr lang="en-US" sz="1050" dirty="0"/>
          </a:p>
        </p:txBody>
      </p:sp>
      <p:sp>
        <p:nvSpPr>
          <p:cNvPr id="52" name="Text 5"/>
          <p:cNvSpPr/>
          <p:nvPr/>
        </p:nvSpPr>
        <p:spPr>
          <a:xfrm>
            <a:off x="2677418" y="2714625"/>
            <a:ext cx="1093440" cy="3810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Service à la personne</a:t>
            </a:r>
            <a:endParaRPr lang="en-US" sz="1050" dirty="0"/>
          </a:p>
        </p:txBody>
      </p:sp>
      <p:sp>
        <p:nvSpPr>
          <p:cNvPr id="53" name="Text 6"/>
          <p:cNvSpPr/>
          <p:nvPr/>
        </p:nvSpPr>
        <p:spPr>
          <a:xfrm>
            <a:off x="962918" y="3514725"/>
            <a:ext cx="1109424"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Ressourceries</a:t>
            </a:r>
            <a:endParaRPr lang="en-US" sz="1050" dirty="0"/>
          </a:p>
        </p:txBody>
      </p:sp>
      <p:sp>
        <p:nvSpPr>
          <p:cNvPr id="54" name="Text 7"/>
          <p:cNvSpPr/>
          <p:nvPr/>
        </p:nvSpPr>
        <p:spPr>
          <a:xfrm>
            <a:off x="2639318" y="3514725"/>
            <a:ext cx="1093172"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Garage social</a:t>
            </a:r>
            <a:endParaRPr lang="en-US" sz="1050" dirty="0"/>
          </a:p>
        </p:txBody>
      </p:sp>
      <p:sp>
        <p:nvSpPr>
          <p:cNvPr id="55" name="Text 8"/>
          <p:cNvSpPr/>
          <p:nvPr/>
        </p:nvSpPr>
        <p:spPr>
          <a:xfrm>
            <a:off x="962918" y="4086225"/>
            <a:ext cx="717947"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Tourisme</a:t>
            </a:r>
            <a:endParaRPr lang="en-US" sz="1050" dirty="0"/>
          </a:p>
        </p:txBody>
      </p:sp>
      <p:sp>
        <p:nvSpPr>
          <p:cNvPr id="56" name="Text 9"/>
          <p:cNvSpPr/>
          <p:nvPr/>
        </p:nvSpPr>
        <p:spPr>
          <a:xfrm>
            <a:off x="2677418" y="4086225"/>
            <a:ext cx="635972"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Couture</a:t>
            </a:r>
            <a:endParaRPr lang="en-US" sz="1050" dirty="0"/>
          </a:p>
        </p:txBody>
      </p:sp>
      <p:sp>
        <p:nvSpPr>
          <p:cNvPr id="57" name="Text 10"/>
          <p:cNvSpPr/>
          <p:nvPr/>
        </p:nvSpPr>
        <p:spPr>
          <a:xfrm>
            <a:off x="962918" y="4657725"/>
            <a:ext cx="932081"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Maraichage</a:t>
            </a:r>
            <a:endParaRPr lang="en-US" sz="1050" dirty="0"/>
          </a:p>
        </p:txBody>
      </p:sp>
      <p:sp>
        <p:nvSpPr>
          <p:cNvPr id="58" name="Text 11"/>
          <p:cNvSpPr/>
          <p:nvPr/>
        </p:nvSpPr>
        <p:spPr>
          <a:xfrm>
            <a:off x="2658368" y="4657725"/>
            <a:ext cx="1042273"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Centre social</a:t>
            </a:r>
            <a:endParaRPr lang="en-US" sz="1050" dirty="0"/>
          </a:p>
        </p:txBody>
      </p:sp>
      <p:sp>
        <p:nvSpPr>
          <p:cNvPr id="59" name="Text 12"/>
          <p:cNvSpPr/>
          <p:nvPr/>
        </p:nvSpPr>
        <p:spPr>
          <a:xfrm>
            <a:off x="4743450" y="1295400"/>
            <a:ext cx="2838450" cy="533400"/>
          </a:xfrm>
          <a:prstGeom prst="rect">
            <a:avLst/>
          </a:prstGeom>
          <a:noFill/>
          <a:ln/>
        </p:spPr>
        <p:txBody>
          <a:bodyPr vert="horz" wrap="square" lIns="0" tIns="0" rIns="0" bIns="0" rtlCol="0" anchor="t"/>
          <a:lstStyle/>
          <a:p>
            <a:pPr marL="0" indent="0">
              <a:lnSpc>
                <a:spcPts val="2100"/>
              </a:lnSpc>
              <a:buNone/>
            </a:pPr>
            <a:r>
              <a:rPr lang="en-US" sz="1500" b="1" dirty="0">
                <a:solidFill>
                  <a:srgbClr val="854D0E"/>
                </a:solidFill>
                <a:latin typeface="ui-sans-serif" pitchFamily="34" charset="0"/>
                <a:ea typeface="ui-sans-serif" pitchFamily="34" charset="-122"/>
                <a:cs typeface="ui-sans-serif" pitchFamily="34" charset="-120"/>
              </a:rPr>
              <a:t>Activités de Liaison Sociale</a:t>
            </a:r>
            <a:endParaRPr lang="en-US" sz="1500" dirty="0"/>
          </a:p>
        </p:txBody>
      </p:sp>
      <p:sp>
        <p:nvSpPr>
          <p:cNvPr id="60" name="Text 13"/>
          <p:cNvSpPr/>
          <p:nvPr/>
        </p:nvSpPr>
        <p:spPr>
          <a:xfrm>
            <a:off x="4772918" y="2143125"/>
            <a:ext cx="825550" cy="6096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Gestion urbaine de proximité</a:t>
            </a:r>
            <a:endParaRPr lang="en-US" sz="1050" dirty="0"/>
          </a:p>
        </p:txBody>
      </p:sp>
      <p:sp>
        <p:nvSpPr>
          <p:cNvPr id="61" name="Text 14"/>
          <p:cNvSpPr/>
          <p:nvPr/>
        </p:nvSpPr>
        <p:spPr>
          <a:xfrm>
            <a:off x="6449318" y="2143125"/>
            <a:ext cx="1026021"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Ressourcerie</a:t>
            </a:r>
            <a:endParaRPr lang="en-US" sz="1050" dirty="0"/>
          </a:p>
        </p:txBody>
      </p:sp>
      <p:sp>
        <p:nvSpPr>
          <p:cNvPr id="62" name="Text 15"/>
          <p:cNvSpPr/>
          <p:nvPr/>
        </p:nvSpPr>
        <p:spPr>
          <a:xfrm>
            <a:off x="4457700" y="3400425"/>
            <a:ext cx="1213396" cy="3810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Accompagnement social</a:t>
            </a:r>
            <a:endParaRPr lang="en-US" sz="1050" dirty="0"/>
          </a:p>
        </p:txBody>
      </p:sp>
      <p:sp>
        <p:nvSpPr>
          <p:cNvPr id="63" name="Text 16"/>
          <p:cNvSpPr/>
          <p:nvPr/>
        </p:nvSpPr>
        <p:spPr>
          <a:xfrm>
            <a:off x="6392168" y="3171825"/>
            <a:ext cx="640437"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Mayouri</a:t>
            </a:r>
            <a:endParaRPr lang="en-US" sz="1050" dirty="0"/>
          </a:p>
        </p:txBody>
      </p:sp>
      <p:sp>
        <p:nvSpPr>
          <p:cNvPr id="64" name="Text 17"/>
          <p:cNvSpPr/>
          <p:nvPr/>
        </p:nvSpPr>
        <p:spPr>
          <a:xfrm>
            <a:off x="4753868" y="4200525"/>
            <a:ext cx="1111151" cy="6096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Fond de Participation des Habitants</a:t>
            </a:r>
            <a:endParaRPr lang="en-US" sz="1050" dirty="0"/>
          </a:p>
        </p:txBody>
      </p:sp>
      <p:sp>
        <p:nvSpPr>
          <p:cNvPr id="65" name="Text 18"/>
          <p:cNvSpPr/>
          <p:nvPr/>
        </p:nvSpPr>
        <p:spPr>
          <a:xfrm>
            <a:off x="6449318" y="4200525"/>
            <a:ext cx="787241" cy="152400"/>
          </a:xfrm>
          <a:prstGeom prst="rect">
            <a:avLst/>
          </a:prstGeom>
          <a:noFill/>
          <a:ln/>
        </p:spPr>
        <p:txBody>
          <a:bodyPr vert="horz" wrap="square" lIns="0" tIns="0" rIns="0" bIns="0" rtlCol="0" anchor="t"/>
          <a:lstStyle/>
          <a:p>
            <a:pPr marL="0" indent="0">
              <a:lnSpc>
                <a:spcPts val="1500"/>
              </a:lnSpc>
              <a:buNone/>
            </a:pPr>
            <a:r>
              <a:rPr lang="en-US" sz="1050" dirty="0">
                <a:solidFill>
                  <a:srgbClr val="000000"/>
                </a:solidFill>
                <a:latin typeface="ui-sans-serif" pitchFamily="34" charset="0"/>
                <a:ea typeface="ui-sans-serif" pitchFamily="34" charset="-122"/>
                <a:cs typeface="ui-sans-serif" pitchFamily="34" charset="-120"/>
              </a:rPr>
              <a:t>Médiation</a:t>
            </a:r>
            <a:endParaRPr lang="en-US" sz="1050" dirty="0"/>
          </a:p>
        </p:txBody>
      </p:sp>
      <p:sp>
        <p:nvSpPr>
          <p:cNvPr id="66" name="Text 19"/>
          <p:cNvSpPr/>
          <p:nvPr/>
        </p:nvSpPr>
        <p:spPr>
          <a:xfrm>
            <a:off x="8420100" y="1295400"/>
            <a:ext cx="384048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Exemples d'Activités Spécifiques</a:t>
            </a:r>
            <a:endParaRPr lang="en-US" sz="1350" dirty="0"/>
          </a:p>
        </p:txBody>
      </p:sp>
      <p:sp>
        <p:nvSpPr>
          <p:cNvPr id="67" name="Text 20"/>
          <p:cNvSpPr/>
          <p:nvPr/>
        </p:nvSpPr>
        <p:spPr>
          <a:xfrm>
            <a:off x="8648700" y="1676400"/>
            <a:ext cx="2971800" cy="381000"/>
          </a:xfrm>
          <a:prstGeom prst="rect">
            <a:avLst/>
          </a:prstGeom>
          <a:noFill/>
          <a:ln/>
        </p:spPr>
        <p:txBody>
          <a:bodyPr vert="horz" wrap="square" lIns="0" tIns="0" rIns="0" bIns="0" rtlCol="0" anchor="t"/>
          <a:lstStyle/>
          <a:p>
            <a:pPr marL="0" indent="0" algn="l">
              <a:lnSpc>
                <a:spcPts val="1500"/>
              </a:lnSpc>
              <a:buNone/>
            </a:pPr>
            <a:r>
              <a:rPr lang="en-US" sz="1050" dirty="0">
                <a:solidFill>
                  <a:srgbClr val="000000"/>
                </a:solidFill>
                <a:latin typeface="ui-sans-serif" pitchFamily="34" charset="0"/>
                <a:ea typeface="ui-sans-serif" pitchFamily="34" charset="-122"/>
                <a:cs typeface="ui-sans-serif" pitchFamily="34" charset="-120"/>
              </a:rPr>
              <a:t>Papakaï à Kourou : tourisme, couture, apiculture</a:t>
            </a:r>
            <a:endParaRPr lang="en-US" sz="1050" dirty="0"/>
          </a:p>
        </p:txBody>
      </p:sp>
      <p:sp>
        <p:nvSpPr>
          <p:cNvPr id="68" name="Text 21"/>
          <p:cNvSpPr/>
          <p:nvPr/>
        </p:nvSpPr>
        <p:spPr>
          <a:xfrm>
            <a:off x="8648700" y="2152650"/>
            <a:ext cx="3483471" cy="190500"/>
          </a:xfrm>
          <a:prstGeom prst="rect">
            <a:avLst/>
          </a:prstGeom>
          <a:noFill/>
          <a:ln/>
        </p:spPr>
        <p:txBody>
          <a:bodyPr vert="horz" wrap="square" lIns="0" tIns="0" rIns="0" bIns="0" rtlCol="0" anchor="t"/>
          <a:lstStyle/>
          <a:p>
            <a:pPr marL="0" indent="0" algn="l">
              <a:lnSpc>
                <a:spcPts val="1500"/>
              </a:lnSpc>
              <a:buNone/>
            </a:pPr>
            <a:r>
              <a:rPr lang="en-US" sz="1050" dirty="0">
                <a:solidFill>
                  <a:srgbClr val="000000"/>
                </a:solidFill>
                <a:latin typeface="ui-sans-serif" pitchFamily="34" charset="0"/>
                <a:ea typeface="ui-sans-serif" pitchFamily="34" charset="-122"/>
                <a:cs typeface="ui-sans-serif" pitchFamily="34" charset="-120"/>
              </a:rPr>
              <a:t>Mana : boulangerie solidaire et maraichage</a:t>
            </a:r>
            <a:endParaRPr lang="en-US" sz="1050" dirty="0"/>
          </a:p>
        </p:txBody>
      </p:sp>
      <p:sp>
        <p:nvSpPr>
          <p:cNvPr id="69" name="Text 22"/>
          <p:cNvSpPr/>
          <p:nvPr/>
        </p:nvSpPr>
        <p:spPr>
          <a:xfrm>
            <a:off x="8648700" y="2400300"/>
            <a:ext cx="3539907" cy="190500"/>
          </a:xfrm>
          <a:prstGeom prst="rect">
            <a:avLst/>
          </a:prstGeom>
          <a:noFill/>
          <a:ln/>
        </p:spPr>
        <p:txBody>
          <a:bodyPr vert="horz" wrap="square" lIns="0" tIns="0" rIns="0" bIns="0" rtlCol="0" anchor="t"/>
          <a:lstStyle/>
          <a:p>
            <a:pPr marL="0" indent="0" algn="l">
              <a:lnSpc>
                <a:spcPts val="1500"/>
              </a:lnSpc>
              <a:buNone/>
            </a:pPr>
            <a:r>
              <a:rPr lang="en-US" sz="1050" dirty="0">
                <a:solidFill>
                  <a:srgbClr val="000000"/>
                </a:solidFill>
                <a:latin typeface="ui-sans-serif" pitchFamily="34" charset="0"/>
                <a:ea typeface="ui-sans-serif" pitchFamily="34" charset="-122"/>
                <a:cs typeface="ui-sans-serif" pitchFamily="34" charset="-120"/>
              </a:rPr>
              <a:t>Papaïchton : construction </a:t>
            </a:r>
            <a:r>
              <a:rPr lang="en-US" sz="1050" dirty="0" err="1">
                <a:solidFill>
                  <a:srgbClr val="000000"/>
                </a:solidFill>
                <a:latin typeface="ui-sans-serif" pitchFamily="34" charset="0"/>
                <a:ea typeface="ui-sans-serif" pitchFamily="34" charset="-122"/>
                <a:cs typeface="ui-sans-serif" pitchFamily="34" charset="-120"/>
              </a:rPr>
              <a:t>en</a:t>
            </a:r>
            <a:r>
              <a:rPr lang="en-US" sz="1050" dirty="0">
                <a:solidFill>
                  <a:srgbClr val="000000"/>
                </a:solidFill>
                <a:latin typeface="ui-sans-serif" pitchFamily="34" charset="0"/>
                <a:ea typeface="ui-sans-serif" pitchFamily="34" charset="-122"/>
                <a:cs typeface="ui-sans-serif" pitchFamily="34" charset="-120"/>
              </a:rPr>
              <a:t> brique froide</a:t>
            </a:r>
            <a:endParaRPr lang="en-US" sz="1050" dirty="0"/>
          </a:p>
        </p:txBody>
      </p:sp>
      <p:sp>
        <p:nvSpPr>
          <p:cNvPr id="70" name="Text 23"/>
          <p:cNvSpPr/>
          <p:nvPr/>
        </p:nvSpPr>
        <p:spPr>
          <a:xfrm>
            <a:off x="8648700" y="2667000"/>
            <a:ext cx="3180576" cy="190500"/>
          </a:xfrm>
          <a:prstGeom prst="rect">
            <a:avLst/>
          </a:prstGeom>
          <a:noFill/>
          <a:ln/>
        </p:spPr>
        <p:txBody>
          <a:bodyPr vert="horz" wrap="square" lIns="0" tIns="0" rIns="0" bIns="0" rtlCol="0" anchor="t"/>
          <a:lstStyle/>
          <a:p>
            <a:pPr marL="0" indent="0" algn="l">
              <a:lnSpc>
                <a:spcPts val="1500"/>
              </a:lnSpc>
              <a:buNone/>
            </a:pPr>
            <a:r>
              <a:rPr lang="en-US" sz="1050" dirty="0">
                <a:solidFill>
                  <a:srgbClr val="000000"/>
                </a:solidFill>
                <a:latin typeface="ui-sans-serif" pitchFamily="34" charset="0"/>
                <a:ea typeface="ui-sans-serif" pitchFamily="34" charset="-122"/>
                <a:cs typeface="ui-sans-serif" pitchFamily="34" charset="-120"/>
              </a:rPr>
              <a:t>Remire Montjoly : nettoyage et mobilité</a:t>
            </a:r>
            <a:endParaRPr lang="en-US" sz="1050" dirty="0"/>
          </a:p>
        </p:txBody>
      </p:sp>
      <p:sp>
        <p:nvSpPr>
          <p:cNvPr id="71" name="Text 24"/>
          <p:cNvSpPr/>
          <p:nvPr/>
        </p:nvSpPr>
        <p:spPr>
          <a:xfrm>
            <a:off x="8343900" y="5686425"/>
            <a:ext cx="3352800" cy="381000"/>
          </a:xfrm>
          <a:prstGeom prst="rect">
            <a:avLst/>
          </a:prstGeom>
          <a:noFill/>
          <a:ln/>
        </p:spPr>
        <p:txBody>
          <a:bodyPr vert="horz" wrap="square" lIns="0" tIns="0" rIns="0" bIns="0" rtlCol="0" anchor="t"/>
          <a:lstStyle/>
          <a:p>
            <a:pPr marL="0" indent="0">
              <a:lnSpc>
                <a:spcPts val="1500"/>
              </a:lnSpc>
              <a:buNone/>
            </a:pPr>
            <a:r>
              <a:rPr lang="en-US" sz="1050" i="1" dirty="0">
                <a:solidFill>
                  <a:srgbClr val="4B5563"/>
                </a:solidFill>
                <a:latin typeface="ui-sans-serif" pitchFamily="34" charset="0"/>
                <a:ea typeface="ui-sans-serif" pitchFamily="34" charset="-122"/>
                <a:cs typeface="ui-sans-serif" pitchFamily="34" charset="-120"/>
              </a:rPr>
              <a:t>Activité communautaire de régie de quartier en Guyane</a:t>
            </a:r>
            <a:endParaRPr lang="en-US" sz="1050" dirty="0"/>
          </a:p>
        </p:txBody>
      </p:sp>
      <p:sp>
        <p:nvSpPr>
          <p:cNvPr id="72" name="Text 25"/>
          <p:cNvSpPr/>
          <p:nvPr/>
        </p:nvSpPr>
        <p:spPr>
          <a:xfrm>
            <a:off x="8930134" y="6515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9 | Les Régies de Quartier et de Territoire</a:t>
            </a:r>
            <a:endParaRPr lang="en-US" sz="1050" dirty="0"/>
          </a:p>
        </p:txBody>
      </p:sp>
      <p:sp>
        <p:nvSpPr>
          <p:cNvPr id="73" name="Text 20">
            <a:extLst>
              <a:ext uri="{FF2B5EF4-FFF2-40B4-BE49-F238E27FC236}">
                <a16:creationId xmlns:a16="http://schemas.microsoft.com/office/drawing/2014/main" id="{DBB7F17D-427B-4E9E-B612-A1C19FF68614}"/>
              </a:ext>
            </a:extLst>
          </p:cNvPr>
          <p:cNvSpPr/>
          <p:nvPr/>
        </p:nvSpPr>
        <p:spPr>
          <a:xfrm>
            <a:off x="8629531" y="1905000"/>
            <a:ext cx="2971800" cy="381000"/>
          </a:xfrm>
          <a:prstGeom prst="rect">
            <a:avLst/>
          </a:prstGeom>
          <a:noFill/>
          <a:ln/>
        </p:spPr>
        <p:txBody>
          <a:bodyPr vert="horz" wrap="square" lIns="0" tIns="0" rIns="0" bIns="0" rtlCol="0" anchor="t"/>
          <a:lstStyle/>
          <a:p>
            <a:pPr marL="0" indent="0" algn="l">
              <a:lnSpc>
                <a:spcPts val="1500"/>
              </a:lnSpc>
              <a:buNone/>
            </a:pPr>
            <a:r>
              <a:rPr lang="en-US" sz="1050" dirty="0">
                <a:solidFill>
                  <a:srgbClr val="000000"/>
                </a:solidFill>
                <a:latin typeface="ui-sans-serif" pitchFamily="34" charset="0"/>
                <a:ea typeface="ui-sans-serif" pitchFamily="34" charset="-122"/>
                <a:cs typeface="ui-sans-serif" pitchFamily="34" charset="-120"/>
              </a:rPr>
              <a:t>Cayenne: Mediation, FPH</a:t>
            </a:r>
            <a:endParaRPr lang="en-US" sz="1050" dirty="0"/>
          </a:p>
        </p:txBody>
      </p:sp>
      <p:pic>
        <p:nvPicPr>
          <p:cNvPr id="74" name="Image 39" descr="preencoded.png">
            <a:extLst>
              <a:ext uri="{FF2B5EF4-FFF2-40B4-BE49-F238E27FC236}">
                <a16:creationId xmlns:a16="http://schemas.microsoft.com/office/drawing/2014/main" id="{801FFCBF-9AE1-42D7-9B52-8977E1277DA2}"/>
              </a:ext>
            </a:extLst>
          </p:cNvPr>
          <p:cNvPicPr>
            <a:picLocks noChangeAspect="1"/>
          </p:cNvPicPr>
          <p:nvPr/>
        </p:nvPicPr>
        <p:blipFill>
          <a:blip r:embed="rId29"/>
          <a:stretch>
            <a:fillRect/>
          </a:stretch>
        </p:blipFill>
        <p:spPr>
          <a:xfrm>
            <a:off x="8420100" y="1952625"/>
            <a:ext cx="152400" cy="152400"/>
          </a:xfrm>
          <a:prstGeom prst="rect">
            <a:avLst/>
          </a:prstGeom>
        </p:spPr>
      </p:pic>
      <p:pic>
        <p:nvPicPr>
          <p:cNvPr id="75" name="Image 42" descr="preencoded.png">
            <a:extLst>
              <a:ext uri="{FF2B5EF4-FFF2-40B4-BE49-F238E27FC236}">
                <a16:creationId xmlns:a16="http://schemas.microsoft.com/office/drawing/2014/main" id="{080ECBDB-D3B6-476E-8908-4D77DC1C209C}"/>
              </a:ext>
            </a:extLst>
          </p:cNvPr>
          <p:cNvPicPr>
            <a:picLocks noChangeAspect="1"/>
          </p:cNvPicPr>
          <p:nvPr/>
        </p:nvPicPr>
        <p:blipFill>
          <a:blip r:embed="rId29"/>
          <a:stretch>
            <a:fillRect/>
          </a:stretch>
        </p:blipFill>
        <p:spPr>
          <a:xfrm>
            <a:off x="8430012" y="2981325"/>
            <a:ext cx="152400" cy="152400"/>
          </a:xfrm>
          <a:prstGeom prst="rect">
            <a:avLst/>
          </a:prstGeom>
        </p:spPr>
      </p:pic>
      <p:sp>
        <p:nvSpPr>
          <p:cNvPr id="76" name="Text 23">
            <a:extLst>
              <a:ext uri="{FF2B5EF4-FFF2-40B4-BE49-F238E27FC236}">
                <a16:creationId xmlns:a16="http://schemas.microsoft.com/office/drawing/2014/main" id="{8669FC44-B967-44A1-B10B-C7E39CB71D76}"/>
              </a:ext>
            </a:extLst>
          </p:cNvPr>
          <p:cNvSpPr/>
          <p:nvPr/>
        </p:nvSpPr>
        <p:spPr>
          <a:xfrm>
            <a:off x="8664714" y="2924175"/>
            <a:ext cx="3180576" cy="190500"/>
          </a:xfrm>
          <a:prstGeom prst="rect">
            <a:avLst/>
          </a:prstGeom>
          <a:noFill/>
          <a:ln/>
        </p:spPr>
        <p:txBody>
          <a:bodyPr vert="horz" wrap="square" lIns="0" tIns="0" rIns="0" bIns="0" rtlCol="0" anchor="t"/>
          <a:lstStyle/>
          <a:p>
            <a:pPr marL="0" indent="0" algn="l">
              <a:lnSpc>
                <a:spcPts val="1500"/>
              </a:lnSpc>
              <a:buNone/>
            </a:pPr>
            <a:r>
              <a:rPr lang="en-US" sz="1050" dirty="0">
                <a:solidFill>
                  <a:srgbClr val="000000"/>
                </a:solidFill>
                <a:latin typeface="ui-sans-serif" pitchFamily="34" charset="0"/>
                <a:ea typeface="ui-sans-serif" pitchFamily="34" charset="-122"/>
                <a:cs typeface="ui-sans-serif" pitchFamily="34" charset="-120"/>
              </a:rPr>
              <a:t>Matoury : Rencontres inter </a:t>
            </a:r>
            <a:r>
              <a:rPr lang="en-US" sz="1050" dirty="0" err="1">
                <a:solidFill>
                  <a:srgbClr val="000000"/>
                </a:solidFill>
                <a:latin typeface="ui-sans-serif" pitchFamily="34" charset="0"/>
                <a:ea typeface="ui-sans-serif" pitchFamily="34" charset="-122"/>
                <a:cs typeface="ui-sans-serif" pitchFamily="34" charset="-120"/>
              </a:rPr>
              <a:t>générationnelles</a:t>
            </a:r>
            <a:endParaRPr lang="en-US" sz="1050" dirty="0"/>
          </a:p>
        </p:txBody>
      </p:sp>
      <p:pic>
        <p:nvPicPr>
          <p:cNvPr id="77" name="Image 76">
            <a:extLst>
              <a:ext uri="{FF2B5EF4-FFF2-40B4-BE49-F238E27FC236}">
                <a16:creationId xmlns:a16="http://schemas.microsoft.com/office/drawing/2014/main" id="{58E3226A-8B16-49B1-A4DA-D0E9EA95891E}"/>
              </a:ext>
            </a:extLst>
          </p:cNvPr>
          <p:cNvPicPr>
            <a:picLocks noChangeAspect="1"/>
          </p:cNvPicPr>
          <p:nvPr/>
        </p:nvPicPr>
        <p:blipFill>
          <a:blip r:embed="rId32"/>
          <a:stretch>
            <a:fillRect/>
          </a:stretch>
        </p:blipFill>
        <p:spPr>
          <a:xfrm>
            <a:off x="10868176" y="69817"/>
            <a:ext cx="1206913" cy="635033"/>
          </a:xfrm>
          <a:prstGeom prst="rect">
            <a:avLst/>
          </a:prstGeom>
        </p:spPr>
      </p:pic>
      <p:pic>
        <p:nvPicPr>
          <p:cNvPr id="78" name="Image 77">
            <a:extLst>
              <a:ext uri="{FF2B5EF4-FFF2-40B4-BE49-F238E27FC236}">
                <a16:creationId xmlns:a16="http://schemas.microsoft.com/office/drawing/2014/main" id="{039BF323-669C-4872-B2E3-3FA17A2EC98E}"/>
              </a:ext>
            </a:extLst>
          </p:cNvPr>
          <p:cNvPicPr>
            <a:picLocks noChangeAspect="1"/>
          </p:cNvPicPr>
          <p:nvPr/>
        </p:nvPicPr>
        <p:blipFill>
          <a:blip r:embed="rId33"/>
          <a:stretch>
            <a:fillRect/>
          </a:stretch>
        </p:blipFill>
        <p:spPr>
          <a:xfrm>
            <a:off x="9734550" y="47624"/>
            <a:ext cx="1061263" cy="6425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68084" y="206938"/>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RQC: </a:t>
            </a:r>
            <a:r>
              <a:rPr lang="en-US" sz="4500" b="1" kern="0" spc="90" dirty="0" err="1">
                <a:solidFill>
                  <a:srgbClr val="1F2937"/>
                </a:solidFill>
                <a:latin typeface="ui-sans-serif" pitchFamily="34" charset="0"/>
                <a:ea typeface="ui-sans-serif" pitchFamily="34" charset="-122"/>
                <a:cs typeface="ui-sans-serif" pitchFamily="34" charset="-120"/>
              </a:rPr>
              <a:t>Colloque</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8" name="Image 17">
            <a:extLst>
              <a:ext uri="{FF2B5EF4-FFF2-40B4-BE49-F238E27FC236}">
                <a16:creationId xmlns:a16="http://schemas.microsoft.com/office/drawing/2014/main" id="{288FF5CC-8878-4EE1-BB5E-E4B7CA663733}"/>
              </a:ext>
            </a:extLst>
          </p:cNvPr>
          <p:cNvPicPr>
            <a:picLocks noChangeAspect="1"/>
          </p:cNvPicPr>
          <p:nvPr/>
        </p:nvPicPr>
        <p:blipFill>
          <a:blip r:embed="rId16"/>
          <a:stretch>
            <a:fillRect/>
          </a:stretch>
        </p:blipFill>
        <p:spPr>
          <a:xfrm>
            <a:off x="105481" y="796596"/>
            <a:ext cx="3876499" cy="5168665"/>
          </a:xfrm>
          <a:prstGeom prst="rect">
            <a:avLst/>
          </a:prstGeom>
          <a:ln>
            <a:noFill/>
          </a:ln>
          <a:effectLst>
            <a:outerShdw blurRad="292100" dist="139700" dir="2700000" algn="tl" rotWithShape="0">
              <a:srgbClr val="333333">
                <a:alpha val="65000"/>
              </a:srgbClr>
            </a:outerShdw>
          </a:effectLst>
        </p:spPr>
      </p:pic>
      <p:pic>
        <p:nvPicPr>
          <p:cNvPr id="19" name="Image 18">
            <a:extLst>
              <a:ext uri="{FF2B5EF4-FFF2-40B4-BE49-F238E27FC236}">
                <a16:creationId xmlns:a16="http://schemas.microsoft.com/office/drawing/2014/main" id="{299F1C34-07BB-4C4D-869E-9D34E5B54B00}"/>
              </a:ext>
            </a:extLst>
          </p:cNvPr>
          <p:cNvPicPr>
            <a:picLocks noChangeAspect="1"/>
          </p:cNvPicPr>
          <p:nvPr/>
        </p:nvPicPr>
        <p:blipFill>
          <a:blip r:embed="rId17"/>
          <a:stretch>
            <a:fillRect/>
          </a:stretch>
        </p:blipFill>
        <p:spPr>
          <a:xfrm>
            <a:off x="7170392" y="880076"/>
            <a:ext cx="4859066" cy="3644299"/>
          </a:xfrm>
          <a:prstGeom prst="rect">
            <a:avLst/>
          </a:prstGeom>
          <a:ln>
            <a:noFill/>
          </a:ln>
          <a:effectLst>
            <a:softEdge rad="112500"/>
          </a:effectLst>
        </p:spPr>
      </p:pic>
      <p:pic>
        <p:nvPicPr>
          <p:cNvPr id="21" name="Image 20">
            <a:extLst>
              <a:ext uri="{FF2B5EF4-FFF2-40B4-BE49-F238E27FC236}">
                <a16:creationId xmlns:a16="http://schemas.microsoft.com/office/drawing/2014/main" id="{70C77A85-FAE8-4216-8CDE-0E0E3B63E873}"/>
              </a:ext>
            </a:extLst>
          </p:cNvPr>
          <p:cNvPicPr>
            <a:picLocks noChangeAspect="1"/>
          </p:cNvPicPr>
          <p:nvPr/>
        </p:nvPicPr>
        <p:blipFill>
          <a:blip r:embed="rId18"/>
          <a:stretch>
            <a:fillRect/>
          </a:stretch>
        </p:blipFill>
        <p:spPr>
          <a:xfrm>
            <a:off x="3793429" y="736480"/>
            <a:ext cx="3301212" cy="2200543"/>
          </a:xfrm>
          <a:prstGeom prst="ellipse">
            <a:avLst/>
          </a:prstGeom>
          <a:ln>
            <a:noFill/>
          </a:ln>
          <a:effectLst>
            <a:softEdge rad="112500"/>
          </a:effectLst>
        </p:spPr>
      </p:pic>
      <p:pic>
        <p:nvPicPr>
          <p:cNvPr id="23" name="Image 22">
            <a:extLst>
              <a:ext uri="{FF2B5EF4-FFF2-40B4-BE49-F238E27FC236}">
                <a16:creationId xmlns:a16="http://schemas.microsoft.com/office/drawing/2014/main" id="{E5379C52-A223-4204-8571-B781C1459CF2}"/>
              </a:ext>
            </a:extLst>
          </p:cNvPr>
          <p:cNvPicPr>
            <a:picLocks noChangeAspect="1"/>
          </p:cNvPicPr>
          <p:nvPr/>
        </p:nvPicPr>
        <p:blipFill>
          <a:blip r:embed="rId19"/>
          <a:stretch>
            <a:fillRect/>
          </a:stretch>
        </p:blipFill>
        <p:spPr>
          <a:xfrm>
            <a:off x="3452714" y="2570763"/>
            <a:ext cx="6147707" cy="3811783"/>
          </a:xfrm>
          <a:prstGeom prst="ellipse">
            <a:avLst/>
          </a:prstGeom>
          <a:ln>
            <a:noFill/>
          </a:ln>
          <a:effectLst>
            <a:softEdge rad="112500"/>
          </a:effectLst>
        </p:spPr>
      </p:pic>
      <p:pic>
        <p:nvPicPr>
          <p:cNvPr id="22" name="Image 21">
            <a:extLst>
              <a:ext uri="{FF2B5EF4-FFF2-40B4-BE49-F238E27FC236}">
                <a16:creationId xmlns:a16="http://schemas.microsoft.com/office/drawing/2014/main" id="{6CB3C91A-CAD2-4C29-945C-93AC4D58FE49}"/>
              </a:ext>
            </a:extLst>
          </p:cNvPr>
          <p:cNvPicPr>
            <a:picLocks noChangeAspect="1"/>
          </p:cNvPicPr>
          <p:nvPr/>
        </p:nvPicPr>
        <p:blipFill>
          <a:blip r:embed="rId20"/>
          <a:stretch>
            <a:fillRect/>
          </a:stretch>
        </p:blipFill>
        <p:spPr>
          <a:xfrm>
            <a:off x="10868176" y="69817"/>
            <a:ext cx="1206913" cy="635033"/>
          </a:xfrm>
          <a:prstGeom prst="rect">
            <a:avLst/>
          </a:prstGeom>
        </p:spPr>
      </p:pic>
      <p:pic>
        <p:nvPicPr>
          <p:cNvPr id="24" name="Image 23">
            <a:extLst>
              <a:ext uri="{FF2B5EF4-FFF2-40B4-BE49-F238E27FC236}">
                <a16:creationId xmlns:a16="http://schemas.microsoft.com/office/drawing/2014/main" id="{179F3D7F-071F-4B01-A3BF-05355B5541B2}"/>
              </a:ext>
            </a:extLst>
          </p:cNvPr>
          <p:cNvPicPr>
            <a:picLocks noChangeAspect="1"/>
          </p:cNvPicPr>
          <p:nvPr/>
        </p:nvPicPr>
        <p:blipFill>
          <a:blip r:embed="rId21"/>
          <a:stretch>
            <a:fillRect/>
          </a:stretch>
        </p:blipFill>
        <p:spPr>
          <a:xfrm>
            <a:off x="9734550" y="47624"/>
            <a:ext cx="1061263" cy="642599"/>
          </a:xfrm>
          <a:prstGeom prst="rect">
            <a:avLst/>
          </a:prstGeom>
        </p:spPr>
      </p:pic>
    </p:spTree>
    <p:extLst>
      <p:ext uri="{BB962C8B-B14F-4D97-AF65-F5344CB8AC3E}">
        <p14:creationId xmlns:p14="http://schemas.microsoft.com/office/powerpoint/2010/main" val="1712025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609600" y="321239"/>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RQT: CAYENNE</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9" name="Image 18">
            <a:extLst>
              <a:ext uri="{FF2B5EF4-FFF2-40B4-BE49-F238E27FC236}">
                <a16:creationId xmlns:a16="http://schemas.microsoft.com/office/drawing/2014/main" id="{C3DA2718-8799-4CCC-BE83-6463ED84E7B6}"/>
              </a:ext>
            </a:extLst>
          </p:cNvPr>
          <p:cNvPicPr>
            <a:picLocks noChangeAspect="1"/>
          </p:cNvPicPr>
          <p:nvPr/>
        </p:nvPicPr>
        <p:blipFill>
          <a:blip r:embed="rId16"/>
          <a:stretch>
            <a:fillRect/>
          </a:stretch>
        </p:blipFill>
        <p:spPr>
          <a:xfrm>
            <a:off x="98159" y="700047"/>
            <a:ext cx="3409562" cy="2294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a:extLst>
              <a:ext uri="{FF2B5EF4-FFF2-40B4-BE49-F238E27FC236}">
                <a16:creationId xmlns:a16="http://schemas.microsoft.com/office/drawing/2014/main" id="{3EFD11FB-97E6-4E27-93D1-EAF5AE5FA1C0}"/>
              </a:ext>
            </a:extLst>
          </p:cNvPr>
          <p:cNvPicPr>
            <a:picLocks noChangeAspect="1"/>
          </p:cNvPicPr>
          <p:nvPr/>
        </p:nvPicPr>
        <p:blipFill>
          <a:blip r:embed="rId17"/>
          <a:stretch>
            <a:fillRect/>
          </a:stretch>
        </p:blipFill>
        <p:spPr>
          <a:xfrm rot="20325529">
            <a:off x="179079" y="2124994"/>
            <a:ext cx="4423759" cy="2700018"/>
          </a:xfrm>
          <a:prstGeom prst="ellipse">
            <a:avLst/>
          </a:prstGeom>
          <a:ln>
            <a:noFill/>
          </a:ln>
          <a:effectLst>
            <a:softEdge rad="112500"/>
          </a:effectLst>
        </p:spPr>
      </p:pic>
      <p:pic>
        <p:nvPicPr>
          <p:cNvPr id="23" name="Image 22">
            <a:extLst>
              <a:ext uri="{FF2B5EF4-FFF2-40B4-BE49-F238E27FC236}">
                <a16:creationId xmlns:a16="http://schemas.microsoft.com/office/drawing/2014/main" id="{308FD469-0413-4590-AA0C-12F3C35D2B91}"/>
              </a:ext>
            </a:extLst>
          </p:cNvPr>
          <p:cNvPicPr>
            <a:picLocks noChangeAspect="1"/>
          </p:cNvPicPr>
          <p:nvPr/>
        </p:nvPicPr>
        <p:blipFill>
          <a:blip r:embed="rId18"/>
          <a:stretch>
            <a:fillRect/>
          </a:stretch>
        </p:blipFill>
        <p:spPr>
          <a:xfrm>
            <a:off x="3554565" y="942258"/>
            <a:ext cx="3695265" cy="2114632"/>
          </a:xfrm>
          <a:prstGeom prst="rect">
            <a:avLst/>
          </a:prstGeom>
          <a:ln>
            <a:noFill/>
          </a:ln>
          <a:effectLst>
            <a:softEdge rad="112500"/>
          </a:effectLst>
        </p:spPr>
      </p:pic>
      <p:pic>
        <p:nvPicPr>
          <p:cNvPr id="25" name="Image 24">
            <a:extLst>
              <a:ext uri="{FF2B5EF4-FFF2-40B4-BE49-F238E27FC236}">
                <a16:creationId xmlns:a16="http://schemas.microsoft.com/office/drawing/2014/main" id="{733FC3E4-ADD3-46B2-B769-26279EB2AD83}"/>
              </a:ext>
            </a:extLst>
          </p:cNvPr>
          <p:cNvPicPr>
            <a:picLocks noChangeAspect="1"/>
          </p:cNvPicPr>
          <p:nvPr/>
        </p:nvPicPr>
        <p:blipFill>
          <a:blip r:embed="rId19"/>
          <a:stretch>
            <a:fillRect/>
          </a:stretch>
        </p:blipFill>
        <p:spPr>
          <a:xfrm>
            <a:off x="3507721" y="2889432"/>
            <a:ext cx="3668078" cy="2073951"/>
          </a:xfrm>
          <a:prstGeom prst="rect">
            <a:avLst/>
          </a:prstGeom>
          <a:ln>
            <a:noFill/>
          </a:ln>
          <a:effectLst>
            <a:softEdge rad="112500"/>
          </a:effectLst>
        </p:spPr>
      </p:pic>
      <p:pic>
        <p:nvPicPr>
          <p:cNvPr id="27" name="Image 26">
            <a:extLst>
              <a:ext uri="{FF2B5EF4-FFF2-40B4-BE49-F238E27FC236}">
                <a16:creationId xmlns:a16="http://schemas.microsoft.com/office/drawing/2014/main" id="{90522B33-494C-4B0D-B75C-629E596E8DC9}"/>
              </a:ext>
            </a:extLst>
          </p:cNvPr>
          <p:cNvPicPr>
            <a:picLocks noChangeAspect="1"/>
          </p:cNvPicPr>
          <p:nvPr/>
        </p:nvPicPr>
        <p:blipFill>
          <a:blip r:embed="rId20"/>
          <a:stretch>
            <a:fillRect/>
          </a:stretch>
        </p:blipFill>
        <p:spPr>
          <a:xfrm rot="747984">
            <a:off x="6904489" y="1070437"/>
            <a:ext cx="5056500" cy="3203796"/>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pic>
        <p:nvPicPr>
          <p:cNvPr id="29" name="Image 28">
            <a:extLst>
              <a:ext uri="{FF2B5EF4-FFF2-40B4-BE49-F238E27FC236}">
                <a16:creationId xmlns:a16="http://schemas.microsoft.com/office/drawing/2014/main" id="{02A71B85-B2BF-4885-A65D-7B7B476B8CFF}"/>
              </a:ext>
            </a:extLst>
          </p:cNvPr>
          <p:cNvPicPr>
            <a:picLocks noChangeAspect="1"/>
          </p:cNvPicPr>
          <p:nvPr/>
        </p:nvPicPr>
        <p:blipFill>
          <a:blip r:embed="rId21"/>
          <a:stretch>
            <a:fillRect/>
          </a:stretch>
        </p:blipFill>
        <p:spPr>
          <a:xfrm>
            <a:off x="7517749" y="3599951"/>
            <a:ext cx="4129802" cy="24483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1" name="Image 30">
            <a:extLst>
              <a:ext uri="{FF2B5EF4-FFF2-40B4-BE49-F238E27FC236}">
                <a16:creationId xmlns:a16="http://schemas.microsoft.com/office/drawing/2014/main" id="{4B7A5542-C854-4B58-92C0-6D93A55E1447}"/>
              </a:ext>
            </a:extLst>
          </p:cNvPr>
          <p:cNvPicPr>
            <a:picLocks noChangeAspect="1"/>
          </p:cNvPicPr>
          <p:nvPr/>
        </p:nvPicPr>
        <p:blipFill>
          <a:blip r:embed="rId22"/>
          <a:stretch>
            <a:fillRect/>
          </a:stretch>
        </p:blipFill>
        <p:spPr>
          <a:xfrm>
            <a:off x="-21931" y="4038600"/>
            <a:ext cx="2813207" cy="1879748"/>
          </a:xfrm>
          <a:prstGeom prst="rect">
            <a:avLst/>
          </a:prstGeom>
          <a:ln>
            <a:noFill/>
          </a:ln>
          <a:effectLst>
            <a:softEdge rad="112500"/>
          </a:effectLst>
        </p:spPr>
      </p:pic>
      <p:pic>
        <p:nvPicPr>
          <p:cNvPr id="33" name="Image 32">
            <a:extLst>
              <a:ext uri="{FF2B5EF4-FFF2-40B4-BE49-F238E27FC236}">
                <a16:creationId xmlns:a16="http://schemas.microsoft.com/office/drawing/2014/main" id="{93591A04-280D-4792-BFA8-B72D790DD3BA}"/>
              </a:ext>
            </a:extLst>
          </p:cNvPr>
          <p:cNvPicPr>
            <a:picLocks noChangeAspect="1"/>
          </p:cNvPicPr>
          <p:nvPr/>
        </p:nvPicPr>
        <p:blipFill>
          <a:blip r:embed="rId23"/>
          <a:stretch>
            <a:fillRect/>
          </a:stretch>
        </p:blipFill>
        <p:spPr>
          <a:xfrm>
            <a:off x="2695758" y="4623985"/>
            <a:ext cx="2775038" cy="1625974"/>
          </a:xfrm>
          <a:prstGeom prst="ellipse">
            <a:avLst/>
          </a:prstGeom>
          <a:ln>
            <a:noFill/>
          </a:ln>
          <a:effectLst>
            <a:softEdge rad="112500"/>
          </a:effectLst>
        </p:spPr>
      </p:pic>
      <p:pic>
        <p:nvPicPr>
          <p:cNvPr id="26" name="Image 25">
            <a:extLst>
              <a:ext uri="{FF2B5EF4-FFF2-40B4-BE49-F238E27FC236}">
                <a16:creationId xmlns:a16="http://schemas.microsoft.com/office/drawing/2014/main" id="{3C552F3F-5F98-43E6-8F0A-3252D71A81C4}"/>
              </a:ext>
            </a:extLst>
          </p:cNvPr>
          <p:cNvPicPr>
            <a:picLocks noChangeAspect="1"/>
          </p:cNvPicPr>
          <p:nvPr/>
        </p:nvPicPr>
        <p:blipFill>
          <a:blip r:embed="rId24"/>
          <a:stretch>
            <a:fillRect/>
          </a:stretch>
        </p:blipFill>
        <p:spPr>
          <a:xfrm>
            <a:off x="10868176" y="69817"/>
            <a:ext cx="1206913" cy="635033"/>
          </a:xfrm>
          <a:prstGeom prst="rect">
            <a:avLst/>
          </a:prstGeom>
        </p:spPr>
      </p:pic>
      <p:pic>
        <p:nvPicPr>
          <p:cNvPr id="28" name="Image 27">
            <a:extLst>
              <a:ext uri="{FF2B5EF4-FFF2-40B4-BE49-F238E27FC236}">
                <a16:creationId xmlns:a16="http://schemas.microsoft.com/office/drawing/2014/main" id="{E8A3A375-6A29-4641-BC73-D1E27A830560}"/>
              </a:ext>
            </a:extLst>
          </p:cNvPr>
          <p:cNvPicPr>
            <a:picLocks noChangeAspect="1"/>
          </p:cNvPicPr>
          <p:nvPr/>
        </p:nvPicPr>
        <p:blipFill>
          <a:blip r:embed="rId25"/>
          <a:stretch>
            <a:fillRect/>
          </a:stretch>
        </p:blipFill>
        <p:spPr>
          <a:xfrm>
            <a:off x="9734550" y="47624"/>
            <a:ext cx="1061263" cy="642599"/>
          </a:xfrm>
          <a:prstGeom prst="rect">
            <a:avLst/>
          </a:prstGeom>
        </p:spPr>
      </p:pic>
    </p:spTree>
    <p:extLst>
      <p:ext uri="{BB962C8B-B14F-4D97-AF65-F5344CB8AC3E}">
        <p14:creationId xmlns:p14="http://schemas.microsoft.com/office/powerpoint/2010/main" val="96332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609600" y="321239"/>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RQT: MANA</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8" name="Image 17">
            <a:extLst>
              <a:ext uri="{FF2B5EF4-FFF2-40B4-BE49-F238E27FC236}">
                <a16:creationId xmlns:a16="http://schemas.microsoft.com/office/drawing/2014/main" id="{450E976E-516A-4611-BE2C-8FEF22176E6C}"/>
              </a:ext>
            </a:extLst>
          </p:cNvPr>
          <p:cNvPicPr>
            <a:picLocks noChangeAspect="1"/>
          </p:cNvPicPr>
          <p:nvPr/>
        </p:nvPicPr>
        <p:blipFill>
          <a:blip r:embed="rId16"/>
          <a:stretch>
            <a:fillRect/>
          </a:stretch>
        </p:blipFill>
        <p:spPr>
          <a:xfrm rot="20415928">
            <a:off x="231688" y="1278557"/>
            <a:ext cx="3554634" cy="1990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Image 25">
            <a:extLst>
              <a:ext uri="{FF2B5EF4-FFF2-40B4-BE49-F238E27FC236}">
                <a16:creationId xmlns:a16="http://schemas.microsoft.com/office/drawing/2014/main" id="{7796B896-9682-4CD3-B9CC-98E7D7242B35}"/>
              </a:ext>
            </a:extLst>
          </p:cNvPr>
          <p:cNvPicPr>
            <a:picLocks noChangeAspect="1"/>
          </p:cNvPicPr>
          <p:nvPr/>
        </p:nvPicPr>
        <p:blipFill>
          <a:blip r:embed="rId17"/>
          <a:stretch>
            <a:fillRect/>
          </a:stretch>
        </p:blipFill>
        <p:spPr>
          <a:xfrm>
            <a:off x="4455427" y="687477"/>
            <a:ext cx="7794071" cy="4310523"/>
          </a:xfrm>
          <a:prstGeom prst="ellipse">
            <a:avLst/>
          </a:prstGeom>
          <a:ln>
            <a:noFill/>
          </a:ln>
          <a:effectLst>
            <a:softEdge rad="112500"/>
          </a:effectLst>
        </p:spPr>
      </p:pic>
      <p:pic>
        <p:nvPicPr>
          <p:cNvPr id="30" name="Image 29">
            <a:extLst>
              <a:ext uri="{FF2B5EF4-FFF2-40B4-BE49-F238E27FC236}">
                <a16:creationId xmlns:a16="http://schemas.microsoft.com/office/drawing/2014/main" id="{1949470C-C65F-4CA7-8B53-14D3974C40EB}"/>
              </a:ext>
            </a:extLst>
          </p:cNvPr>
          <p:cNvPicPr>
            <a:picLocks noChangeAspect="1"/>
          </p:cNvPicPr>
          <p:nvPr/>
        </p:nvPicPr>
        <p:blipFill>
          <a:blip r:embed="rId18"/>
          <a:stretch>
            <a:fillRect/>
          </a:stretch>
        </p:blipFill>
        <p:spPr>
          <a:xfrm>
            <a:off x="1619250" y="3097601"/>
            <a:ext cx="4224556" cy="27118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 name="Image 19">
            <a:extLst>
              <a:ext uri="{FF2B5EF4-FFF2-40B4-BE49-F238E27FC236}">
                <a16:creationId xmlns:a16="http://schemas.microsoft.com/office/drawing/2014/main" id="{5D6380FD-CEE2-4EE4-841B-A6B3C53BAD40}"/>
              </a:ext>
            </a:extLst>
          </p:cNvPr>
          <p:cNvPicPr>
            <a:picLocks noChangeAspect="1"/>
          </p:cNvPicPr>
          <p:nvPr/>
        </p:nvPicPr>
        <p:blipFill>
          <a:blip r:embed="rId19"/>
          <a:stretch>
            <a:fillRect/>
          </a:stretch>
        </p:blipFill>
        <p:spPr>
          <a:xfrm>
            <a:off x="10868176" y="69817"/>
            <a:ext cx="1206913" cy="635033"/>
          </a:xfrm>
          <a:prstGeom prst="rect">
            <a:avLst/>
          </a:prstGeom>
        </p:spPr>
      </p:pic>
      <p:pic>
        <p:nvPicPr>
          <p:cNvPr id="21" name="Image 20">
            <a:extLst>
              <a:ext uri="{FF2B5EF4-FFF2-40B4-BE49-F238E27FC236}">
                <a16:creationId xmlns:a16="http://schemas.microsoft.com/office/drawing/2014/main" id="{A857F59E-55FD-4EBB-8D1A-42AC0030A4C5}"/>
              </a:ext>
            </a:extLst>
          </p:cNvPr>
          <p:cNvPicPr>
            <a:picLocks noChangeAspect="1"/>
          </p:cNvPicPr>
          <p:nvPr/>
        </p:nvPicPr>
        <p:blipFill>
          <a:blip r:embed="rId20"/>
          <a:stretch>
            <a:fillRect/>
          </a:stretch>
        </p:blipFill>
        <p:spPr>
          <a:xfrm>
            <a:off x="9734550" y="47624"/>
            <a:ext cx="1061263" cy="642599"/>
          </a:xfrm>
          <a:prstGeom prst="rect">
            <a:avLst/>
          </a:prstGeom>
        </p:spPr>
      </p:pic>
    </p:spTree>
    <p:extLst>
      <p:ext uri="{BB962C8B-B14F-4D97-AF65-F5344CB8AC3E}">
        <p14:creationId xmlns:p14="http://schemas.microsoft.com/office/powerpoint/2010/main" val="392692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4" name="Image 2" descr="preencoded.png"/>
          <p:cNvPicPr>
            <a:picLocks noChangeAspect="1"/>
          </p:cNvPicPr>
          <p:nvPr/>
        </p:nvPicPr>
        <p:blipFill>
          <a:blip r:embed="rId4"/>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5"/>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6"/>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7"/>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8"/>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9"/>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0"/>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1"/>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2"/>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3"/>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4"/>
          <a:stretch>
            <a:fillRect/>
          </a:stretch>
        </p:blipFill>
        <p:spPr>
          <a:xfrm>
            <a:off x="4375249" y="6381750"/>
            <a:ext cx="104775" cy="133350"/>
          </a:xfrm>
          <a:prstGeom prst="rect">
            <a:avLst/>
          </a:prstGeom>
        </p:spPr>
      </p:pic>
      <p:sp>
        <p:nvSpPr>
          <p:cNvPr id="15" name="Text 0"/>
          <p:cNvSpPr/>
          <p:nvPr/>
        </p:nvSpPr>
        <p:spPr>
          <a:xfrm>
            <a:off x="609600" y="321239"/>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RQT: REMIRE MONTJOLY</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8" name="Image 17">
            <a:extLst>
              <a:ext uri="{FF2B5EF4-FFF2-40B4-BE49-F238E27FC236}">
                <a16:creationId xmlns:a16="http://schemas.microsoft.com/office/drawing/2014/main" id="{B33C94D5-4989-4B1D-A7C0-0631B574B577}"/>
              </a:ext>
            </a:extLst>
          </p:cNvPr>
          <p:cNvPicPr>
            <a:picLocks noChangeAspect="1"/>
          </p:cNvPicPr>
          <p:nvPr/>
        </p:nvPicPr>
        <p:blipFill>
          <a:blip r:embed="rId15"/>
          <a:stretch>
            <a:fillRect/>
          </a:stretch>
        </p:blipFill>
        <p:spPr>
          <a:xfrm rot="19659462">
            <a:off x="513849" y="2123845"/>
            <a:ext cx="4088919" cy="3066689"/>
          </a:xfrm>
          <a:prstGeom prst="rect">
            <a:avLst/>
          </a:prstGeom>
          <a:ln>
            <a:noFill/>
          </a:ln>
          <a:effectLst>
            <a:softEdge rad="112500"/>
          </a:effectLst>
        </p:spPr>
      </p:pic>
      <p:pic>
        <p:nvPicPr>
          <p:cNvPr id="22" name="Image 21">
            <a:extLst>
              <a:ext uri="{FF2B5EF4-FFF2-40B4-BE49-F238E27FC236}">
                <a16:creationId xmlns:a16="http://schemas.microsoft.com/office/drawing/2014/main" id="{5F470AE8-D8AE-4C81-8570-BDEA4A31577F}"/>
              </a:ext>
            </a:extLst>
          </p:cNvPr>
          <p:cNvPicPr>
            <a:picLocks noChangeAspect="1"/>
          </p:cNvPicPr>
          <p:nvPr/>
        </p:nvPicPr>
        <p:blipFill>
          <a:blip r:embed="rId16"/>
          <a:stretch>
            <a:fillRect/>
          </a:stretch>
        </p:blipFill>
        <p:spPr>
          <a:xfrm rot="1074228">
            <a:off x="4727895" y="1390449"/>
            <a:ext cx="2532704" cy="3376938"/>
          </a:xfrm>
          <a:prstGeom prst="ellipse">
            <a:avLst/>
          </a:prstGeom>
          <a:ln>
            <a:noFill/>
          </a:ln>
          <a:effectLst>
            <a:softEdge rad="112500"/>
          </a:effectLst>
        </p:spPr>
      </p:pic>
      <p:pic>
        <p:nvPicPr>
          <p:cNvPr id="24" name="Image 23">
            <a:extLst>
              <a:ext uri="{FF2B5EF4-FFF2-40B4-BE49-F238E27FC236}">
                <a16:creationId xmlns:a16="http://schemas.microsoft.com/office/drawing/2014/main" id="{835D0852-1EF7-4AA6-86B8-1E685520C38E}"/>
              </a:ext>
            </a:extLst>
          </p:cNvPr>
          <p:cNvPicPr>
            <a:picLocks noChangeAspect="1"/>
          </p:cNvPicPr>
          <p:nvPr/>
        </p:nvPicPr>
        <p:blipFill>
          <a:blip r:embed="rId17"/>
          <a:stretch>
            <a:fillRect/>
          </a:stretch>
        </p:blipFill>
        <p:spPr>
          <a:xfrm>
            <a:off x="6923421" y="1657350"/>
            <a:ext cx="4861786" cy="36463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9" name="Image 18">
            <a:extLst>
              <a:ext uri="{FF2B5EF4-FFF2-40B4-BE49-F238E27FC236}">
                <a16:creationId xmlns:a16="http://schemas.microsoft.com/office/drawing/2014/main" id="{7CBB6C64-342D-44B3-9003-C29CDCE55814}"/>
              </a:ext>
            </a:extLst>
          </p:cNvPr>
          <p:cNvPicPr>
            <a:picLocks noChangeAspect="1"/>
          </p:cNvPicPr>
          <p:nvPr/>
        </p:nvPicPr>
        <p:blipFill>
          <a:blip r:embed="rId18"/>
          <a:stretch>
            <a:fillRect/>
          </a:stretch>
        </p:blipFill>
        <p:spPr>
          <a:xfrm>
            <a:off x="10868176" y="69817"/>
            <a:ext cx="1206913" cy="635033"/>
          </a:xfrm>
          <a:prstGeom prst="rect">
            <a:avLst/>
          </a:prstGeom>
        </p:spPr>
      </p:pic>
      <p:pic>
        <p:nvPicPr>
          <p:cNvPr id="20" name="Image 19">
            <a:extLst>
              <a:ext uri="{FF2B5EF4-FFF2-40B4-BE49-F238E27FC236}">
                <a16:creationId xmlns:a16="http://schemas.microsoft.com/office/drawing/2014/main" id="{88796DDB-37D0-498B-9D8E-51675E22B1B9}"/>
              </a:ext>
            </a:extLst>
          </p:cNvPr>
          <p:cNvPicPr>
            <a:picLocks noChangeAspect="1"/>
          </p:cNvPicPr>
          <p:nvPr/>
        </p:nvPicPr>
        <p:blipFill>
          <a:blip r:embed="rId19"/>
          <a:stretch>
            <a:fillRect/>
          </a:stretch>
        </p:blipFill>
        <p:spPr>
          <a:xfrm>
            <a:off x="9734550" y="47624"/>
            <a:ext cx="1061263" cy="642599"/>
          </a:xfrm>
          <a:prstGeom prst="rect">
            <a:avLst/>
          </a:prstGeom>
        </p:spPr>
      </p:pic>
    </p:spTree>
    <p:extLst>
      <p:ext uri="{BB962C8B-B14F-4D97-AF65-F5344CB8AC3E}">
        <p14:creationId xmlns:p14="http://schemas.microsoft.com/office/powerpoint/2010/main" val="294803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7" name="Image 5" descr="preencoded.png"/>
          <p:cNvPicPr>
            <a:picLocks noChangeAspect="1"/>
          </p:cNvPicPr>
          <p:nvPr/>
        </p:nvPicPr>
        <p:blipFill>
          <a:blip r:embed="rId7"/>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8"/>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9"/>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0"/>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1"/>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2"/>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3"/>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4"/>
          <a:stretch>
            <a:fillRect/>
          </a:stretch>
        </p:blipFill>
        <p:spPr>
          <a:xfrm>
            <a:off x="4375249" y="6381750"/>
            <a:ext cx="104775" cy="133350"/>
          </a:xfrm>
          <a:prstGeom prst="rect">
            <a:avLst/>
          </a:prstGeom>
        </p:spPr>
      </p:pic>
      <p:sp>
        <p:nvSpPr>
          <p:cNvPr id="15" name="Text 0"/>
          <p:cNvSpPr/>
          <p:nvPr/>
        </p:nvSpPr>
        <p:spPr>
          <a:xfrm>
            <a:off x="609600" y="321239"/>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RQT: MATOURY</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21" name="Image 20">
            <a:extLst>
              <a:ext uri="{FF2B5EF4-FFF2-40B4-BE49-F238E27FC236}">
                <a16:creationId xmlns:a16="http://schemas.microsoft.com/office/drawing/2014/main" id="{F7605D9D-56FB-4DFA-B7E4-417FF5A663AF}"/>
              </a:ext>
            </a:extLst>
          </p:cNvPr>
          <p:cNvPicPr>
            <a:picLocks noChangeAspect="1"/>
          </p:cNvPicPr>
          <p:nvPr/>
        </p:nvPicPr>
        <p:blipFill>
          <a:blip r:embed="rId15"/>
          <a:stretch>
            <a:fillRect/>
          </a:stretch>
        </p:blipFill>
        <p:spPr>
          <a:xfrm rot="1176400">
            <a:off x="405021" y="703902"/>
            <a:ext cx="4768150" cy="301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a:extLst>
              <a:ext uri="{FF2B5EF4-FFF2-40B4-BE49-F238E27FC236}">
                <a16:creationId xmlns:a16="http://schemas.microsoft.com/office/drawing/2014/main" id="{57B121BA-F0FD-4714-AD16-33A62115A75C}"/>
              </a:ext>
            </a:extLst>
          </p:cNvPr>
          <p:cNvPicPr>
            <a:picLocks noChangeAspect="1"/>
          </p:cNvPicPr>
          <p:nvPr/>
        </p:nvPicPr>
        <p:blipFill>
          <a:blip r:embed="rId16"/>
          <a:stretch>
            <a:fillRect/>
          </a:stretch>
        </p:blipFill>
        <p:spPr>
          <a:xfrm>
            <a:off x="4556224" y="834463"/>
            <a:ext cx="4437537" cy="2818549"/>
          </a:xfrm>
          <a:prstGeom prst="ellipse">
            <a:avLst/>
          </a:prstGeom>
          <a:ln>
            <a:noFill/>
          </a:ln>
          <a:effectLst>
            <a:softEdge rad="112500"/>
          </a:effectLst>
        </p:spPr>
      </p:pic>
      <p:pic>
        <p:nvPicPr>
          <p:cNvPr id="23" name="Image 22">
            <a:extLst>
              <a:ext uri="{FF2B5EF4-FFF2-40B4-BE49-F238E27FC236}">
                <a16:creationId xmlns:a16="http://schemas.microsoft.com/office/drawing/2014/main" id="{A0CC526E-4EAA-424E-9C31-1964706C4F6D}"/>
              </a:ext>
            </a:extLst>
          </p:cNvPr>
          <p:cNvPicPr>
            <a:picLocks noChangeAspect="1"/>
          </p:cNvPicPr>
          <p:nvPr/>
        </p:nvPicPr>
        <p:blipFill>
          <a:blip r:embed="rId17"/>
          <a:stretch>
            <a:fillRect/>
          </a:stretch>
        </p:blipFill>
        <p:spPr>
          <a:xfrm rot="489119">
            <a:off x="7994580" y="1220582"/>
            <a:ext cx="3927798" cy="25121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5" name="Image 24">
            <a:extLst>
              <a:ext uri="{FF2B5EF4-FFF2-40B4-BE49-F238E27FC236}">
                <a16:creationId xmlns:a16="http://schemas.microsoft.com/office/drawing/2014/main" id="{42A1F2D5-F702-424D-A2D5-C0B6AE9D4A7A}"/>
              </a:ext>
            </a:extLst>
          </p:cNvPr>
          <p:cNvPicPr>
            <a:picLocks noChangeAspect="1"/>
          </p:cNvPicPr>
          <p:nvPr/>
        </p:nvPicPr>
        <p:blipFill>
          <a:blip r:embed="rId18"/>
          <a:stretch>
            <a:fillRect/>
          </a:stretch>
        </p:blipFill>
        <p:spPr>
          <a:xfrm>
            <a:off x="4891426" y="3292795"/>
            <a:ext cx="4048589" cy="2565080"/>
          </a:xfrm>
          <a:prstGeom prst="rect">
            <a:avLst/>
          </a:prstGeom>
          <a:ln>
            <a:noFill/>
          </a:ln>
          <a:effectLst>
            <a:softEdge rad="112500"/>
          </a:effectLst>
        </p:spPr>
      </p:pic>
      <p:pic>
        <p:nvPicPr>
          <p:cNvPr id="20" name="Image 19">
            <a:extLst>
              <a:ext uri="{FF2B5EF4-FFF2-40B4-BE49-F238E27FC236}">
                <a16:creationId xmlns:a16="http://schemas.microsoft.com/office/drawing/2014/main" id="{DF8E32A6-6083-4C06-AC1E-4D1EF71FFDF9}"/>
              </a:ext>
            </a:extLst>
          </p:cNvPr>
          <p:cNvPicPr>
            <a:picLocks noChangeAspect="1"/>
          </p:cNvPicPr>
          <p:nvPr/>
        </p:nvPicPr>
        <p:blipFill>
          <a:blip r:embed="rId19"/>
          <a:stretch>
            <a:fillRect/>
          </a:stretch>
        </p:blipFill>
        <p:spPr>
          <a:xfrm>
            <a:off x="10868176" y="69817"/>
            <a:ext cx="1206913" cy="635033"/>
          </a:xfrm>
          <a:prstGeom prst="rect">
            <a:avLst/>
          </a:prstGeom>
        </p:spPr>
      </p:pic>
      <p:pic>
        <p:nvPicPr>
          <p:cNvPr id="22" name="Image 21">
            <a:extLst>
              <a:ext uri="{FF2B5EF4-FFF2-40B4-BE49-F238E27FC236}">
                <a16:creationId xmlns:a16="http://schemas.microsoft.com/office/drawing/2014/main" id="{E6F865A0-7B9A-45D5-9DEB-765A23D57442}"/>
              </a:ext>
            </a:extLst>
          </p:cNvPr>
          <p:cNvPicPr>
            <a:picLocks noChangeAspect="1"/>
          </p:cNvPicPr>
          <p:nvPr/>
        </p:nvPicPr>
        <p:blipFill>
          <a:blip r:embed="rId20"/>
          <a:stretch>
            <a:fillRect/>
          </a:stretch>
        </p:blipFill>
        <p:spPr>
          <a:xfrm>
            <a:off x="9734550" y="47624"/>
            <a:ext cx="1061263" cy="642599"/>
          </a:xfrm>
          <a:prstGeom prst="rect">
            <a:avLst/>
          </a:prstGeom>
        </p:spPr>
      </p:pic>
    </p:spTree>
    <p:extLst>
      <p:ext uri="{BB962C8B-B14F-4D97-AF65-F5344CB8AC3E}">
        <p14:creationId xmlns:p14="http://schemas.microsoft.com/office/powerpoint/2010/main" val="214346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91178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609600" y="321239"/>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RQT: KOUROU</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9" name="Image 18">
            <a:extLst>
              <a:ext uri="{FF2B5EF4-FFF2-40B4-BE49-F238E27FC236}">
                <a16:creationId xmlns:a16="http://schemas.microsoft.com/office/drawing/2014/main" id="{F81AA54B-BE43-4F4E-8304-1FEB12035AB5}"/>
              </a:ext>
            </a:extLst>
          </p:cNvPr>
          <p:cNvPicPr>
            <a:picLocks noChangeAspect="1"/>
          </p:cNvPicPr>
          <p:nvPr/>
        </p:nvPicPr>
        <p:blipFill>
          <a:blip r:embed="rId16"/>
          <a:stretch>
            <a:fillRect/>
          </a:stretch>
        </p:blipFill>
        <p:spPr>
          <a:xfrm>
            <a:off x="28478" y="770890"/>
            <a:ext cx="5243292" cy="2326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 20">
            <a:extLst>
              <a:ext uri="{FF2B5EF4-FFF2-40B4-BE49-F238E27FC236}">
                <a16:creationId xmlns:a16="http://schemas.microsoft.com/office/drawing/2014/main" id="{88CA6EB2-117E-4667-AB94-BECB7FB16E62}"/>
              </a:ext>
            </a:extLst>
          </p:cNvPr>
          <p:cNvPicPr>
            <a:picLocks noChangeAspect="1"/>
          </p:cNvPicPr>
          <p:nvPr/>
        </p:nvPicPr>
        <p:blipFill>
          <a:blip r:embed="rId17"/>
          <a:stretch>
            <a:fillRect/>
          </a:stretch>
        </p:blipFill>
        <p:spPr>
          <a:xfrm>
            <a:off x="9089719" y="3865156"/>
            <a:ext cx="3102281" cy="2326711"/>
          </a:xfrm>
          <a:prstGeom prst="ellipse">
            <a:avLst/>
          </a:prstGeom>
          <a:ln>
            <a:noFill/>
          </a:ln>
          <a:effectLst>
            <a:softEdge rad="112500"/>
          </a:effectLst>
        </p:spPr>
      </p:pic>
      <p:pic>
        <p:nvPicPr>
          <p:cNvPr id="23" name="Image 22">
            <a:extLst>
              <a:ext uri="{FF2B5EF4-FFF2-40B4-BE49-F238E27FC236}">
                <a16:creationId xmlns:a16="http://schemas.microsoft.com/office/drawing/2014/main" id="{40EDFEA9-C818-4037-B48A-6EC79C31E18A}"/>
              </a:ext>
            </a:extLst>
          </p:cNvPr>
          <p:cNvPicPr>
            <a:picLocks noChangeAspect="1"/>
          </p:cNvPicPr>
          <p:nvPr/>
        </p:nvPicPr>
        <p:blipFill>
          <a:blip r:embed="rId18"/>
          <a:stretch>
            <a:fillRect/>
          </a:stretch>
        </p:blipFill>
        <p:spPr>
          <a:xfrm>
            <a:off x="9148587" y="154376"/>
            <a:ext cx="2876549" cy="3835399"/>
          </a:xfrm>
          <a:prstGeom prst="rect">
            <a:avLst/>
          </a:prstGeom>
          <a:ln>
            <a:noFill/>
          </a:ln>
          <a:effectLst>
            <a:softEdge rad="112500"/>
          </a:effectLst>
        </p:spPr>
      </p:pic>
      <p:pic>
        <p:nvPicPr>
          <p:cNvPr id="25" name="Image 24">
            <a:extLst>
              <a:ext uri="{FF2B5EF4-FFF2-40B4-BE49-F238E27FC236}">
                <a16:creationId xmlns:a16="http://schemas.microsoft.com/office/drawing/2014/main" id="{9C5EBA80-9B32-40C8-9431-B72B38BE33C2}"/>
              </a:ext>
            </a:extLst>
          </p:cNvPr>
          <p:cNvPicPr>
            <a:picLocks noChangeAspect="1"/>
          </p:cNvPicPr>
          <p:nvPr/>
        </p:nvPicPr>
        <p:blipFill>
          <a:blip r:embed="rId19"/>
          <a:stretch>
            <a:fillRect/>
          </a:stretch>
        </p:blipFill>
        <p:spPr>
          <a:xfrm>
            <a:off x="4220530" y="2212082"/>
            <a:ext cx="2650331" cy="3533775"/>
          </a:xfrm>
          <a:prstGeom prst="ellipse">
            <a:avLst/>
          </a:prstGeom>
          <a:ln>
            <a:noFill/>
          </a:ln>
          <a:effectLst>
            <a:softEdge rad="112500"/>
          </a:effectLst>
        </p:spPr>
      </p:pic>
      <p:pic>
        <p:nvPicPr>
          <p:cNvPr id="27" name="Image 26">
            <a:extLst>
              <a:ext uri="{FF2B5EF4-FFF2-40B4-BE49-F238E27FC236}">
                <a16:creationId xmlns:a16="http://schemas.microsoft.com/office/drawing/2014/main" id="{6AC6D43F-0AC8-4B3B-BBFD-3F2B2376695F}"/>
              </a:ext>
            </a:extLst>
          </p:cNvPr>
          <p:cNvPicPr>
            <a:picLocks noChangeAspect="1"/>
          </p:cNvPicPr>
          <p:nvPr/>
        </p:nvPicPr>
        <p:blipFill>
          <a:blip r:embed="rId20"/>
          <a:stretch>
            <a:fillRect/>
          </a:stretch>
        </p:blipFill>
        <p:spPr>
          <a:xfrm>
            <a:off x="6690583" y="827087"/>
            <a:ext cx="2650332" cy="3533776"/>
          </a:xfrm>
          <a:prstGeom prst="rect">
            <a:avLst/>
          </a:prstGeom>
          <a:ln>
            <a:noFill/>
          </a:ln>
          <a:effectLst>
            <a:softEdge rad="112500"/>
          </a:effectLst>
        </p:spPr>
      </p:pic>
      <p:pic>
        <p:nvPicPr>
          <p:cNvPr id="29" name="Image 28">
            <a:extLst>
              <a:ext uri="{FF2B5EF4-FFF2-40B4-BE49-F238E27FC236}">
                <a16:creationId xmlns:a16="http://schemas.microsoft.com/office/drawing/2014/main" id="{B853642B-BF74-4ED6-8B6C-251EC1C41008}"/>
              </a:ext>
            </a:extLst>
          </p:cNvPr>
          <p:cNvPicPr>
            <a:picLocks noChangeAspect="1"/>
          </p:cNvPicPr>
          <p:nvPr/>
        </p:nvPicPr>
        <p:blipFill>
          <a:blip r:embed="rId21"/>
          <a:stretch>
            <a:fillRect/>
          </a:stretch>
        </p:blipFill>
        <p:spPr>
          <a:xfrm>
            <a:off x="772065" y="2923788"/>
            <a:ext cx="3819335" cy="2864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1" name="Image 30">
            <a:extLst>
              <a:ext uri="{FF2B5EF4-FFF2-40B4-BE49-F238E27FC236}">
                <a16:creationId xmlns:a16="http://schemas.microsoft.com/office/drawing/2014/main" id="{CFFD0770-9F6B-43DA-97E5-F74BCB4C5B8D}"/>
              </a:ext>
            </a:extLst>
          </p:cNvPr>
          <p:cNvPicPr>
            <a:picLocks noChangeAspect="1"/>
          </p:cNvPicPr>
          <p:nvPr/>
        </p:nvPicPr>
        <p:blipFill>
          <a:blip r:embed="rId22"/>
          <a:stretch>
            <a:fillRect/>
          </a:stretch>
        </p:blipFill>
        <p:spPr>
          <a:xfrm rot="2066881">
            <a:off x="7353152" y="3414102"/>
            <a:ext cx="2634578" cy="3512770"/>
          </a:xfrm>
          <a:prstGeom prst="ellipse">
            <a:avLst/>
          </a:prstGeom>
          <a:ln>
            <a:noFill/>
          </a:ln>
          <a:effectLst>
            <a:softEdge rad="112500"/>
          </a:effectLst>
        </p:spPr>
      </p:pic>
      <p:pic>
        <p:nvPicPr>
          <p:cNvPr id="24" name="Image 23">
            <a:extLst>
              <a:ext uri="{FF2B5EF4-FFF2-40B4-BE49-F238E27FC236}">
                <a16:creationId xmlns:a16="http://schemas.microsoft.com/office/drawing/2014/main" id="{C679AF25-6872-4E53-8785-5FEC3CE28D3E}"/>
              </a:ext>
            </a:extLst>
          </p:cNvPr>
          <p:cNvPicPr>
            <a:picLocks noChangeAspect="1"/>
          </p:cNvPicPr>
          <p:nvPr/>
        </p:nvPicPr>
        <p:blipFill>
          <a:blip r:embed="rId23"/>
          <a:stretch>
            <a:fillRect/>
          </a:stretch>
        </p:blipFill>
        <p:spPr>
          <a:xfrm>
            <a:off x="10868176" y="69817"/>
            <a:ext cx="1206913" cy="635033"/>
          </a:xfrm>
          <a:prstGeom prst="rect">
            <a:avLst/>
          </a:prstGeom>
        </p:spPr>
      </p:pic>
      <p:pic>
        <p:nvPicPr>
          <p:cNvPr id="26" name="Image 25">
            <a:extLst>
              <a:ext uri="{FF2B5EF4-FFF2-40B4-BE49-F238E27FC236}">
                <a16:creationId xmlns:a16="http://schemas.microsoft.com/office/drawing/2014/main" id="{6431AC7B-BCC5-4325-9AB7-65D1C4A05BEA}"/>
              </a:ext>
            </a:extLst>
          </p:cNvPr>
          <p:cNvPicPr>
            <a:picLocks noChangeAspect="1"/>
          </p:cNvPicPr>
          <p:nvPr/>
        </p:nvPicPr>
        <p:blipFill>
          <a:blip r:embed="rId24"/>
          <a:stretch>
            <a:fillRect/>
          </a:stretch>
        </p:blipFill>
        <p:spPr>
          <a:xfrm>
            <a:off x="9734550" y="47624"/>
            <a:ext cx="1061263" cy="642599"/>
          </a:xfrm>
          <a:prstGeom prst="rect">
            <a:avLst/>
          </a:prstGeom>
        </p:spPr>
      </p:pic>
    </p:spTree>
    <p:extLst>
      <p:ext uri="{BB962C8B-B14F-4D97-AF65-F5344CB8AC3E}">
        <p14:creationId xmlns:p14="http://schemas.microsoft.com/office/powerpoint/2010/main" val="60345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457200" y="195098"/>
            <a:ext cx="10791825" cy="793364"/>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Les RQT: SIGNATURE DE LA CHARTE</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9" name="Image 18">
            <a:extLst>
              <a:ext uri="{FF2B5EF4-FFF2-40B4-BE49-F238E27FC236}">
                <a16:creationId xmlns:a16="http://schemas.microsoft.com/office/drawing/2014/main" id="{42ED704C-8E7A-49FE-9FAD-8643D8826C13}"/>
              </a:ext>
            </a:extLst>
          </p:cNvPr>
          <p:cNvPicPr>
            <a:picLocks noChangeAspect="1"/>
          </p:cNvPicPr>
          <p:nvPr/>
        </p:nvPicPr>
        <p:blipFill>
          <a:blip r:embed="rId16"/>
          <a:stretch>
            <a:fillRect/>
          </a:stretch>
        </p:blipFill>
        <p:spPr>
          <a:xfrm>
            <a:off x="286773" y="1293602"/>
            <a:ext cx="5641976" cy="37603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Image 20">
            <a:extLst>
              <a:ext uri="{FF2B5EF4-FFF2-40B4-BE49-F238E27FC236}">
                <a16:creationId xmlns:a16="http://schemas.microsoft.com/office/drawing/2014/main" id="{EE141847-0D97-41B8-8EAC-EF5B42EB7CFC}"/>
              </a:ext>
            </a:extLst>
          </p:cNvPr>
          <p:cNvPicPr>
            <a:picLocks noChangeAspect="1"/>
          </p:cNvPicPr>
          <p:nvPr/>
        </p:nvPicPr>
        <p:blipFill>
          <a:blip r:embed="rId17"/>
          <a:stretch>
            <a:fillRect/>
          </a:stretch>
        </p:blipFill>
        <p:spPr>
          <a:xfrm>
            <a:off x="5401641" y="2290195"/>
            <a:ext cx="6298820" cy="35468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2" name="Text 0">
            <a:extLst>
              <a:ext uri="{FF2B5EF4-FFF2-40B4-BE49-F238E27FC236}">
                <a16:creationId xmlns:a16="http://schemas.microsoft.com/office/drawing/2014/main" id="{FF9E4424-8C3D-40D2-83A9-EBD57C24B26C}"/>
              </a:ext>
            </a:extLst>
          </p:cNvPr>
          <p:cNvSpPr/>
          <p:nvPr/>
        </p:nvSpPr>
        <p:spPr>
          <a:xfrm>
            <a:off x="6491889" y="1521741"/>
            <a:ext cx="5433412" cy="710952"/>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MANA</a:t>
            </a:r>
            <a:endParaRPr lang="en-US" sz="4500" dirty="0"/>
          </a:p>
        </p:txBody>
      </p:sp>
      <p:sp>
        <p:nvSpPr>
          <p:cNvPr id="23" name="Text 0">
            <a:extLst>
              <a:ext uri="{FF2B5EF4-FFF2-40B4-BE49-F238E27FC236}">
                <a16:creationId xmlns:a16="http://schemas.microsoft.com/office/drawing/2014/main" id="{36D87569-63C8-4656-B0F0-DA9E3E2F74D6}"/>
              </a:ext>
            </a:extLst>
          </p:cNvPr>
          <p:cNvSpPr/>
          <p:nvPr/>
        </p:nvSpPr>
        <p:spPr>
          <a:xfrm>
            <a:off x="491540" y="5343525"/>
            <a:ext cx="4672894" cy="831780"/>
          </a:xfrm>
          <a:prstGeom prst="rect">
            <a:avLst/>
          </a:prstGeom>
          <a:noFill/>
          <a:ln/>
        </p:spPr>
        <p:txBody>
          <a:bodyPr vert="horz" wrap="square" lIns="0" tIns="0" rIns="0" bIns="0" rtlCol="0" anchor="t"/>
          <a:lstStyle/>
          <a:p>
            <a:pPr marL="0" indent="0" algn="ctr">
              <a:lnSpc>
                <a:spcPts val="4500"/>
              </a:lnSpc>
              <a:buNone/>
            </a:pPr>
            <a:r>
              <a:rPr lang="en-US" sz="4500" dirty="0"/>
              <a:t>MATOURY</a:t>
            </a:r>
          </a:p>
        </p:txBody>
      </p:sp>
      <p:pic>
        <p:nvPicPr>
          <p:cNvPr id="24" name="Image 23">
            <a:extLst>
              <a:ext uri="{FF2B5EF4-FFF2-40B4-BE49-F238E27FC236}">
                <a16:creationId xmlns:a16="http://schemas.microsoft.com/office/drawing/2014/main" id="{5972E642-5A8D-4764-99C0-C8CB27F099FE}"/>
              </a:ext>
            </a:extLst>
          </p:cNvPr>
          <p:cNvPicPr>
            <a:picLocks noChangeAspect="1"/>
          </p:cNvPicPr>
          <p:nvPr/>
        </p:nvPicPr>
        <p:blipFill>
          <a:blip r:embed="rId18"/>
          <a:stretch>
            <a:fillRect/>
          </a:stretch>
        </p:blipFill>
        <p:spPr>
          <a:xfrm>
            <a:off x="10868176" y="69817"/>
            <a:ext cx="1206913" cy="635033"/>
          </a:xfrm>
          <a:prstGeom prst="rect">
            <a:avLst/>
          </a:prstGeom>
        </p:spPr>
      </p:pic>
      <p:pic>
        <p:nvPicPr>
          <p:cNvPr id="25" name="Image 24">
            <a:extLst>
              <a:ext uri="{FF2B5EF4-FFF2-40B4-BE49-F238E27FC236}">
                <a16:creationId xmlns:a16="http://schemas.microsoft.com/office/drawing/2014/main" id="{0102D191-4C02-4C2B-AAF1-6EB3F70EDF1B}"/>
              </a:ext>
            </a:extLst>
          </p:cNvPr>
          <p:cNvPicPr>
            <a:picLocks noChangeAspect="1"/>
          </p:cNvPicPr>
          <p:nvPr/>
        </p:nvPicPr>
        <p:blipFill>
          <a:blip r:embed="rId19"/>
          <a:stretch>
            <a:fillRect/>
          </a:stretch>
        </p:blipFill>
        <p:spPr>
          <a:xfrm>
            <a:off x="9734550" y="47624"/>
            <a:ext cx="1061263" cy="642599"/>
          </a:xfrm>
          <a:prstGeom prst="rect">
            <a:avLst/>
          </a:prstGeom>
        </p:spPr>
      </p:pic>
    </p:spTree>
    <p:extLst>
      <p:ext uri="{BB962C8B-B14F-4D97-AF65-F5344CB8AC3E}">
        <p14:creationId xmlns:p14="http://schemas.microsoft.com/office/powerpoint/2010/main" val="4181932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304800" y="196250"/>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 Plaidoyer, </a:t>
            </a:r>
            <a:r>
              <a:rPr lang="en-US" sz="4500" b="1" kern="0" spc="90" dirty="0" err="1">
                <a:solidFill>
                  <a:srgbClr val="1F2937"/>
                </a:solidFill>
                <a:latin typeface="ui-sans-serif" pitchFamily="34" charset="0"/>
                <a:ea typeface="ui-sans-serif" pitchFamily="34" charset="-122"/>
                <a:cs typeface="ui-sans-serif" pitchFamily="34" charset="-120"/>
              </a:rPr>
              <a:t>l’amendement</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8" name="Image 17">
            <a:extLst>
              <a:ext uri="{FF2B5EF4-FFF2-40B4-BE49-F238E27FC236}">
                <a16:creationId xmlns:a16="http://schemas.microsoft.com/office/drawing/2014/main" id="{AC8AFDB8-9217-4A64-9FB1-994FCA63688F}"/>
              </a:ext>
            </a:extLst>
          </p:cNvPr>
          <p:cNvPicPr>
            <a:picLocks noChangeAspect="1"/>
          </p:cNvPicPr>
          <p:nvPr/>
        </p:nvPicPr>
        <p:blipFill>
          <a:blip r:embed="rId16"/>
          <a:stretch>
            <a:fillRect/>
          </a:stretch>
        </p:blipFill>
        <p:spPr>
          <a:xfrm>
            <a:off x="2301827" y="828278"/>
            <a:ext cx="7773273" cy="4987545"/>
          </a:xfrm>
          <a:prstGeom prst="rect">
            <a:avLst/>
          </a:prstGeom>
        </p:spPr>
      </p:pic>
      <p:pic>
        <p:nvPicPr>
          <p:cNvPr id="19" name="Image 18">
            <a:extLst>
              <a:ext uri="{FF2B5EF4-FFF2-40B4-BE49-F238E27FC236}">
                <a16:creationId xmlns:a16="http://schemas.microsoft.com/office/drawing/2014/main" id="{2C6A6F2D-6A0F-4FAB-A58D-F370DEAF86D2}"/>
              </a:ext>
            </a:extLst>
          </p:cNvPr>
          <p:cNvPicPr>
            <a:picLocks noChangeAspect="1"/>
          </p:cNvPicPr>
          <p:nvPr/>
        </p:nvPicPr>
        <p:blipFill>
          <a:blip r:embed="rId17"/>
          <a:stretch>
            <a:fillRect/>
          </a:stretch>
        </p:blipFill>
        <p:spPr>
          <a:xfrm>
            <a:off x="10868176" y="69817"/>
            <a:ext cx="1206913" cy="635033"/>
          </a:xfrm>
          <a:prstGeom prst="rect">
            <a:avLst/>
          </a:prstGeom>
        </p:spPr>
      </p:pic>
      <p:pic>
        <p:nvPicPr>
          <p:cNvPr id="20" name="Image 19">
            <a:extLst>
              <a:ext uri="{FF2B5EF4-FFF2-40B4-BE49-F238E27FC236}">
                <a16:creationId xmlns:a16="http://schemas.microsoft.com/office/drawing/2014/main" id="{904FEE90-8949-4E70-B075-F0564EA514B6}"/>
              </a:ext>
            </a:extLst>
          </p:cNvPr>
          <p:cNvPicPr>
            <a:picLocks noChangeAspect="1"/>
          </p:cNvPicPr>
          <p:nvPr/>
        </p:nvPicPr>
        <p:blipFill>
          <a:blip r:embed="rId18"/>
          <a:stretch>
            <a:fillRect/>
          </a:stretch>
        </p:blipFill>
        <p:spPr>
          <a:xfrm>
            <a:off x="9734550" y="47624"/>
            <a:ext cx="1061263" cy="642599"/>
          </a:xfrm>
          <a:prstGeom prst="rect">
            <a:avLst/>
          </a:prstGeom>
        </p:spPr>
      </p:pic>
    </p:spTree>
    <p:extLst>
      <p:ext uri="{BB962C8B-B14F-4D97-AF65-F5344CB8AC3E}">
        <p14:creationId xmlns:p14="http://schemas.microsoft.com/office/powerpoint/2010/main" val="93299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343223" y="271948"/>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 Plaidoyer, </a:t>
            </a:r>
            <a:r>
              <a:rPr lang="en-US" sz="4500" b="1" kern="0" spc="90" dirty="0" err="1">
                <a:solidFill>
                  <a:srgbClr val="1F2937"/>
                </a:solidFill>
                <a:latin typeface="ui-sans-serif" pitchFamily="34" charset="0"/>
                <a:ea typeface="ui-sans-serif" pitchFamily="34" charset="-122"/>
                <a:cs typeface="ui-sans-serif" pitchFamily="34" charset="-120"/>
              </a:rPr>
              <a:t>l’amendement</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24" name="Image 23">
            <a:extLst>
              <a:ext uri="{FF2B5EF4-FFF2-40B4-BE49-F238E27FC236}">
                <a16:creationId xmlns:a16="http://schemas.microsoft.com/office/drawing/2014/main" id="{5F94588E-C2ED-4D00-A2E7-5C7955801A40}"/>
              </a:ext>
            </a:extLst>
          </p:cNvPr>
          <p:cNvPicPr>
            <a:picLocks noChangeAspect="1"/>
          </p:cNvPicPr>
          <p:nvPr/>
        </p:nvPicPr>
        <p:blipFill>
          <a:blip r:embed="rId16"/>
          <a:stretch>
            <a:fillRect/>
          </a:stretch>
        </p:blipFill>
        <p:spPr>
          <a:xfrm>
            <a:off x="5827948" y="1007372"/>
            <a:ext cx="5095249" cy="4687187"/>
          </a:xfrm>
          <a:prstGeom prst="rect">
            <a:avLst/>
          </a:prstGeom>
        </p:spPr>
      </p:pic>
      <p:pic>
        <p:nvPicPr>
          <p:cNvPr id="26" name="Image 25">
            <a:extLst>
              <a:ext uri="{FF2B5EF4-FFF2-40B4-BE49-F238E27FC236}">
                <a16:creationId xmlns:a16="http://schemas.microsoft.com/office/drawing/2014/main" id="{27350BF7-3307-498A-B924-62A0BC97B2EE}"/>
              </a:ext>
            </a:extLst>
          </p:cNvPr>
          <p:cNvPicPr>
            <a:picLocks noChangeAspect="1"/>
          </p:cNvPicPr>
          <p:nvPr/>
        </p:nvPicPr>
        <p:blipFill>
          <a:blip r:embed="rId17"/>
          <a:stretch>
            <a:fillRect/>
          </a:stretch>
        </p:blipFill>
        <p:spPr>
          <a:xfrm>
            <a:off x="440450" y="1038157"/>
            <a:ext cx="4910300" cy="4625009"/>
          </a:xfrm>
          <a:prstGeom prst="rect">
            <a:avLst/>
          </a:prstGeom>
        </p:spPr>
      </p:pic>
      <p:pic>
        <p:nvPicPr>
          <p:cNvPr id="19" name="Image 18">
            <a:extLst>
              <a:ext uri="{FF2B5EF4-FFF2-40B4-BE49-F238E27FC236}">
                <a16:creationId xmlns:a16="http://schemas.microsoft.com/office/drawing/2014/main" id="{5D861F76-F8DC-41C7-9D16-5664E1072A6F}"/>
              </a:ext>
            </a:extLst>
          </p:cNvPr>
          <p:cNvPicPr>
            <a:picLocks noChangeAspect="1"/>
          </p:cNvPicPr>
          <p:nvPr/>
        </p:nvPicPr>
        <p:blipFill>
          <a:blip r:embed="rId18"/>
          <a:stretch>
            <a:fillRect/>
          </a:stretch>
        </p:blipFill>
        <p:spPr>
          <a:xfrm>
            <a:off x="10868176" y="69817"/>
            <a:ext cx="1206913" cy="635033"/>
          </a:xfrm>
          <a:prstGeom prst="rect">
            <a:avLst/>
          </a:prstGeom>
        </p:spPr>
      </p:pic>
      <p:pic>
        <p:nvPicPr>
          <p:cNvPr id="20" name="Image 19">
            <a:extLst>
              <a:ext uri="{FF2B5EF4-FFF2-40B4-BE49-F238E27FC236}">
                <a16:creationId xmlns:a16="http://schemas.microsoft.com/office/drawing/2014/main" id="{5D63E688-FFB5-4EE7-A9DF-5E06AEE2BCEC}"/>
              </a:ext>
            </a:extLst>
          </p:cNvPr>
          <p:cNvPicPr>
            <a:picLocks noChangeAspect="1"/>
          </p:cNvPicPr>
          <p:nvPr/>
        </p:nvPicPr>
        <p:blipFill>
          <a:blip r:embed="rId19"/>
          <a:stretch>
            <a:fillRect/>
          </a:stretch>
        </p:blipFill>
        <p:spPr>
          <a:xfrm>
            <a:off x="9734550" y="47624"/>
            <a:ext cx="1061263" cy="642599"/>
          </a:xfrm>
          <a:prstGeom prst="rect">
            <a:avLst/>
          </a:prstGeom>
        </p:spPr>
      </p:pic>
    </p:spTree>
    <p:extLst>
      <p:ext uri="{BB962C8B-B14F-4D97-AF65-F5344CB8AC3E}">
        <p14:creationId xmlns:p14="http://schemas.microsoft.com/office/powerpoint/2010/main" val="392286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4676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81100"/>
            <a:ext cx="5486400" cy="2400300"/>
          </a:xfrm>
          <a:prstGeom prst="rect">
            <a:avLst/>
          </a:prstGeom>
        </p:spPr>
      </p:pic>
      <p:pic>
        <p:nvPicPr>
          <p:cNvPr id="5" name="Image 3" descr="preencoded.png"/>
          <p:cNvPicPr>
            <a:picLocks noChangeAspect="1"/>
          </p:cNvPicPr>
          <p:nvPr/>
        </p:nvPicPr>
        <p:blipFill>
          <a:blip r:embed="rId6"/>
          <a:stretch>
            <a:fillRect/>
          </a:stretch>
        </p:blipFill>
        <p:spPr>
          <a:xfrm>
            <a:off x="609600" y="1409700"/>
            <a:ext cx="323850" cy="342900"/>
          </a:xfrm>
          <a:prstGeom prst="rect">
            <a:avLst/>
          </a:prstGeom>
        </p:spPr>
      </p:pic>
      <p:pic>
        <p:nvPicPr>
          <p:cNvPr id="6" name="Image 4" descr="preencoded.png"/>
          <p:cNvPicPr>
            <a:picLocks noChangeAspect="1"/>
          </p:cNvPicPr>
          <p:nvPr/>
        </p:nvPicPr>
        <p:blipFill>
          <a:blip r:embed="rId7"/>
          <a:stretch>
            <a:fillRect/>
          </a:stretch>
        </p:blipFill>
        <p:spPr>
          <a:xfrm>
            <a:off x="381000" y="3810000"/>
            <a:ext cx="5486400" cy="1866900"/>
          </a:xfrm>
          <a:prstGeom prst="rect">
            <a:avLst/>
          </a:prstGeom>
        </p:spPr>
      </p:pic>
      <p:pic>
        <p:nvPicPr>
          <p:cNvPr id="7" name="Image 5" descr="preencoded.png"/>
          <p:cNvPicPr>
            <a:picLocks noChangeAspect="1"/>
          </p:cNvPicPr>
          <p:nvPr/>
        </p:nvPicPr>
        <p:blipFill>
          <a:blip r:embed="rId8"/>
          <a:stretch>
            <a:fillRect/>
          </a:stretch>
        </p:blipFill>
        <p:spPr>
          <a:xfrm>
            <a:off x="609600" y="4038600"/>
            <a:ext cx="361950" cy="342900"/>
          </a:xfrm>
          <a:prstGeom prst="rect">
            <a:avLst/>
          </a:prstGeom>
        </p:spPr>
      </p:pic>
      <p:pic>
        <p:nvPicPr>
          <p:cNvPr id="8" name="Image 6" descr="preencoded.png"/>
          <p:cNvPicPr>
            <a:picLocks noChangeAspect="1"/>
          </p:cNvPicPr>
          <p:nvPr/>
        </p:nvPicPr>
        <p:blipFill>
          <a:blip r:embed="rId9"/>
          <a:stretch>
            <a:fillRect/>
          </a:stretch>
        </p:blipFill>
        <p:spPr>
          <a:xfrm>
            <a:off x="6324600" y="838200"/>
            <a:ext cx="5486400" cy="6019800"/>
          </a:xfrm>
          <a:prstGeom prst="rect">
            <a:avLst/>
          </a:prstGeom>
        </p:spPr>
      </p:pic>
      <p:pic>
        <p:nvPicPr>
          <p:cNvPr id="9" name="Image 7" descr="preencoded.png"/>
          <p:cNvPicPr>
            <a:picLocks noChangeAspect="1"/>
          </p:cNvPicPr>
          <p:nvPr/>
        </p:nvPicPr>
        <p:blipFill>
          <a:blip r:embed="rId10"/>
          <a:stretch>
            <a:fillRect/>
          </a:stretch>
        </p:blipFill>
        <p:spPr>
          <a:xfrm>
            <a:off x="6705600" y="1866900"/>
            <a:ext cx="38100" cy="4991100"/>
          </a:xfrm>
          <a:prstGeom prst="rect">
            <a:avLst/>
          </a:prstGeom>
        </p:spPr>
      </p:pic>
      <p:pic>
        <p:nvPicPr>
          <p:cNvPr id="10" name="Image 8" descr="preencoded.png"/>
          <p:cNvPicPr>
            <a:picLocks noChangeAspect="1"/>
          </p:cNvPicPr>
          <p:nvPr/>
        </p:nvPicPr>
        <p:blipFill>
          <a:blip r:embed="rId11"/>
          <a:stretch>
            <a:fillRect/>
          </a:stretch>
        </p:blipFill>
        <p:spPr>
          <a:xfrm>
            <a:off x="6553200" y="1866900"/>
            <a:ext cx="304800" cy="304800"/>
          </a:xfrm>
          <a:prstGeom prst="rect">
            <a:avLst/>
          </a:prstGeom>
        </p:spPr>
      </p:pic>
      <p:pic>
        <p:nvPicPr>
          <p:cNvPr id="11" name="Image 9" descr="preencoded.png"/>
          <p:cNvPicPr>
            <a:picLocks noChangeAspect="1"/>
          </p:cNvPicPr>
          <p:nvPr/>
        </p:nvPicPr>
        <p:blipFill>
          <a:blip r:embed="rId12"/>
          <a:stretch>
            <a:fillRect/>
          </a:stretch>
        </p:blipFill>
        <p:spPr>
          <a:xfrm>
            <a:off x="6648450" y="1943100"/>
            <a:ext cx="114300" cy="152400"/>
          </a:xfrm>
          <a:prstGeom prst="rect">
            <a:avLst/>
          </a:prstGeom>
        </p:spPr>
      </p:pic>
      <p:pic>
        <p:nvPicPr>
          <p:cNvPr id="12" name="Image 10" descr="preencoded.png"/>
          <p:cNvPicPr>
            <a:picLocks noChangeAspect="1"/>
          </p:cNvPicPr>
          <p:nvPr/>
        </p:nvPicPr>
        <p:blipFill>
          <a:blip r:embed="rId13"/>
          <a:stretch>
            <a:fillRect/>
          </a:stretch>
        </p:blipFill>
        <p:spPr>
          <a:xfrm>
            <a:off x="6553200" y="3048000"/>
            <a:ext cx="304800" cy="304800"/>
          </a:xfrm>
          <a:prstGeom prst="rect">
            <a:avLst/>
          </a:prstGeom>
        </p:spPr>
      </p:pic>
      <p:pic>
        <p:nvPicPr>
          <p:cNvPr id="13" name="Image 11" descr="preencoded.png"/>
          <p:cNvPicPr>
            <a:picLocks noChangeAspect="1"/>
          </p:cNvPicPr>
          <p:nvPr/>
        </p:nvPicPr>
        <p:blipFill>
          <a:blip r:embed="rId14"/>
          <a:stretch>
            <a:fillRect/>
          </a:stretch>
        </p:blipFill>
        <p:spPr>
          <a:xfrm>
            <a:off x="6648450" y="3124200"/>
            <a:ext cx="114300" cy="152400"/>
          </a:xfrm>
          <a:prstGeom prst="rect">
            <a:avLst/>
          </a:prstGeom>
        </p:spPr>
      </p:pic>
      <p:pic>
        <p:nvPicPr>
          <p:cNvPr id="14" name="Image 12" descr="preencoded.png"/>
          <p:cNvPicPr>
            <a:picLocks noChangeAspect="1"/>
          </p:cNvPicPr>
          <p:nvPr/>
        </p:nvPicPr>
        <p:blipFill>
          <a:blip r:embed="rId15"/>
          <a:stretch>
            <a:fillRect/>
          </a:stretch>
        </p:blipFill>
        <p:spPr>
          <a:xfrm>
            <a:off x="6553200" y="4000500"/>
            <a:ext cx="304800" cy="304800"/>
          </a:xfrm>
          <a:prstGeom prst="rect">
            <a:avLst/>
          </a:prstGeom>
        </p:spPr>
      </p:pic>
      <p:pic>
        <p:nvPicPr>
          <p:cNvPr id="15" name="Image 13" descr="preencoded.png"/>
          <p:cNvPicPr>
            <a:picLocks noChangeAspect="1"/>
          </p:cNvPicPr>
          <p:nvPr/>
        </p:nvPicPr>
        <p:blipFill>
          <a:blip r:embed="rId16"/>
          <a:stretch>
            <a:fillRect/>
          </a:stretch>
        </p:blipFill>
        <p:spPr>
          <a:xfrm>
            <a:off x="6629400" y="4076700"/>
            <a:ext cx="152400" cy="152400"/>
          </a:xfrm>
          <a:prstGeom prst="rect">
            <a:avLst/>
          </a:prstGeom>
        </p:spPr>
      </p:pic>
      <p:pic>
        <p:nvPicPr>
          <p:cNvPr id="16" name="Image 14" descr="preencoded.png"/>
          <p:cNvPicPr>
            <a:picLocks noChangeAspect="1"/>
          </p:cNvPicPr>
          <p:nvPr/>
        </p:nvPicPr>
        <p:blipFill>
          <a:blip r:embed="rId17"/>
          <a:stretch>
            <a:fillRect/>
          </a:stretch>
        </p:blipFill>
        <p:spPr>
          <a:xfrm>
            <a:off x="6553200" y="5181600"/>
            <a:ext cx="304800" cy="304800"/>
          </a:xfrm>
          <a:prstGeom prst="rect">
            <a:avLst/>
          </a:prstGeom>
        </p:spPr>
      </p:pic>
      <p:pic>
        <p:nvPicPr>
          <p:cNvPr id="17" name="Image 15" descr="preencoded.png"/>
          <p:cNvPicPr>
            <a:picLocks noChangeAspect="1"/>
          </p:cNvPicPr>
          <p:nvPr/>
        </p:nvPicPr>
        <p:blipFill>
          <a:blip r:embed="rId18"/>
          <a:stretch>
            <a:fillRect/>
          </a:stretch>
        </p:blipFill>
        <p:spPr>
          <a:xfrm>
            <a:off x="6629400" y="5257800"/>
            <a:ext cx="152400" cy="152400"/>
          </a:xfrm>
          <a:prstGeom prst="rect">
            <a:avLst/>
          </a:prstGeom>
        </p:spPr>
      </p:pic>
      <p:pic>
        <p:nvPicPr>
          <p:cNvPr id="18" name="Image 16" descr="preencoded.png"/>
          <p:cNvPicPr>
            <a:picLocks noChangeAspect="1"/>
          </p:cNvPicPr>
          <p:nvPr/>
        </p:nvPicPr>
        <p:blipFill>
          <a:blip r:embed="rId19"/>
          <a:stretch>
            <a:fillRect/>
          </a:stretch>
        </p:blipFill>
        <p:spPr>
          <a:xfrm>
            <a:off x="6553200" y="6134100"/>
            <a:ext cx="304800" cy="304800"/>
          </a:xfrm>
          <a:prstGeom prst="rect">
            <a:avLst/>
          </a:prstGeom>
        </p:spPr>
      </p:pic>
      <p:pic>
        <p:nvPicPr>
          <p:cNvPr id="19" name="Image 17" descr="preencoded.png"/>
          <p:cNvPicPr>
            <a:picLocks noChangeAspect="1"/>
          </p:cNvPicPr>
          <p:nvPr/>
        </p:nvPicPr>
        <p:blipFill>
          <a:blip r:embed="rId20"/>
          <a:stretch>
            <a:fillRect/>
          </a:stretch>
        </p:blipFill>
        <p:spPr>
          <a:xfrm>
            <a:off x="6629400" y="6210300"/>
            <a:ext cx="152400" cy="152400"/>
          </a:xfrm>
          <a:prstGeom prst="rect">
            <a:avLst/>
          </a:prstGeom>
        </p:spPr>
      </p:pic>
      <p:sp>
        <p:nvSpPr>
          <p:cNvPr id="20"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Historique et Évolution (1970-1990)</a:t>
            </a:r>
            <a:endParaRPr lang="en-US" sz="2700" dirty="0"/>
          </a:p>
        </p:txBody>
      </p:sp>
      <p:sp>
        <p:nvSpPr>
          <p:cNvPr id="21" name="Text 1"/>
          <p:cNvSpPr/>
          <p:nvPr/>
        </p:nvSpPr>
        <p:spPr>
          <a:xfrm>
            <a:off x="1047750" y="1428750"/>
            <a:ext cx="2984837"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Contexte Industriel</a:t>
            </a:r>
            <a:endParaRPr lang="en-US" sz="1800" dirty="0"/>
          </a:p>
        </p:txBody>
      </p:sp>
      <p:sp>
        <p:nvSpPr>
          <p:cNvPr id="22" name="Text 2"/>
          <p:cNvSpPr/>
          <p:nvPr/>
        </p:nvSpPr>
        <p:spPr>
          <a:xfrm>
            <a:off x="647700" y="1905000"/>
            <a:ext cx="4991100" cy="3810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Délocalisation des industries dans l'est (Roubaix, années 1970)</a:t>
            </a:r>
            <a:endParaRPr lang="en-US" sz="1200" dirty="0"/>
          </a:p>
        </p:txBody>
      </p:sp>
      <p:sp>
        <p:nvSpPr>
          <p:cNvPr id="23" name="Text 3"/>
          <p:cNvSpPr/>
          <p:nvPr/>
        </p:nvSpPr>
        <p:spPr>
          <a:xfrm>
            <a:off x="647700" y="2238375"/>
            <a:ext cx="59893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Fermeture des usines et crise sociale</a:t>
            </a:r>
            <a:endParaRPr lang="en-US" sz="1200" dirty="0"/>
          </a:p>
        </p:txBody>
      </p:sp>
      <p:sp>
        <p:nvSpPr>
          <p:cNvPr id="24" name="Text 4"/>
          <p:cNvSpPr/>
          <p:nvPr/>
        </p:nvSpPr>
        <p:spPr>
          <a:xfrm>
            <a:off x="647700" y="2571750"/>
            <a:ext cx="59893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Mouvements sociaux et populaires émergents</a:t>
            </a:r>
            <a:endParaRPr lang="en-US" sz="1200" dirty="0"/>
          </a:p>
        </p:txBody>
      </p:sp>
      <p:sp>
        <p:nvSpPr>
          <p:cNvPr id="25" name="Text 5"/>
          <p:cNvSpPr/>
          <p:nvPr/>
        </p:nvSpPr>
        <p:spPr>
          <a:xfrm>
            <a:off x="647700" y="2895600"/>
            <a:ext cx="59893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Éducation populaire comme réponse</a:t>
            </a:r>
            <a:endParaRPr lang="en-US" sz="1200" dirty="0"/>
          </a:p>
        </p:txBody>
      </p:sp>
      <p:sp>
        <p:nvSpPr>
          <p:cNvPr id="26" name="Text 6"/>
          <p:cNvSpPr/>
          <p:nvPr/>
        </p:nvSpPr>
        <p:spPr>
          <a:xfrm>
            <a:off x="1085850" y="4057650"/>
            <a:ext cx="1836122"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Cadre Légal</a:t>
            </a:r>
            <a:endParaRPr lang="en-US" sz="1800" dirty="0"/>
          </a:p>
        </p:txBody>
      </p:sp>
      <p:sp>
        <p:nvSpPr>
          <p:cNvPr id="27" name="Text 7"/>
          <p:cNvSpPr/>
          <p:nvPr/>
        </p:nvSpPr>
        <p:spPr>
          <a:xfrm>
            <a:off x="647700" y="4533900"/>
            <a:ext cx="59893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1979 : Circulaire 44 transformant le CAVA en SIAE</a:t>
            </a:r>
            <a:endParaRPr lang="en-US" sz="1200" dirty="0"/>
          </a:p>
        </p:txBody>
      </p:sp>
      <p:sp>
        <p:nvSpPr>
          <p:cNvPr id="28" name="Text 8"/>
          <p:cNvSpPr/>
          <p:nvPr/>
        </p:nvSpPr>
        <p:spPr>
          <a:xfrm>
            <a:off x="647700" y="4838700"/>
            <a:ext cx="59893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1986 : Évolution des EI en entreprises d'insertion</a:t>
            </a:r>
            <a:endParaRPr lang="en-US" sz="1200" dirty="0"/>
          </a:p>
        </p:txBody>
      </p:sp>
      <p:sp>
        <p:nvSpPr>
          <p:cNvPr id="29" name="Text 9"/>
          <p:cNvSpPr/>
          <p:nvPr/>
        </p:nvSpPr>
        <p:spPr>
          <a:xfrm>
            <a:off x="647700" y="5143500"/>
            <a:ext cx="59893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Création du CNEI (Comité National des Entreprises d'Insertion)</a:t>
            </a:r>
            <a:endParaRPr lang="en-US" sz="1200" dirty="0"/>
          </a:p>
        </p:txBody>
      </p:sp>
      <p:sp>
        <p:nvSpPr>
          <p:cNvPr id="30" name="Text 10"/>
          <p:cNvSpPr/>
          <p:nvPr/>
        </p:nvSpPr>
        <p:spPr>
          <a:xfrm>
            <a:off x="6553200" y="1409700"/>
            <a:ext cx="603504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Évolution Temporelle</a:t>
            </a:r>
            <a:endParaRPr lang="en-US" sz="1800" dirty="0"/>
          </a:p>
        </p:txBody>
      </p:sp>
      <p:sp>
        <p:nvSpPr>
          <p:cNvPr id="31" name="Text 11"/>
          <p:cNvSpPr/>
          <p:nvPr/>
        </p:nvSpPr>
        <p:spPr>
          <a:xfrm>
            <a:off x="7010400" y="1866900"/>
            <a:ext cx="45720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B91C1C"/>
                </a:solidFill>
                <a:latin typeface="ui-sans-serif" pitchFamily="34" charset="0"/>
                <a:ea typeface="ui-sans-serif" pitchFamily="34" charset="-122"/>
                <a:cs typeface="ui-sans-serif" pitchFamily="34" charset="-120"/>
              </a:rPr>
              <a:t>Années 1970</a:t>
            </a:r>
            <a:endParaRPr lang="en-US" sz="1500" dirty="0"/>
          </a:p>
        </p:txBody>
      </p:sp>
      <p:sp>
        <p:nvSpPr>
          <p:cNvPr id="32" name="Text 12"/>
          <p:cNvSpPr/>
          <p:nvPr/>
        </p:nvSpPr>
        <p:spPr>
          <a:xfrm>
            <a:off x="7010400" y="2133600"/>
            <a:ext cx="4572000" cy="6858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Naissance de la première régie à Roubaix, suivie de Marseille. Délocalisation industrielle et fermeture des usines.</a:t>
            </a:r>
            <a:endParaRPr lang="en-US" sz="1200" dirty="0"/>
          </a:p>
        </p:txBody>
      </p:sp>
      <p:sp>
        <p:nvSpPr>
          <p:cNvPr id="33" name="Text 13"/>
          <p:cNvSpPr/>
          <p:nvPr/>
        </p:nvSpPr>
        <p:spPr>
          <a:xfrm>
            <a:off x="7010400" y="3048000"/>
            <a:ext cx="54864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D4ED8"/>
                </a:solidFill>
                <a:latin typeface="ui-sans-serif" pitchFamily="34" charset="0"/>
                <a:ea typeface="ui-sans-serif" pitchFamily="34" charset="-122"/>
                <a:cs typeface="ui-sans-serif" pitchFamily="34" charset="-120"/>
              </a:rPr>
              <a:t>10 Septembre 1979</a:t>
            </a:r>
            <a:endParaRPr lang="en-US" sz="1500" dirty="0"/>
          </a:p>
        </p:txBody>
      </p:sp>
      <p:sp>
        <p:nvSpPr>
          <p:cNvPr id="34" name="Text 14"/>
          <p:cNvSpPr/>
          <p:nvPr/>
        </p:nvSpPr>
        <p:spPr>
          <a:xfrm>
            <a:off x="7010400" y="3314700"/>
            <a:ext cx="4572000" cy="4572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Circulaire 44 du Centre d'Adaptation à la Vie Active (CAVA) à la Structure d'Insertion par l'Activité Economique (SIAE).</a:t>
            </a:r>
            <a:endParaRPr lang="en-US" sz="1200" dirty="0"/>
          </a:p>
        </p:txBody>
      </p:sp>
      <p:sp>
        <p:nvSpPr>
          <p:cNvPr id="35" name="Text 15"/>
          <p:cNvSpPr/>
          <p:nvPr/>
        </p:nvSpPr>
        <p:spPr>
          <a:xfrm>
            <a:off x="7010400" y="4000500"/>
            <a:ext cx="45720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5803D"/>
                </a:solidFill>
                <a:latin typeface="ui-sans-serif" pitchFamily="34" charset="0"/>
                <a:ea typeface="ui-sans-serif" pitchFamily="34" charset="-122"/>
                <a:cs typeface="ui-sans-serif" pitchFamily="34" charset="-120"/>
              </a:rPr>
              <a:t>1986</a:t>
            </a:r>
            <a:endParaRPr lang="en-US" sz="1500" dirty="0"/>
          </a:p>
        </p:txBody>
      </p:sp>
      <p:sp>
        <p:nvSpPr>
          <p:cNvPr id="36" name="Text 16"/>
          <p:cNvSpPr/>
          <p:nvPr/>
        </p:nvSpPr>
        <p:spPr>
          <a:xfrm>
            <a:off x="7010400" y="4267200"/>
            <a:ext cx="4572000" cy="6858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Évolution des entreprises intermédiaires en entreprises d'insertion (EI) et création du Comité National des Entreprises d'Insertion (CNEI).</a:t>
            </a:r>
            <a:endParaRPr lang="en-US" sz="1200" dirty="0"/>
          </a:p>
        </p:txBody>
      </p:sp>
      <p:sp>
        <p:nvSpPr>
          <p:cNvPr id="37" name="Text 17"/>
          <p:cNvSpPr/>
          <p:nvPr/>
        </p:nvSpPr>
        <p:spPr>
          <a:xfrm>
            <a:off x="7010400" y="5181600"/>
            <a:ext cx="45720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7E22CE"/>
                </a:solidFill>
                <a:latin typeface="ui-sans-serif" pitchFamily="34" charset="0"/>
                <a:ea typeface="ui-sans-serif" pitchFamily="34" charset="-122"/>
                <a:cs typeface="ui-sans-serif" pitchFamily="34" charset="-120"/>
              </a:rPr>
              <a:t>27 Janvier 1987</a:t>
            </a:r>
            <a:endParaRPr lang="en-US" sz="1500" dirty="0"/>
          </a:p>
        </p:txBody>
      </p:sp>
      <p:sp>
        <p:nvSpPr>
          <p:cNvPr id="38" name="Text 18"/>
          <p:cNvSpPr/>
          <p:nvPr/>
        </p:nvSpPr>
        <p:spPr>
          <a:xfrm>
            <a:off x="7010400" y="5448300"/>
            <a:ext cx="4572000" cy="4572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Nouvelle loi qui aboutit à la création des associations intermédiaires (AI).</a:t>
            </a:r>
            <a:endParaRPr lang="en-US" sz="1200" dirty="0"/>
          </a:p>
        </p:txBody>
      </p:sp>
      <p:sp>
        <p:nvSpPr>
          <p:cNvPr id="39" name="Text 19"/>
          <p:cNvSpPr/>
          <p:nvPr/>
        </p:nvSpPr>
        <p:spPr>
          <a:xfrm>
            <a:off x="7010400" y="6134100"/>
            <a:ext cx="45720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A16207"/>
                </a:solidFill>
                <a:latin typeface="ui-sans-serif" pitchFamily="34" charset="0"/>
                <a:ea typeface="ui-sans-serif" pitchFamily="34" charset="-122"/>
                <a:cs typeface="ui-sans-serif" pitchFamily="34" charset="-120"/>
              </a:rPr>
              <a:t>3 Janvier 1991</a:t>
            </a:r>
            <a:endParaRPr lang="en-US" sz="1500" dirty="0"/>
          </a:p>
        </p:txBody>
      </p:sp>
      <p:sp>
        <p:nvSpPr>
          <p:cNvPr id="40" name="Text 20"/>
          <p:cNvSpPr/>
          <p:nvPr/>
        </p:nvSpPr>
        <p:spPr>
          <a:xfrm>
            <a:off x="7010400" y="6400800"/>
            <a:ext cx="4572000" cy="4572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Création du conseil National de l'Insertion par l'Activité Economique (CNIAE) et l'octroi d'aide financière aux EI.</a:t>
            </a:r>
            <a:endParaRPr lang="en-US" sz="1200" dirty="0"/>
          </a:p>
        </p:txBody>
      </p:sp>
      <p:sp>
        <p:nvSpPr>
          <p:cNvPr id="41" name="Text 21"/>
          <p:cNvSpPr/>
          <p:nvPr/>
        </p:nvSpPr>
        <p:spPr>
          <a:xfrm>
            <a:off x="8930134" y="71247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2 | Les Régies de Quartier et de Territoire</a:t>
            </a:r>
            <a:endParaRPr lang="en-US" sz="1050" dirty="0"/>
          </a:p>
        </p:txBody>
      </p:sp>
      <p:pic>
        <p:nvPicPr>
          <p:cNvPr id="42" name="Image 41">
            <a:extLst>
              <a:ext uri="{FF2B5EF4-FFF2-40B4-BE49-F238E27FC236}">
                <a16:creationId xmlns:a16="http://schemas.microsoft.com/office/drawing/2014/main" id="{7A9D3D60-6B15-4418-B68A-FAE0C51A3F64}"/>
              </a:ext>
            </a:extLst>
          </p:cNvPr>
          <p:cNvPicPr>
            <a:picLocks noChangeAspect="1"/>
          </p:cNvPicPr>
          <p:nvPr/>
        </p:nvPicPr>
        <p:blipFill>
          <a:blip r:embed="rId21"/>
          <a:stretch>
            <a:fillRect/>
          </a:stretch>
        </p:blipFill>
        <p:spPr>
          <a:xfrm>
            <a:off x="10868176" y="69817"/>
            <a:ext cx="1206913" cy="635033"/>
          </a:xfrm>
          <a:prstGeom prst="rect">
            <a:avLst/>
          </a:prstGeom>
        </p:spPr>
      </p:pic>
      <p:pic>
        <p:nvPicPr>
          <p:cNvPr id="43" name="Image 42">
            <a:extLst>
              <a:ext uri="{FF2B5EF4-FFF2-40B4-BE49-F238E27FC236}">
                <a16:creationId xmlns:a16="http://schemas.microsoft.com/office/drawing/2014/main" id="{6D10554B-ABC6-4609-8A93-12BA8940D3E6}"/>
              </a:ext>
            </a:extLst>
          </p:cNvPr>
          <p:cNvPicPr>
            <a:picLocks noChangeAspect="1"/>
          </p:cNvPicPr>
          <p:nvPr/>
        </p:nvPicPr>
        <p:blipFill>
          <a:blip r:embed="rId22"/>
          <a:stretch>
            <a:fillRect/>
          </a:stretch>
        </p:blipFill>
        <p:spPr>
          <a:xfrm>
            <a:off x="9734550" y="47624"/>
            <a:ext cx="1061263" cy="6425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5"/>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6"/>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7"/>
          <a:stretch>
            <a:fillRect/>
          </a:stretch>
        </p:blipFill>
        <p:spPr>
          <a:xfrm>
            <a:off x="7669601" y="3097601"/>
            <a:ext cx="3253597" cy="3253598"/>
          </a:xfrm>
          <a:prstGeom prst="rect">
            <a:avLst/>
          </a:prstGeom>
        </p:spPr>
      </p:pic>
      <p:pic>
        <p:nvPicPr>
          <p:cNvPr id="7" name="Image 5" descr="preencoded.png"/>
          <p:cNvPicPr>
            <a:picLocks noChangeAspect="1"/>
          </p:cNvPicPr>
          <p:nvPr/>
        </p:nvPicPr>
        <p:blipFill>
          <a:blip r:embed="rId8"/>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9"/>
          <a:stretch>
            <a:fillRect/>
          </a:stretch>
        </p:blipFill>
        <p:spPr>
          <a:xfrm>
            <a:off x="504824" y="5965261"/>
            <a:ext cx="609600" cy="609600"/>
          </a:xfrm>
          <a:prstGeom prst="rect">
            <a:avLst/>
          </a:prstGeom>
        </p:spPr>
      </p:pic>
      <p:pic>
        <p:nvPicPr>
          <p:cNvPr id="9" name="Image 7" descr="preencoded.png"/>
          <p:cNvPicPr>
            <a:picLocks noChangeAspect="1"/>
          </p:cNvPicPr>
          <p:nvPr/>
        </p:nvPicPr>
        <p:blipFill>
          <a:blip r:embed="rId10"/>
          <a:stretch>
            <a:fillRect/>
          </a:stretch>
        </p:blipFill>
        <p:spPr>
          <a:xfrm>
            <a:off x="1982836" y="5857875"/>
            <a:ext cx="762000" cy="762000"/>
          </a:xfrm>
          <a:prstGeom prst="rect">
            <a:avLst/>
          </a:prstGeom>
        </p:spPr>
      </p:pic>
      <p:pic>
        <p:nvPicPr>
          <p:cNvPr id="10" name="Image 8" descr="preencoded.png"/>
          <p:cNvPicPr>
            <a:picLocks noChangeAspect="1"/>
          </p:cNvPicPr>
          <p:nvPr/>
        </p:nvPicPr>
        <p:blipFill>
          <a:blip r:embed="rId11"/>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2"/>
          <a:stretch>
            <a:fillRect/>
          </a:stretch>
        </p:blipFill>
        <p:spPr>
          <a:xfrm>
            <a:off x="9404789" y="5941624"/>
            <a:ext cx="762000" cy="762000"/>
          </a:xfrm>
          <a:prstGeom prst="rect">
            <a:avLst/>
          </a:prstGeom>
        </p:spPr>
      </p:pic>
      <p:pic>
        <p:nvPicPr>
          <p:cNvPr id="12" name="Image 10" descr="preencoded.png"/>
          <p:cNvPicPr>
            <a:picLocks noChangeAspect="1"/>
          </p:cNvPicPr>
          <p:nvPr/>
        </p:nvPicPr>
        <p:blipFill>
          <a:blip r:embed="rId13"/>
          <a:stretch>
            <a:fillRect/>
          </a:stretch>
        </p:blipFill>
        <p:spPr>
          <a:xfrm>
            <a:off x="11201400" y="6046399"/>
            <a:ext cx="609600" cy="609600"/>
          </a:xfrm>
          <a:prstGeom prst="rect">
            <a:avLst/>
          </a:prstGeom>
        </p:spPr>
      </p:pic>
      <p:pic>
        <p:nvPicPr>
          <p:cNvPr id="13" name="Image 11" descr="preencoded.png"/>
          <p:cNvPicPr>
            <a:picLocks noChangeAspect="1"/>
          </p:cNvPicPr>
          <p:nvPr/>
        </p:nvPicPr>
        <p:blipFill>
          <a:blip r:embed="rId14"/>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5"/>
          <a:stretch>
            <a:fillRect/>
          </a:stretch>
        </p:blipFill>
        <p:spPr>
          <a:xfrm>
            <a:off x="4375249" y="6381750"/>
            <a:ext cx="104775" cy="133350"/>
          </a:xfrm>
          <a:prstGeom prst="rect">
            <a:avLst/>
          </a:prstGeom>
        </p:spPr>
      </p:pic>
      <p:sp>
        <p:nvSpPr>
          <p:cNvPr id="15" name="Text 0"/>
          <p:cNvSpPr/>
          <p:nvPr/>
        </p:nvSpPr>
        <p:spPr>
          <a:xfrm>
            <a:off x="-49602" y="252413"/>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Le Plaidoyer, </a:t>
            </a:r>
            <a:r>
              <a:rPr lang="en-US" sz="4500" b="1" kern="0" spc="90" dirty="0" err="1">
                <a:solidFill>
                  <a:srgbClr val="1F2937"/>
                </a:solidFill>
                <a:latin typeface="ui-sans-serif" pitchFamily="34" charset="0"/>
                <a:ea typeface="ui-sans-serif" pitchFamily="34" charset="-122"/>
                <a:cs typeface="ui-sans-serif" pitchFamily="34" charset="-120"/>
              </a:rPr>
              <a:t>l’amendement</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pic>
        <p:nvPicPr>
          <p:cNvPr id="18" name="Image 17">
            <a:extLst>
              <a:ext uri="{FF2B5EF4-FFF2-40B4-BE49-F238E27FC236}">
                <a16:creationId xmlns:a16="http://schemas.microsoft.com/office/drawing/2014/main" id="{D1A37BFB-3672-4506-8663-EC61AF4C2AFD}"/>
              </a:ext>
            </a:extLst>
          </p:cNvPr>
          <p:cNvPicPr>
            <a:picLocks noChangeAspect="1"/>
          </p:cNvPicPr>
          <p:nvPr/>
        </p:nvPicPr>
        <p:blipFill>
          <a:blip r:embed="rId16"/>
          <a:stretch>
            <a:fillRect/>
          </a:stretch>
        </p:blipFill>
        <p:spPr>
          <a:xfrm>
            <a:off x="2619375" y="868125"/>
            <a:ext cx="6475023" cy="5178273"/>
          </a:xfrm>
          <a:prstGeom prst="rect">
            <a:avLst/>
          </a:prstGeom>
        </p:spPr>
      </p:pic>
      <p:pic>
        <p:nvPicPr>
          <p:cNvPr id="19" name="Image 18">
            <a:extLst>
              <a:ext uri="{FF2B5EF4-FFF2-40B4-BE49-F238E27FC236}">
                <a16:creationId xmlns:a16="http://schemas.microsoft.com/office/drawing/2014/main" id="{E86DFDF1-38A8-4B8A-95AB-23DC5FCA5878}"/>
              </a:ext>
            </a:extLst>
          </p:cNvPr>
          <p:cNvPicPr>
            <a:picLocks noChangeAspect="1"/>
          </p:cNvPicPr>
          <p:nvPr/>
        </p:nvPicPr>
        <p:blipFill>
          <a:blip r:embed="rId17"/>
          <a:stretch>
            <a:fillRect/>
          </a:stretch>
        </p:blipFill>
        <p:spPr>
          <a:xfrm>
            <a:off x="10868176" y="69817"/>
            <a:ext cx="1206913" cy="635033"/>
          </a:xfrm>
          <a:prstGeom prst="rect">
            <a:avLst/>
          </a:prstGeom>
        </p:spPr>
      </p:pic>
      <p:pic>
        <p:nvPicPr>
          <p:cNvPr id="20" name="Image 19">
            <a:extLst>
              <a:ext uri="{FF2B5EF4-FFF2-40B4-BE49-F238E27FC236}">
                <a16:creationId xmlns:a16="http://schemas.microsoft.com/office/drawing/2014/main" id="{299057FC-D43C-435B-BF83-454A52D7A8F0}"/>
              </a:ext>
            </a:extLst>
          </p:cNvPr>
          <p:cNvPicPr>
            <a:picLocks noChangeAspect="1"/>
          </p:cNvPicPr>
          <p:nvPr/>
        </p:nvPicPr>
        <p:blipFill>
          <a:blip r:embed="rId18"/>
          <a:stretch>
            <a:fillRect/>
          </a:stretch>
        </p:blipFill>
        <p:spPr>
          <a:xfrm>
            <a:off x="9734550" y="47624"/>
            <a:ext cx="1061263" cy="642599"/>
          </a:xfrm>
          <a:prstGeom prst="rect">
            <a:avLst/>
          </a:prstGeom>
        </p:spPr>
      </p:pic>
    </p:spTree>
    <p:extLst>
      <p:ext uri="{BB962C8B-B14F-4D97-AF65-F5344CB8AC3E}">
        <p14:creationId xmlns:p14="http://schemas.microsoft.com/office/powerpoint/2010/main" val="3955084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stretch>
            <a:fillRect/>
          </a:stretch>
        </p:blipFill>
        <p:spPr>
          <a:xfrm>
            <a:off x="0" y="0"/>
            <a:ext cx="2895600" cy="2895600"/>
          </a:xfrm>
          <a:prstGeom prst="rect">
            <a:avLst/>
          </a:prstGeom>
        </p:spPr>
      </p:pic>
      <p:pic>
        <p:nvPicPr>
          <p:cNvPr id="4" name="Image 2" descr="preencoded.png"/>
          <p:cNvPicPr>
            <a:picLocks noChangeAspect="1"/>
          </p:cNvPicPr>
          <p:nvPr/>
        </p:nvPicPr>
        <p:blipFill>
          <a:blip r:embed="rId4"/>
          <a:stretch>
            <a:fillRect/>
          </a:stretch>
        </p:blipFill>
        <p:spPr>
          <a:xfrm>
            <a:off x="9372600" y="4038600"/>
            <a:ext cx="2438400" cy="2438400"/>
          </a:xfrm>
          <a:prstGeom prst="rect">
            <a:avLst/>
          </a:prstGeom>
        </p:spPr>
      </p:pic>
      <p:pic>
        <p:nvPicPr>
          <p:cNvPr id="5" name="Image 3" descr="preencoded.png"/>
          <p:cNvPicPr>
            <a:picLocks noChangeAspect="1"/>
          </p:cNvPicPr>
          <p:nvPr/>
        </p:nvPicPr>
        <p:blipFill>
          <a:blip r:embed="rId5"/>
          <a:stretch>
            <a:fillRect/>
          </a:stretch>
        </p:blipFill>
        <p:spPr>
          <a:xfrm>
            <a:off x="0" y="892739"/>
            <a:ext cx="2917261" cy="4310523"/>
          </a:xfrm>
          <a:prstGeom prst="rect">
            <a:avLst/>
          </a:prstGeom>
        </p:spPr>
      </p:pic>
      <p:pic>
        <p:nvPicPr>
          <p:cNvPr id="6" name="Image 4" descr="preencoded.png"/>
          <p:cNvPicPr>
            <a:picLocks noChangeAspect="1"/>
          </p:cNvPicPr>
          <p:nvPr/>
        </p:nvPicPr>
        <p:blipFill>
          <a:blip r:embed="rId6"/>
          <a:stretch>
            <a:fillRect/>
          </a:stretch>
        </p:blipFill>
        <p:spPr>
          <a:xfrm>
            <a:off x="7635115" y="2363187"/>
            <a:ext cx="3253597" cy="3253598"/>
          </a:xfrm>
          <a:prstGeom prst="rect">
            <a:avLst/>
          </a:prstGeom>
        </p:spPr>
      </p:pic>
      <p:pic>
        <p:nvPicPr>
          <p:cNvPr id="7" name="Image 5" descr="preencoded.png"/>
          <p:cNvPicPr>
            <a:picLocks noChangeAspect="1"/>
          </p:cNvPicPr>
          <p:nvPr/>
        </p:nvPicPr>
        <p:blipFill>
          <a:blip r:embed="rId7"/>
          <a:stretch>
            <a:fillRect/>
          </a:stretch>
        </p:blipFill>
        <p:spPr>
          <a:xfrm>
            <a:off x="5486400" y="168838"/>
            <a:ext cx="914400" cy="38100"/>
          </a:xfrm>
          <a:prstGeom prst="rect">
            <a:avLst/>
          </a:prstGeom>
        </p:spPr>
      </p:pic>
      <p:pic>
        <p:nvPicPr>
          <p:cNvPr id="8" name="Image 6" descr="preencoded.png"/>
          <p:cNvPicPr>
            <a:picLocks noChangeAspect="1"/>
          </p:cNvPicPr>
          <p:nvPr/>
        </p:nvPicPr>
        <p:blipFill>
          <a:blip r:embed="rId8"/>
          <a:stretch>
            <a:fillRect/>
          </a:stretch>
        </p:blipFill>
        <p:spPr>
          <a:xfrm>
            <a:off x="490389" y="5774725"/>
            <a:ext cx="609600" cy="609600"/>
          </a:xfrm>
          <a:prstGeom prst="rect">
            <a:avLst/>
          </a:prstGeom>
        </p:spPr>
      </p:pic>
      <p:pic>
        <p:nvPicPr>
          <p:cNvPr id="9" name="Image 7" descr="preencoded.png"/>
          <p:cNvPicPr>
            <a:picLocks noChangeAspect="1"/>
          </p:cNvPicPr>
          <p:nvPr/>
        </p:nvPicPr>
        <p:blipFill>
          <a:blip r:embed="rId9"/>
          <a:stretch>
            <a:fillRect/>
          </a:stretch>
        </p:blipFill>
        <p:spPr>
          <a:xfrm>
            <a:off x="2674558" y="5562600"/>
            <a:ext cx="762000" cy="762000"/>
          </a:xfrm>
          <a:prstGeom prst="rect">
            <a:avLst/>
          </a:prstGeom>
        </p:spPr>
      </p:pic>
      <p:pic>
        <p:nvPicPr>
          <p:cNvPr id="10" name="Image 8" descr="preencoded.png"/>
          <p:cNvPicPr>
            <a:picLocks noChangeAspect="1"/>
          </p:cNvPicPr>
          <p:nvPr/>
        </p:nvPicPr>
        <p:blipFill>
          <a:blip r:embed="rId10"/>
          <a:stretch>
            <a:fillRect/>
          </a:stretch>
        </p:blipFill>
        <p:spPr>
          <a:xfrm>
            <a:off x="5707112" y="5715000"/>
            <a:ext cx="609600" cy="609600"/>
          </a:xfrm>
          <a:prstGeom prst="rect">
            <a:avLst/>
          </a:prstGeom>
        </p:spPr>
      </p:pic>
      <p:pic>
        <p:nvPicPr>
          <p:cNvPr id="11" name="Image 9" descr="preencoded.png"/>
          <p:cNvPicPr>
            <a:picLocks noChangeAspect="1"/>
          </p:cNvPicPr>
          <p:nvPr/>
        </p:nvPicPr>
        <p:blipFill>
          <a:blip r:embed="rId11"/>
          <a:stretch>
            <a:fillRect/>
          </a:stretch>
        </p:blipFill>
        <p:spPr>
          <a:xfrm>
            <a:off x="8911456" y="5668503"/>
            <a:ext cx="762000" cy="762000"/>
          </a:xfrm>
          <a:prstGeom prst="rect">
            <a:avLst/>
          </a:prstGeom>
        </p:spPr>
      </p:pic>
      <p:pic>
        <p:nvPicPr>
          <p:cNvPr id="12" name="Image 10" descr="preencoded.png"/>
          <p:cNvPicPr>
            <a:picLocks noChangeAspect="1"/>
          </p:cNvPicPr>
          <p:nvPr/>
        </p:nvPicPr>
        <p:blipFill>
          <a:blip r:embed="rId12"/>
          <a:stretch>
            <a:fillRect/>
          </a:stretch>
        </p:blipFill>
        <p:spPr>
          <a:xfrm>
            <a:off x="11072666" y="5584190"/>
            <a:ext cx="609600" cy="609600"/>
          </a:xfrm>
          <a:prstGeom prst="rect">
            <a:avLst/>
          </a:prstGeom>
        </p:spPr>
      </p:pic>
      <p:pic>
        <p:nvPicPr>
          <p:cNvPr id="13" name="Image 11" descr="preencoded.png"/>
          <p:cNvPicPr>
            <a:picLocks noChangeAspect="1"/>
          </p:cNvPicPr>
          <p:nvPr/>
        </p:nvPicPr>
        <p:blipFill>
          <a:blip r:embed="rId13"/>
          <a:stretch>
            <a:fillRect/>
          </a:stretch>
        </p:blipFill>
        <p:spPr>
          <a:xfrm>
            <a:off x="5495924" y="6362700"/>
            <a:ext cx="914400" cy="38100"/>
          </a:xfrm>
          <a:prstGeom prst="rect">
            <a:avLst/>
          </a:prstGeom>
        </p:spPr>
      </p:pic>
      <p:pic>
        <p:nvPicPr>
          <p:cNvPr id="14" name="Image 12" descr="preencoded.png"/>
          <p:cNvPicPr>
            <a:picLocks noChangeAspect="1"/>
          </p:cNvPicPr>
          <p:nvPr/>
        </p:nvPicPr>
        <p:blipFill>
          <a:blip r:embed="rId14"/>
          <a:stretch>
            <a:fillRect/>
          </a:stretch>
        </p:blipFill>
        <p:spPr>
          <a:xfrm>
            <a:off x="4375249" y="6381750"/>
            <a:ext cx="104775" cy="133350"/>
          </a:xfrm>
          <a:prstGeom prst="rect">
            <a:avLst/>
          </a:prstGeom>
        </p:spPr>
      </p:pic>
      <p:sp>
        <p:nvSpPr>
          <p:cNvPr id="15" name="Text 0"/>
          <p:cNvSpPr/>
          <p:nvPr/>
        </p:nvSpPr>
        <p:spPr>
          <a:xfrm>
            <a:off x="609600" y="252939"/>
            <a:ext cx="10972800" cy="1143000"/>
          </a:xfrm>
          <a:prstGeom prst="rect">
            <a:avLst/>
          </a:prstGeom>
          <a:noFill/>
          <a:ln/>
        </p:spPr>
        <p:txBody>
          <a:bodyPr vert="horz" wrap="square" lIns="0" tIns="0" rIns="0" bIns="0" rtlCol="0" anchor="t"/>
          <a:lstStyle/>
          <a:p>
            <a:pPr marL="0" indent="0" algn="ctr">
              <a:lnSpc>
                <a:spcPts val="4500"/>
              </a:lnSpc>
              <a:buNone/>
            </a:pPr>
            <a:r>
              <a:rPr lang="en-US" sz="4500" b="1" kern="0" spc="90" dirty="0">
                <a:solidFill>
                  <a:srgbClr val="1F2937"/>
                </a:solidFill>
                <a:latin typeface="ui-sans-serif" pitchFamily="34" charset="0"/>
                <a:ea typeface="ui-sans-serif" pitchFamily="34" charset="-122"/>
                <a:cs typeface="ui-sans-serif" pitchFamily="34" charset="-120"/>
              </a:rPr>
              <a:t>Contacts</a:t>
            </a:r>
            <a:endParaRPr lang="en-US" sz="4500" dirty="0"/>
          </a:p>
        </p:txBody>
      </p:sp>
      <p:sp>
        <p:nvSpPr>
          <p:cNvPr id="17" name="Text 2"/>
          <p:cNvSpPr/>
          <p:nvPr/>
        </p:nvSpPr>
        <p:spPr>
          <a:xfrm>
            <a:off x="4556224" y="6362700"/>
            <a:ext cx="4129802" cy="190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 Un projet citoyen pour un territoire en transition</a:t>
            </a:r>
            <a:endParaRPr lang="en-US" sz="1050" dirty="0"/>
          </a:p>
        </p:txBody>
      </p:sp>
      <p:sp>
        <p:nvSpPr>
          <p:cNvPr id="22" name="Text 0">
            <a:extLst>
              <a:ext uri="{FF2B5EF4-FFF2-40B4-BE49-F238E27FC236}">
                <a16:creationId xmlns:a16="http://schemas.microsoft.com/office/drawing/2014/main" id="{FF9E4424-8C3D-40D2-83A9-EBD57C24B26C}"/>
              </a:ext>
            </a:extLst>
          </p:cNvPr>
          <p:cNvSpPr/>
          <p:nvPr/>
        </p:nvSpPr>
        <p:spPr>
          <a:xfrm>
            <a:off x="5486400" y="886671"/>
            <a:ext cx="6096000" cy="4017857"/>
          </a:xfrm>
          <a:prstGeom prst="rect">
            <a:avLst/>
          </a:prstGeom>
          <a:noFill/>
          <a:ln/>
        </p:spPr>
        <p:txBody>
          <a:bodyPr vert="horz" wrap="square" lIns="0" tIns="0" rIns="0" bIns="0" rtlCol="0" anchor="t"/>
          <a:lstStyle/>
          <a:p>
            <a:pPr marL="0" indent="0" algn="ctr">
              <a:lnSpc>
                <a:spcPts val="4500"/>
              </a:lnSpc>
              <a:buNone/>
            </a:pPr>
            <a:r>
              <a:rPr lang="en-US" sz="2400" kern="0" spc="90" dirty="0">
                <a:solidFill>
                  <a:srgbClr val="1F2937"/>
                </a:solidFill>
                <a:ea typeface="ui-sans-serif" pitchFamily="34" charset="-122"/>
              </a:rPr>
              <a:t>Yahya </a:t>
            </a:r>
            <a:r>
              <a:rPr lang="en-US" sz="2400" kern="0" spc="90" dirty="0" err="1">
                <a:solidFill>
                  <a:srgbClr val="1F2937"/>
                </a:solidFill>
                <a:ea typeface="ui-sans-serif" pitchFamily="34" charset="-122"/>
              </a:rPr>
              <a:t>daoudi</a:t>
            </a:r>
            <a:endParaRPr lang="en-US" sz="2400" kern="0" spc="90" dirty="0">
              <a:solidFill>
                <a:srgbClr val="1F2937"/>
              </a:solidFill>
              <a:ea typeface="ui-sans-serif" pitchFamily="34" charset="-122"/>
            </a:endParaRPr>
          </a:p>
          <a:p>
            <a:pPr marL="0" indent="0" algn="ctr">
              <a:lnSpc>
                <a:spcPts val="4500"/>
              </a:lnSpc>
              <a:buNone/>
            </a:pPr>
            <a:r>
              <a:rPr lang="en-US" sz="2400" kern="0" spc="90" dirty="0" err="1">
                <a:solidFill>
                  <a:srgbClr val="1F2937"/>
                </a:solidFill>
                <a:ea typeface="ui-sans-serif" pitchFamily="34" charset="-122"/>
              </a:rPr>
              <a:t>Membre</a:t>
            </a:r>
            <a:r>
              <a:rPr lang="en-US" sz="2400" kern="0" spc="90" dirty="0">
                <a:solidFill>
                  <a:srgbClr val="1F2937"/>
                </a:solidFill>
                <a:ea typeface="ui-sans-serif" pitchFamily="34" charset="-122"/>
              </a:rPr>
              <a:t> du bureau du MR</a:t>
            </a:r>
          </a:p>
          <a:p>
            <a:pPr marL="0" indent="0" algn="ctr">
              <a:lnSpc>
                <a:spcPts val="4500"/>
              </a:lnSpc>
              <a:buNone/>
            </a:pPr>
            <a:r>
              <a:rPr lang="en-US" sz="2400" kern="0" spc="90" dirty="0">
                <a:solidFill>
                  <a:srgbClr val="1F2937"/>
                </a:solidFill>
                <a:ea typeface="ui-sans-serif" pitchFamily="34" charset="-122"/>
              </a:rPr>
              <a:t>Directeur de la </a:t>
            </a:r>
            <a:r>
              <a:rPr lang="en-US" sz="2400" kern="0" spc="90" dirty="0" err="1">
                <a:solidFill>
                  <a:srgbClr val="1F2937"/>
                </a:solidFill>
                <a:ea typeface="ui-sans-serif" pitchFamily="34" charset="-122"/>
              </a:rPr>
              <a:t>régie</a:t>
            </a:r>
            <a:r>
              <a:rPr lang="en-US" sz="2400" kern="0" spc="90" dirty="0">
                <a:solidFill>
                  <a:srgbClr val="1F2937"/>
                </a:solidFill>
                <a:ea typeface="ui-sans-serif" pitchFamily="34" charset="-122"/>
              </a:rPr>
              <a:t> de quartier de Cayenne</a:t>
            </a:r>
          </a:p>
          <a:p>
            <a:pPr marL="0" indent="0" algn="ctr">
              <a:lnSpc>
                <a:spcPts val="4500"/>
              </a:lnSpc>
              <a:buNone/>
            </a:pPr>
            <a:r>
              <a:rPr lang="en-US" sz="2400" kern="0" spc="90" dirty="0">
                <a:solidFill>
                  <a:srgbClr val="1F2937"/>
                </a:solidFill>
                <a:ea typeface="ui-sans-serif" pitchFamily="34" charset="-122"/>
              </a:rPr>
              <a:t>+ 594694 459075</a:t>
            </a:r>
          </a:p>
          <a:p>
            <a:pPr marL="0" indent="0" algn="ctr">
              <a:lnSpc>
                <a:spcPts val="4500"/>
              </a:lnSpc>
              <a:buNone/>
            </a:pPr>
            <a:r>
              <a:rPr lang="en-US" sz="2400" kern="0" spc="90" dirty="0">
                <a:solidFill>
                  <a:srgbClr val="1F2937"/>
                </a:solidFill>
                <a:ea typeface="ui-sans-serif" pitchFamily="34" charset="-122"/>
              </a:rPr>
              <a:t>Yahya.daoudi@rqcayenne.org</a:t>
            </a:r>
            <a:endParaRPr lang="en-US" sz="2400" dirty="0"/>
          </a:p>
        </p:txBody>
      </p:sp>
      <p:sp>
        <p:nvSpPr>
          <p:cNvPr id="23" name="Text 0">
            <a:extLst>
              <a:ext uri="{FF2B5EF4-FFF2-40B4-BE49-F238E27FC236}">
                <a16:creationId xmlns:a16="http://schemas.microsoft.com/office/drawing/2014/main" id="{36D87569-63C8-4656-B0F0-DA9E3E2F74D6}"/>
              </a:ext>
            </a:extLst>
          </p:cNvPr>
          <p:cNvSpPr/>
          <p:nvPr/>
        </p:nvSpPr>
        <p:spPr>
          <a:xfrm>
            <a:off x="229659" y="886671"/>
            <a:ext cx="4672894" cy="3830250"/>
          </a:xfrm>
          <a:prstGeom prst="rect">
            <a:avLst/>
          </a:prstGeom>
          <a:noFill/>
          <a:ln/>
        </p:spPr>
        <p:txBody>
          <a:bodyPr vert="horz" wrap="square" lIns="0" tIns="0" rIns="0" bIns="0" rtlCol="0" anchor="t"/>
          <a:lstStyle/>
          <a:p>
            <a:pPr marL="0" indent="0" algn="ctr">
              <a:lnSpc>
                <a:spcPts val="4500"/>
              </a:lnSpc>
              <a:buNone/>
            </a:pPr>
            <a:r>
              <a:rPr lang="en-US" sz="2400" dirty="0" err="1"/>
              <a:t>Fréderic</a:t>
            </a:r>
            <a:r>
              <a:rPr lang="en-US" sz="2400" dirty="0"/>
              <a:t> </a:t>
            </a:r>
            <a:r>
              <a:rPr lang="en-US" sz="2400" dirty="0" err="1"/>
              <a:t>Fonton</a:t>
            </a:r>
            <a:endParaRPr lang="en-US" sz="2400" dirty="0"/>
          </a:p>
          <a:p>
            <a:pPr marL="0" indent="0" algn="ctr">
              <a:lnSpc>
                <a:spcPts val="4500"/>
              </a:lnSpc>
              <a:buNone/>
            </a:pPr>
            <a:r>
              <a:rPr lang="en-US" sz="2400" dirty="0"/>
              <a:t>Co </a:t>
            </a:r>
            <a:r>
              <a:rPr lang="en-US" sz="2400" dirty="0" err="1"/>
              <a:t>président</a:t>
            </a:r>
            <a:r>
              <a:rPr lang="en-US" sz="2400" dirty="0"/>
              <a:t> du MR</a:t>
            </a:r>
          </a:p>
          <a:p>
            <a:pPr marL="0" indent="0" algn="ctr">
              <a:lnSpc>
                <a:spcPts val="4500"/>
              </a:lnSpc>
              <a:buNone/>
            </a:pPr>
            <a:r>
              <a:rPr lang="en-US" sz="2400" dirty="0"/>
              <a:t>Directeur de la </a:t>
            </a:r>
            <a:r>
              <a:rPr lang="en-US" sz="2400" dirty="0" err="1"/>
              <a:t>régie</a:t>
            </a:r>
            <a:r>
              <a:rPr lang="en-US" sz="2400" dirty="0"/>
              <a:t> service à </a:t>
            </a:r>
            <a:r>
              <a:rPr lang="en-US" sz="2400" dirty="0" err="1"/>
              <a:t>Lunel</a:t>
            </a:r>
            <a:endParaRPr lang="en-US" sz="2400" dirty="0"/>
          </a:p>
          <a:p>
            <a:pPr marL="0" indent="0" algn="ctr">
              <a:lnSpc>
                <a:spcPts val="4500"/>
              </a:lnSpc>
              <a:buNone/>
            </a:pPr>
            <a:r>
              <a:rPr lang="en-US" sz="2400" dirty="0"/>
              <a:t>+ 33624197463</a:t>
            </a:r>
          </a:p>
          <a:p>
            <a:pPr marL="0" indent="0" algn="ctr">
              <a:lnSpc>
                <a:spcPts val="4500"/>
              </a:lnSpc>
              <a:buNone/>
            </a:pPr>
            <a:r>
              <a:rPr lang="en-US" sz="2400" dirty="0"/>
              <a:t>direction@regie-employ-service.fr</a:t>
            </a:r>
          </a:p>
        </p:txBody>
      </p:sp>
      <p:sp>
        <p:nvSpPr>
          <p:cNvPr id="24" name="Text 0">
            <a:extLst>
              <a:ext uri="{FF2B5EF4-FFF2-40B4-BE49-F238E27FC236}">
                <a16:creationId xmlns:a16="http://schemas.microsoft.com/office/drawing/2014/main" id="{D4715455-51A4-4602-B23D-21B7DA413B36}"/>
              </a:ext>
            </a:extLst>
          </p:cNvPr>
          <p:cNvSpPr/>
          <p:nvPr/>
        </p:nvSpPr>
        <p:spPr>
          <a:xfrm>
            <a:off x="809624" y="4244202"/>
            <a:ext cx="9820275" cy="1339988"/>
          </a:xfrm>
          <a:prstGeom prst="rect">
            <a:avLst/>
          </a:prstGeom>
          <a:solidFill>
            <a:schemeClr val="accent4">
              <a:lumMod val="40000"/>
              <a:lumOff val="60000"/>
            </a:schemeClr>
          </a:solidFill>
          <a:ln/>
        </p:spPr>
        <p:txBody>
          <a:bodyPr vert="horz" wrap="square" lIns="0" tIns="0" rIns="0" bIns="0" rtlCol="0" anchor="t"/>
          <a:lstStyle/>
          <a:p>
            <a:pPr marL="0" indent="0" algn="ctr">
              <a:lnSpc>
                <a:spcPts val="4500"/>
              </a:lnSpc>
              <a:buNone/>
            </a:pPr>
            <a:r>
              <a:rPr lang="en-US" sz="2400" dirty="0"/>
              <a:t>Le </a:t>
            </a:r>
            <a:r>
              <a:rPr lang="en-US" sz="2400" dirty="0" err="1"/>
              <a:t>Mouvement</a:t>
            </a:r>
            <a:r>
              <a:rPr lang="en-US" sz="2400" dirty="0"/>
              <a:t> des </a:t>
            </a:r>
            <a:r>
              <a:rPr lang="en-US" sz="2400" dirty="0" err="1"/>
              <a:t>régies</a:t>
            </a:r>
            <a:r>
              <a:rPr lang="en-US" sz="2400" dirty="0"/>
              <a:t> (MR)</a:t>
            </a:r>
          </a:p>
          <a:p>
            <a:pPr algn="ctr">
              <a:lnSpc>
                <a:spcPts val="4500"/>
              </a:lnSpc>
            </a:pPr>
            <a:r>
              <a:rPr lang="en-US" sz="2400" dirty="0"/>
              <a:t>https://www.lemouvementdesregies.org/</a:t>
            </a:r>
          </a:p>
        </p:txBody>
      </p:sp>
      <p:pic>
        <p:nvPicPr>
          <p:cNvPr id="19" name="Image 18">
            <a:extLst>
              <a:ext uri="{FF2B5EF4-FFF2-40B4-BE49-F238E27FC236}">
                <a16:creationId xmlns:a16="http://schemas.microsoft.com/office/drawing/2014/main" id="{16BB39ED-35FF-455D-91B2-BF15F1211B58}"/>
              </a:ext>
            </a:extLst>
          </p:cNvPr>
          <p:cNvPicPr>
            <a:picLocks noChangeAspect="1"/>
          </p:cNvPicPr>
          <p:nvPr/>
        </p:nvPicPr>
        <p:blipFill>
          <a:blip r:embed="rId15"/>
          <a:stretch>
            <a:fillRect/>
          </a:stretch>
        </p:blipFill>
        <p:spPr>
          <a:xfrm>
            <a:off x="10868176" y="69817"/>
            <a:ext cx="1206913" cy="635033"/>
          </a:xfrm>
          <a:prstGeom prst="rect">
            <a:avLst/>
          </a:prstGeom>
        </p:spPr>
      </p:pic>
      <p:pic>
        <p:nvPicPr>
          <p:cNvPr id="20" name="Image 19">
            <a:extLst>
              <a:ext uri="{FF2B5EF4-FFF2-40B4-BE49-F238E27FC236}">
                <a16:creationId xmlns:a16="http://schemas.microsoft.com/office/drawing/2014/main" id="{803C8A36-5EF7-4A00-9F9F-46B16542CB6D}"/>
              </a:ext>
            </a:extLst>
          </p:cNvPr>
          <p:cNvPicPr>
            <a:picLocks noChangeAspect="1"/>
          </p:cNvPicPr>
          <p:nvPr/>
        </p:nvPicPr>
        <p:blipFill>
          <a:blip r:embed="rId16"/>
          <a:stretch>
            <a:fillRect/>
          </a:stretch>
        </p:blipFill>
        <p:spPr>
          <a:xfrm>
            <a:off x="9734550" y="47624"/>
            <a:ext cx="1061263" cy="642599"/>
          </a:xfrm>
          <a:prstGeom prst="rect">
            <a:avLst/>
          </a:prstGeom>
        </p:spPr>
      </p:pic>
    </p:spTree>
    <p:extLst>
      <p:ext uri="{BB962C8B-B14F-4D97-AF65-F5344CB8AC3E}">
        <p14:creationId xmlns:p14="http://schemas.microsoft.com/office/powerpoint/2010/main" val="426709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4201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3657600" cy="2857500"/>
          </a:xfrm>
          <a:prstGeom prst="rect">
            <a:avLst/>
          </a:prstGeom>
        </p:spPr>
      </p:pic>
      <p:pic>
        <p:nvPicPr>
          <p:cNvPr id="5" name="Image 3" descr="preencoded.png"/>
          <p:cNvPicPr>
            <a:picLocks noChangeAspect="1"/>
          </p:cNvPicPr>
          <p:nvPr/>
        </p:nvPicPr>
        <p:blipFill>
          <a:blip r:embed="rId6"/>
          <a:stretch>
            <a:fillRect/>
          </a:stretch>
        </p:blipFill>
        <p:spPr>
          <a:xfrm>
            <a:off x="381000" y="1104900"/>
            <a:ext cx="3657600" cy="533400"/>
          </a:xfrm>
          <a:prstGeom prst="rect">
            <a:avLst/>
          </a:prstGeom>
        </p:spPr>
      </p:pic>
      <p:pic>
        <p:nvPicPr>
          <p:cNvPr id="6" name="Image 4" descr="preencoded.png"/>
          <p:cNvPicPr>
            <a:picLocks noChangeAspect="1"/>
          </p:cNvPicPr>
          <p:nvPr/>
        </p:nvPicPr>
        <p:blipFill>
          <a:blip r:embed="rId7"/>
          <a:stretch>
            <a:fillRect/>
          </a:stretch>
        </p:blipFill>
        <p:spPr>
          <a:xfrm>
            <a:off x="495300" y="1219200"/>
            <a:ext cx="257175" cy="304800"/>
          </a:xfrm>
          <a:prstGeom prst="rect">
            <a:avLst/>
          </a:prstGeom>
        </p:spPr>
      </p:pic>
      <p:pic>
        <p:nvPicPr>
          <p:cNvPr id="7" name="Image 5" descr="preencoded.png"/>
          <p:cNvPicPr>
            <a:picLocks noChangeAspect="1"/>
          </p:cNvPicPr>
          <p:nvPr/>
        </p:nvPicPr>
        <p:blipFill>
          <a:blip r:embed="rId5"/>
          <a:stretch>
            <a:fillRect/>
          </a:stretch>
        </p:blipFill>
        <p:spPr>
          <a:xfrm>
            <a:off x="4267200" y="1104900"/>
            <a:ext cx="3657600" cy="2857500"/>
          </a:xfrm>
          <a:prstGeom prst="rect">
            <a:avLst/>
          </a:prstGeom>
        </p:spPr>
      </p:pic>
      <p:pic>
        <p:nvPicPr>
          <p:cNvPr id="8" name="Image 6" descr="preencoded.png"/>
          <p:cNvPicPr>
            <a:picLocks noChangeAspect="1"/>
          </p:cNvPicPr>
          <p:nvPr/>
        </p:nvPicPr>
        <p:blipFill>
          <a:blip r:embed="rId8"/>
          <a:stretch>
            <a:fillRect/>
          </a:stretch>
        </p:blipFill>
        <p:spPr>
          <a:xfrm>
            <a:off x="4267200" y="1104900"/>
            <a:ext cx="3657600" cy="533400"/>
          </a:xfrm>
          <a:prstGeom prst="rect">
            <a:avLst/>
          </a:prstGeom>
        </p:spPr>
      </p:pic>
      <p:pic>
        <p:nvPicPr>
          <p:cNvPr id="9" name="Image 7" descr="preencoded.png"/>
          <p:cNvPicPr>
            <a:picLocks noChangeAspect="1"/>
          </p:cNvPicPr>
          <p:nvPr/>
        </p:nvPicPr>
        <p:blipFill>
          <a:blip r:embed="rId9"/>
          <a:stretch>
            <a:fillRect/>
          </a:stretch>
        </p:blipFill>
        <p:spPr>
          <a:xfrm>
            <a:off x="4381500" y="1219200"/>
            <a:ext cx="285750" cy="304800"/>
          </a:xfrm>
          <a:prstGeom prst="rect">
            <a:avLst/>
          </a:prstGeom>
        </p:spPr>
      </p:pic>
      <p:pic>
        <p:nvPicPr>
          <p:cNvPr id="10" name="Image 8" descr="preencoded.png"/>
          <p:cNvPicPr>
            <a:picLocks noChangeAspect="1"/>
          </p:cNvPicPr>
          <p:nvPr/>
        </p:nvPicPr>
        <p:blipFill>
          <a:blip r:embed="rId5"/>
          <a:stretch>
            <a:fillRect/>
          </a:stretch>
        </p:blipFill>
        <p:spPr>
          <a:xfrm>
            <a:off x="8153400" y="1104900"/>
            <a:ext cx="3657600" cy="2857500"/>
          </a:xfrm>
          <a:prstGeom prst="rect">
            <a:avLst/>
          </a:prstGeom>
        </p:spPr>
      </p:pic>
      <p:pic>
        <p:nvPicPr>
          <p:cNvPr id="11" name="Image 9" descr="preencoded.png"/>
          <p:cNvPicPr>
            <a:picLocks noChangeAspect="1"/>
          </p:cNvPicPr>
          <p:nvPr/>
        </p:nvPicPr>
        <p:blipFill>
          <a:blip r:embed="rId10"/>
          <a:stretch>
            <a:fillRect/>
          </a:stretch>
        </p:blipFill>
        <p:spPr>
          <a:xfrm>
            <a:off x="8153400" y="1104900"/>
            <a:ext cx="3657600" cy="533400"/>
          </a:xfrm>
          <a:prstGeom prst="rect">
            <a:avLst/>
          </a:prstGeom>
        </p:spPr>
      </p:pic>
      <p:pic>
        <p:nvPicPr>
          <p:cNvPr id="12" name="Image 10" descr="preencoded.png"/>
          <p:cNvPicPr>
            <a:picLocks noChangeAspect="1"/>
          </p:cNvPicPr>
          <p:nvPr/>
        </p:nvPicPr>
        <p:blipFill>
          <a:blip r:embed="rId11"/>
          <a:stretch>
            <a:fillRect/>
          </a:stretch>
        </p:blipFill>
        <p:spPr>
          <a:xfrm>
            <a:off x="8267700" y="1219200"/>
            <a:ext cx="171450" cy="304800"/>
          </a:xfrm>
          <a:prstGeom prst="rect">
            <a:avLst/>
          </a:prstGeom>
        </p:spPr>
      </p:pic>
      <p:pic>
        <p:nvPicPr>
          <p:cNvPr id="13" name="Image 11" descr="preencoded.png"/>
          <p:cNvPicPr>
            <a:picLocks noChangeAspect="1"/>
          </p:cNvPicPr>
          <p:nvPr/>
        </p:nvPicPr>
        <p:blipFill>
          <a:blip r:embed="rId5"/>
          <a:stretch>
            <a:fillRect/>
          </a:stretch>
        </p:blipFill>
        <p:spPr>
          <a:xfrm>
            <a:off x="381000" y="4191000"/>
            <a:ext cx="3657600" cy="2857500"/>
          </a:xfrm>
          <a:prstGeom prst="rect">
            <a:avLst/>
          </a:prstGeom>
        </p:spPr>
      </p:pic>
      <p:pic>
        <p:nvPicPr>
          <p:cNvPr id="14" name="Image 12" descr="preencoded.png"/>
          <p:cNvPicPr>
            <a:picLocks noChangeAspect="1"/>
          </p:cNvPicPr>
          <p:nvPr/>
        </p:nvPicPr>
        <p:blipFill>
          <a:blip r:embed="rId12"/>
          <a:stretch>
            <a:fillRect/>
          </a:stretch>
        </p:blipFill>
        <p:spPr>
          <a:xfrm>
            <a:off x="381000" y="4191000"/>
            <a:ext cx="3657600" cy="533400"/>
          </a:xfrm>
          <a:prstGeom prst="rect">
            <a:avLst/>
          </a:prstGeom>
        </p:spPr>
      </p:pic>
      <p:pic>
        <p:nvPicPr>
          <p:cNvPr id="15" name="Image 13" descr="preencoded.png"/>
          <p:cNvPicPr>
            <a:picLocks noChangeAspect="1"/>
          </p:cNvPicPr>
          <p:nvPr/>
        </p:nvPicPr>
        <p:blipFill>
          <a:blip r:embed="rId13"/>
          <a:stretch>
            <a:fillRect/>
          </a:stretch>
        </p:blipFill>
        <p:spPr>
          <a:xfrm>
            <a:off x="495300" y="4305300"/>
            <a:ext cx="171450" cy="304800"/>
          </a:xfrm>
          <a:prstGeom prst="rect">
            <a:avLst/>
          </a:prstGeom>
        </p:spPr>
      </p:pic>
      <p:pic>
        <p:nvPicPr>
          <p:cNvPr id="16" name="Image 14" descr="preencoded.png"/>
          <p:cNvPicPr>
            <a:picLocks noChangeAspect="1"/>
          </p:cNvPicPr>
          <p:nvPr/>
        </p:nvPicPr>
        <p:blipFill>
          <a:blip r:embed="rId5"/>
          <a:stretch>
            <a:fillRect/>
          </a:stretch>
        </p:blipFill>
        <p:spPr>
          <a:xfrm>
            <a:off x="4267200" y="4191000"/>
            <a:ext cx="3657600" cy="2857500"/>
          </a:xfrm>
          <a:prstGeom prst="rect">
            <a:avLst/>
          </a:prstGeom>
        </p:spPr>
      </p:pic>
      <p:pic>
        <p:nvPicPr>
          <p:cNvPr id="17" name="Image 15" descr="preencoded.png"/>
          <p:cNvPicPr>
            <a:picLocks noChangeAspect="1"/>
          </p:cNvPicPr>
          <p:nvPr/>
        </p:nvPicPr>
        <p:blipFill>
          <a:blip r:embed="rId14"/>
          <a:stretch>
            <a:fillRect/>
          </a:stretch>
        </p:blipFill>
        <p:spPr>
          <a:xfrm>
            <a:off x="4267200" y="4191000"/>
            <a:ext cx="3657600" cy="533400"/>
          </a:xfrm>
          <a:prstGeom prst="rect">
            <a:avLst/>
          </a:prstGeom>
        </p:spPr>
      </p:pic>
      <p:pic>
        <p:nvPicPr>
          <p:cNvPr id="18" name="Image 16" descr="preencoded.png"/>
          <p:cNvPicPr>
            <a:picLocks noChangeAspect="1"/>
          </p:cNvPicPr>
          <p:nvPr/>
        </p:nvPicPr>
        <p:blipFill>
          <a:blip r:embed="rId15"/>
          <a:stretch>
            <a:fillRect/>
          </a:stretch>
        </p:blipFill>
        <p:spPr>
          <a:xfrm>
            <a:off x="4381500" y="4305300"/>
            <a:ext cx="228600" cy="304800"/>
          </a:xfrm>
          <a:prstGeom prst="rect">
            <a:avLst/>
          </a:prstGeom>
        </p:spPr>
      </p:pic>
      <p:pic>
        <p:nvPicPr>
          <p:cNvPr id="19" name="Image 17" descr="preencoded.png"/>
          <p:cNvPicPr>
            <a:picLocks noChangeAspect="1"/>
          </p:cNvPicPr>
          <p:nvPr/>
        </p:nvPicPr>
        <p:blipFill>
          <a:blip r:embed="rId5"/>
          <a:stretch>
            <a:fillRect/>
          </a:stretch>
        </p:blipFill>
        <p:spPr>
          <a:xfrm>
            <a:off x="8153400" y="4191000"/>
            <a:ext cx="3657600" cy="2857500"/>
          </a:xfrm>
          <a:prstGeom prst="rect">
            <a:avLst/>
          </a:prstGeom>
        </p:spPr>
      </p:pic>
      <p:pic>
        <p:nvPicPr>
          <p:cNvPr id="20" name="Image 18" descr="preencoded.png"/>
          <p:cNvPicPr>
            <a:picLocks noChangeAspect="1"/>
          </p:cNvPicPr>
          <p:nvPr/>
        </p:nvPicPr>
        <p:blipFill>
          <a:blip r:embed="rId16"/>
          <a:stretch>
            <a:fillRect/>
          </a:stretch>
        </p:blipFill>
        <p:spPr>
          <a:xfrm>
            <a:off x="8153400" y="4191000"/>
            <a:ext cx="3657600" cy="533400"/>
          </a:xfrm>
          <a:prstGeom prst="rect">
            <a:avLst/>
          </a:prstGeom>
        </p:spPr>
      </p:pic>
      <p:pic>
        <p:nvPicPr>
          <p:cNvPr id="21" name="Image 19" descr="preencoded.png"/>
          <p:cNvPicPr>
            <a:picLocks noChangeAspect="1"/>
          </p:cNvPicPr>
          <p:nvPr/>
        </p:nvPicPr>
        <p:blipFill>
          <a:blip r:embed="rId17"/>
          <a:stretch>
            <a:fillRect/>
          </a:stretch>
        </p:blipFill>
        <p:spPr>
          <a:xfrm>
            <a:off x="8267700" y="4305300"/>
            <a:ext cx="285750" cy="304800"/>
          </a:xfrm>
          <a:prstGeom prst="rect">
            <a:avLst/>
          </a:prstGeom>
        </p:spPr>
      </p:pic>
      <p:pic>
        <p:nvPicPr>
          <p:cNvPr id="22" name="Image 20" descr="preencoded.png"/>
          <p:cNvPicPr>
            <a:picLocks noChangeAspect="1"/>
          </p:cNvPicPr>
          <p:nvPr/>
        </p:nvPicPr>
        <p:blipFill>
          <a:blip r:embed="rId18"/>
          <a:stretch>
            <a:fillRect/>
          </a:stretch>
        </p:blipFill>
        <p:spPr>
          <a:xfrm>
            <a:off x="381000" y="7277100"/>
            <a:ext cx="11430000" cy="762000"/>
          </a:xfrm>
          <a:prstGeom prst="rect">
            <a:avLst/>
          </a:prstGeom>
        </p:spPr>
      </p:pic>
      <p:pic>
        <p:nvPicPr>
          <p:cNvPr id="23" name="Image 21" descr="preencoded.png"/>
          <p:cNvPicPr>
            <a:picLocks noChangeAspect="1"/>
          </p:cNvPicPr>
          <p:nvPr/>
        </p:nvPicPr>
        <p:blipFill>
          <a:blip r:embed="rId19"/>
          <a:stretch>
            <a:fillRect/>
          </a:stretch>
        </p:blipFill>
        <p:spPr>
          <a:xfrm>
            <a:off x="533400" y="7505700"/>
            <a:ext cx="171450" cy="304800"/>
          </a:xfrm>
          <a:prstGeom prst="rect">
            <a:avLst/>
          </a:prstGeom>
        </p:spPr>
      </p:pic>
      <p:sp>
        <p:nvSpPr>
          <p:cNvPr id="24"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Cadre Légal Moderne (1991-2019)</a:t>
            </a:r>
            <a:endParaRPr lang="en-US" sz="2700" dirty="0"/>
          </a:p>
        </p:txBody>
      </p:sp>
      <p:sp>
        <p:nvSpPr>
          <p:cNvPr id="25" name="Text 1"/>
          <p:cNvSpPr/>
          <p:nvPr/>
        </p:nvSpPr>
        <p:spPr>
          <a:xfrm>
            <a:off x="866775" y="1238250"/>
            <a:ext cx="636330" cy="266700"/>
          </a:xfrm>
          <a:prstGeom prst="rect">
            <a:avLst/>
          </a:prstGeom>
          <a:noFill/>
          <a:ln/>
        </p:spPr>
        <p:txBody>
          <a:bodyPr vert="horz" wrap="square" lIns="0" tIns="0" rIns="0" bIns="0" rtlCol="0" anchor="t"/>
          <a:lstStyle/>
          <a:p>
            <a:pPr marL="0" indent="0">
              <a:lnSpc>
                <a:spcPts val="2100"/>
              </a:lnSpc>
              <a:buNone/>
            </a:pPr>
            <a:r>
              <a:rPr lang="en-US" sz="1500" b="1" dirty="0">
                <a:solidFill>
                  <a:srgbClr val="FFFFFF"/>
                </a:solidFill>
                <a:latin typeface="ui-sans-serif" pitchFamily="34" charset="0"/>
                <a:ea typeface="ui-sans-serif" pitchFamily="34" charset="-122"/>
                <a:cs typeface="ui-sans-serif" pitchFamily="34" charset="-120"/>
              </a:rPr>
              <a:t>1991</a:t>
            </a:r>
            <a:endParaRPr lang="en-US" sz="1500" dirty="0"/>
          </a:p>
        </p:txBody>
      </p:sp>
      <p:sp>
        <p:nvSpPr>
          <p:cNvPr id="26" name="Text 2"/>
          <p:cNvSpPr/>
          <p:nvPr/>
        </p:nvSpPr>
        <p:spPr>
          <a:xfrm>
            <a:off x="533400" y="1790700"/>
            <a:ext cx="402336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Création des ETTI</a:t>
            </a:r>
            <a:endParaRPr lang="en-US" sz="1350" dirty="0"/>
          </a:p>
        </p:txBody>
      </p:sp>
      <p:sp>
        <p:nvSpPr>
          <p:cNvPr id="27" name="Text 3"/>
          <p:cNvSpPr/>
          <p:nvPr/>
        </p:nvSpPr>
        <p:spPr>
          <a:xfrm>
            <a:off x="533400" y="2133600"/>
            <a:ext cx="3352800" cy="9144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Loi relative à la formation professionnelle et à l'emploi dans le BTP, le commerce, l'industrie, le transport, le SAP, l'agriculture, etc.</a:t>
            </a:r>
            <a:endParaRPr lang="en-US" sz="1200" dirty="0"/>
          </a:p>
        </p:txBody>
      </p:sp>
      <p:sp>
        <p:nvSpPr>
          <p:cNvPr id="28" name="Text 4"/>
          <p:cNvSpPr/>
          <p:nvPr/>
        </p:nvSpPr>
        <p:spPr>
          <a:xfrm>
            <a:off x="533400" y="3124200"/>
            <a:ext cx="3352800" cy="457200"/>
          </a:xfrm>
          <a:prstGeom prst="rect">
            <a:avLst/>
          </a:prstGeom>
          <a:noFill/>
          <a:ln/>
        </p:spPr>
        <p:txBody>
          <a:bodyPr vert="horz" wrap="square" lIns="0" tIns="0" rIns="0" bIns="0" rtlCol="0" anchor="t"/>
          <a:lstStyle/>
          <a:p>
            <a:pPr marL="0" indent="0">
              <a:lnSpc>
                <a:spcPts val="1800"/>
              </a:lnSpc>
              <a:buNone/>
            </a:pPr>
            <a:r>
              <a:rPr lang="en-US" sz="1200" dirty="0">
                <a:solidFill>
                  <a:srgbClr val="1D4ED8"/>
                </a:solidFill>
                <a:latin typeface="ui-sans-serif" pitchFamily="34" charset="0"/>
                <a:ea typeface="ui-sans-serif" pitchFamily="34" charset="-122"/>
                <a:cs typeface="ui-sans-serif" pitchFamily="34" charset="-120"/>
              </a:rPr>
              <a:t>Entreprises répondant au régime du travail intérimaire et de l'IAE.</a:t>
            </a:r>
            <a:endParaRPr lang="en-US" sz="1200" dirty="0"/>
          </a:p>
        </p:txBody>
      </p:sp>
      <p:sp>
        <p:nvSpPr>
          <p:cNvPr id="29" name="Text 5"/>
          <p:cNvSpPr/>
          <p:nvPr/>
        </p:nvSpPr>
        <p:spPr>
          <a:xfrm>
            <a:off x="4781550" y="1238250"/>
            <a:ext cx="636330" cy="266700"/>
          </a:xfrm>
          <a:prstGeom prst="rect">
            <a:avLst/>
          </a:prstGeom>
          <a:noFill/>
          <a:ln/>
        </p:spPr>
        <p:txBody>
          <a:bodyPr vert="horz" wrap="square" lIns="0" tIns="0" rIns="0" bIns="0" rtlCol="0" anchor="t"/>
          <a:lstStyle/>
          <a:p>
            <a:pPr marL="0" indent="0">
              <a:lnSpc>
                <a:spcPts val="2100"/>
              </a:lnSpc>
              <a:buNone/>
            </a:pPr>
            <a:r>
              <a:rPr lang="en-US" sz="1500" b="1" dirty="0">
                <a:solidFill>
                  <a:srgbClr val="FFFFFF"/>
                </a:solidFill>
                <a:latin typeface="ui-sans-serif" pitchFamily="34" charset="0"/>
                <a:ea typeface="ui-sans-serif" pitchFamily="34" charset="-122"/>
                <a:cs typeface="ui-sans-serif" pitchFamily="34" charset="-120"/>
              </a:rPr>
              <a:t>1998</a:t>
            </a:r>
            <a:endParaRPr lang="en-US" sz="1500" dirty="0"/>
          </a:p>
        </p:txBody>
      </p:sp>
      <p:sp>
        <p:nvSpPr>
          <p:cNvPr id="30" name="Text 6"/>
          <p:cNvSpPr/>
          <p:nvPr/>
        </p:nvSpPr>
        <p:spPr>
          <a:xfrm>
            <a:off x="4419600" y="1790700"/>
            <a:ext cx="402336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Loi du 29 Juillet</a:t>
            </a:r>
            <a:endParaRPr lang="en-US" sz="1350" dirty="0"/>
          </a:p>
        </p:txBody>
      </p:sp>
      <p:sp>
        <p:nvSpPr>
          <p:cNvPr id="31" name="Text 7"/>
          <p:cNvSpPr/>
          <p:nvPr/>
        </p:nvSpPr>
        <p:spPr>
          <a:xfrm>
            <a:off x="4419600" y="21336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L'IAE doit lutter contre les exclusions des demandeurs d'emploi. Elle est insérée dans le code du travail.</a:t>
            </a:r>
            <a:endParaRPr lang="en-US" sz="1200" dirty="0"/>
          </a:p>
        </p:txBody>
      </p:sp>
      <p:sp>
        <p:nvSpPr>
          <p:cNvPr id="32" name="Text 8"/>
          <p:cNvSpPr/>
          <p:nvPr/>
        </p:nvSpPr>
        <p:spPr>
          <a:xfrm>
            <a:off x="4419600" y="28956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1D4ED8"/>
                </a:solidFill>
                <a:latin typeface="ui-sans-serif" pitchFamily="34" charset="0"/>
                <a:ea typeface="ui-sans-serif" pitchFamily="34" charset="-122"/>
                <a:cs typeface="ui-sans-serif" pitchFamily="34" charset="-120"/>
              </a:rPr>
              <a:t>Création du Conseil Départemental de l'Insertion par l'Activité Economique (CDIAE).</a:t>
            </a:r>
            <a:endParaRPr lang="en-US" sz="1200" dirty="0"/>
          </a:p>
        </p:txBody>
      </p:sp>
      <p:sp>
        <p:nvSpPr>
          <p:cNvPr id="33" name="Text 9"/>
          <p:cNvSpPr/>
          <p:nvPr/>
        </p:nvSpPr>
        <p:spPr>
          <a:xfrm>
            <a:off x="8553450" y="1238250"/>
            <a:ext cx="636330" cy="266700"/>
          </a:xfrm>
          <a:prstGeom prst="rect">
            <a:avLst/>
          </a:prstGeom>
          <a:noFill/>
          <a:ln/>
        </p:spPr>
        <p:txBody>
          <a:bodyPr vert="horz" wrap="square" lIns="0" tIns="0" rIns="0" bIns="0" rtlCol="0" anchor="t"/>
          <a:lstStyle/>
          <a:p>
            <a:pPr marL="0" indent="0">
              <a:lnSpc>
                <a:spcPts val="2100"/>
              </a:lnSpc>
              <a:buNone/>
            </a:pPr>
            <a:r>
              <a:rPr lang="en-US" sz="1500" b="1" dirty="0">
                <a:solidFill>
                  <a:srgbClr val="FFFFFF"/>
                </a:solidFill>
                <a:latin typeface="ui-sans-serif" pitchFamily="34" charset="0"/>
                <a:ea typeface="ui-sans-serif" pitchFamily="34" charset="-122"/>
                <a:cs typeface="ui-sans-serif" pitchFamily="34" charset="-120"/>
              </a:rPr>
              <a:t>2005</a:t>
            </a:r>
            <a:endParaRPr lang="en-US" sz="1500" dirty="0"/>
          </a:p>
        </p:txBody>
      </p:sp>
      <p:sp>
        <p:nvSpPr>
          <p:cNvPr id="34" name="Text 10"/>
          <p:cNvSpPr/>
          <p:nvPr/>
        </p:nvSpPr>
        <p:spPr>
          <a:xfrm>
            <a:off x="8305800" y="1790700"/>
            <a:ext cx="402336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Loi du 18 Janvier</a:t>
            </a:r>
            <a:endParaRPr lang="en-US" sz="1350" dirty="0"/>
          </a:p>
        </p:txBody>
      </p:sp>
      <p:sp>
        <p:nvSpPr>
          <p:cNvPr id="35" name="Text 11"/>
          <p:cNvSpPr/>
          <p:nvPr/>
        </p:nvSpPr>
        <p:spPr>
          <a:xfrm>
            <a:off x="8305800" y="21336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Pour la cohésion sociale offre un statut juridique aux ACI (Ateliers Chantiers d'Insertion).</a:t>
            </a:r>
            <a:endParaRPr lang="en-US" sz="1200" dirty="0"/>
          </a:p>
        </p:txBody>
      </p:sp>
      <p:sp>
        <p:nvSpPr>
          <p:cNvPr id="36" name="Text 12"/>
          <p:cNvSpPr/>
          <p:nvPr/>
        </p:nvSpPr>
        <p:spPr>
          <a:xfrm>
            <a:off x="8305800" y="2895600"/>
            <a:ext cx="3352800" cy="914400"/>
          </a:xfrm>
          <a:prstGeom prst="rect">
            <a:avLst/>
          </a:prstGeom>
          <a:noFill/>
          <a:ln/>
        </p:spPr>
        <p:txBody>
          <a:bodyPr vert="horz" wrap="square" lIns="0" tIns="0" rIns="0" bIns="0" rtlCol="0" anchor="t"/>
          <a:lstStyle/>
          <a:p>
            <a:pPr marL="0" indent="0">
              <a:lnSpc>
                <a:spcPts val="1800"/>
              </a:lnSpc>
              <a:buNone/>
            </a:pPr>
            <a:r>
              <a:rPr lang="en-US" sz="1200" dirty="0">
                <a:solidFill>
                  <a:srgbClr val="1D4ED8"/>
                </a:solidFill>
                <a:latin typeface="ui-sans-serif" pitchFamily="34" charset="0"/>
                <a:ea typeface="ui-sans-serif" pitchFamily="34" charset="-122"/>
                <a:cs typeface="ui-sans-serif" pitchFamily="34" charset="-120"/>
              </a:rPr>
              <a:t>Article L.5132-15 du code du travail : "ont pour mission d'assurer l'accueil, l'embauche et la mise au travail sur des actions collectives."</a:t>
            </a:r>
            <a:endParaRPr lang="en-US" sz="1200" dirty="0"/>
          </a:p>
        </p:txBody>
      </p:sp>
      <p:sp>
        <p:nvSpPr>
          <p:cNvPr id="37" name="Text 13"/>
          <p:cNvSpPr/>
          <p:nvPr/>
        </p:nvSpPr>
        <p:spPr>
          <a:xfrm>
            <a:off x="781050" y="4324350"/>
            <a:ext cx="636330" cy="266700"/>
          </a:xfrm>
          <a:prstGeom prst="rect">
            <a:avLst/>
          </a:prstGeom>
          <a:noFill/>
          <a:ln/>
        </p:spPr>
        <p:txBody>
          <a:bodyPr vert="horz" wrap="square" lIns="0" tIns="0" rIns="0" bIns="0" rtlCol="0" anchor="t"/>
          <a:lstStyle/>
          <a:p>
            <a:pPr marL="0" indent="0">
              <a:lnSpc>
                <a:spcPts val="2100"/>
              </a:lnSpc>
              <a:buNone/>
            </a:pPr>
            <a:r>
              <a:rPr lang="en-US" sz="1500" b="1" dirty="0">
                <a:solidFill>
                  <a:srgbClr val="FFFFFF"/>
                </a:solidFill>
                <a:latin typeface="ui-sans-serif" pitchFamily="34" charset="0"/>
                <a:ea typeface="ui-sans-serif" pitchFamily="34" charset="-122"/>
                <a:cs typeface="ui-sans-serif" pitchFamily="34" charset="-120"/>
              </a:rPr>
              <a:t>2014</a:t>
            </a:r>
            <a:endParaRPr lang="en-US" sz="1500" dirty="0"/>
          </a:p>
        </p:txBody>
      </p:sp>
      <p:sp>
        <p:nvSpPr>
          <p:cNvPr id="38" name="Text 14"/>
          <p:cNvSpPr/>
          <p:nvPr/>
        </p:nvSpPr>
        <p:spPr>
          <a:xfrm>
            <a:off x="533400" y="4876800"/>
            <a:ext cx="402336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Loi du 1 Juillet</a:t>
            </a:r>
            <a:endParaRPr lang="en-US" sz="1350" dirty="0"/>
          </a:p>
        </p:txBody>
      </p:sp>
      <p:sp>
        <p:nvSpPr>
          <p:cNvPr id="39" name="Text 15"/>
          <p:cNvSpPr/>
          <p:nvPr/>
        </p:nvSpPr>
        <p:spPr>
          <a:xfrm>
            <a:off x="533400" y="52197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Généralisation des contrats à durée déterminée d'insertion (CDDI) à toutes les SIAE.</a:t>
            </a:r>
            <a:endParaRPr lang="en-US" sz="1200" dirty="0"/>
          </a:p>
        </p:txBody>
      </p:sp>
      <p:sp>
        <p:nvSpPr>
          <p:cNvPr id="40" name="Text 16"/>
          <p:cNvSpPr/>
          <p:nvPr/>
        </p:nvSpPr>
        <p:spPr>
          <a:xfrm>
            <a:off x="533400" y="59817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1D4ED8"/>
                </a:solidFill>
                <a:latin typeface="ui-sans-serif" pitchFamily="34" charset="0"/>
                <a:ea typeface="ui-sans-serif" pitchFamily="34" charset="-122"/>
                <a:cs typeface="ui-sans-serif" pitchFamily="34" charset="-120"/>
              </a:rPr>
              <a:t>Renforcement du dispositif de contrat d'insertion pour tous les types d'entreprises.</a:t>
            </a:r>
            <a:endParaRPr lang="en-US" sz="1200" dirty="0"/>
          </a:p>
        </p:txBody>
      </p:sp>
      <p:sp>
        <p:nvSpPr>
          <p:cNvPr id="41" name="Text 17"/>
          <p:cNvSpPr/>
          <p:nvPr/>
        </p:nvSpPr>
        <p:spPr>
          <a:xfrm>
            <a:off x="4724400" y="4324350"/>
            <a:ext cx="636330" cy="266700"/>
          </a:xfrm>
          <a:prstGeom prst="rect">
            <a:avLst/>
          </a:prstGeom>
          <a:noFill/>
          <a:ln/>
        </p:spPr>
        <p:txBody>
          <a:bodyPr vert="horz" wrap="square" lIns="0" tIns="0" rIns="0" bIns="0" rtlCol="0" anchor="t"/>
          <a:lstStyle/>
          <a:p>
            <a:pPr marL="0" indent="0">
              <a:lnSpc>
                <a:spcPts val="2100"/>
              </a:lnSpc>
              <a:buNone/>
            </a:pPr>
            <a:r>
              <a:rPr lang="en-US" sz="1500" b="1" dirty="0">
                <a:solidFill>
                  <a:srgbClr val="FFFFFF"/>
                </a:solidFill>
                <a:latin typeface="ui-sans-serif" pitchFamily="34" charset="0"/>
                <a:ea typeface="ui-sans-serif" pitchFamily="34" charset="-122"/>
                <a:cs typeface="ui-sans-serif" pitchFamily="34" charset="-120"/>
              </a:rPr>
              <a:t>2018</a:t>
            </a:r>
            <a:endParaRPr lang="en-US" sz="1500" dirty="0"/>
          </a:p>
        </p:txBody>
      </p:sp>
      <p:sp>
        <p:nvSpPr>
          <p:cNvPr id="42" name="Text 18"/>
          <p:cNvSpPr/>
          <p:nvPr/>
        </p:nvSpPr>
        <p:spPr>
          <a:xfrm>
            <a:off x="4419600" y="4876800"/>
            <a:ext cx="402336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Circulaire du 11 Janvier</a:t>
            </a:r>
            <a:endParaRPr lang="en-US" sz="1350" dirty="0"/>
          </a:p>
        </p:txBody>
      </p:sp>
      <p:sp>
        <p:nvSpPr>
          <p:cNvPr id="43" name="Text 19"/>
          <p:cNvSpPr/>
          <p:nvPr/>
        </p:nvSpPr>
        <p:spPr>
          <a:xfrm>
            <a:off x="4419600" y="52197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Permet la création d'un fond d'inclusion pour l'emploi (FDI) pour les Parcours Emploi Compétence (PEC) et IAE.</a:t>
            </a:r>
            <a:endParaRPr lang="en-US" sz="1200" dirty="0"/>
          </a:p>
        </p:txBody>
      </p:sp>
      <p:sp>
        <p:nvSpPr>
          <p:cNvPr id="44" name="Text 20"/>
          <p:cNvSpPr/>
          <p:nvPr/>
        </p:nvSpPr>
        <p:spPr>
          <a:xfrm>
            <a:off x="4419600" y="5981700"/>
            <a:ext cx="3352800" cy="914400"/>
          </a:xfrm>
          <a:prstGeom prst="rect">
            <a:avLst/>
          </a:prstGeom>
          <a:noFill/>
          <a:ln/>
        </p:spPr>
        <p:txBody>
          <a:bodyPr vert="horz" wrap="square" lIns="0" tIns="0" rIns="0" bIns="0" rtlCol="0" anchor="t"/>
          <a:lstStyle/>
          <a:p>
            <a:pPr marL="0" indent="0">
              <a:lnSpc>
                <a:spcPts val="1800"/>
              </a:lnSpc>
              <a:buNone/>
            </a:pPr>
            <a:r>
              <a:rPr lang="en-US" sz="1200" dirty="0">
                <a:solidFill>
                  <a:srgbClr val="1D4ED8"/>
                </a:solidFill>
                <a:latin typeface="ui-sans-serif" pitchFamily="34" charset="0"/>
                <a:ea typeface="ui-sans-serif" pitchFamily="34" charset="-122"/>
                <a:cs typeface="ui-sans-serif" pitchFamily="34" charset="-120"/>
              </a:rPr>
              <a:t>Décret du 19 Novembre : Conseil d'inclusion dans l'emploi, étendant le dispositif aux personnes en situation de handicap.</a:t>
            </a:r>
            <a:endParaRPr lang="en-US" sz="1200" dirty="0"/>
          </a:p>
        </p:txBody>
      </p:sp>
      <p:sp>
        <p:nvSpPr>
          <p:cNvPr id="45" name="Text 21"/>
          <p:cNvSpPr/>
          <p:nvPr/>
        </p:nvSpPr>
        <p:spPr>
          <a:xfrm>
            <a:off x="8667750" y="4324350"/>
            <a:ext cx="636330" cy="266700"/>
          </a:xfrm>
          <a:prstGeom prst="rect">
            <a:avLst/>
          </a:prstGeom>
          <a:noFill/>
          <a:ln/>
        </p:spPr>
        <p:txBody>
          <a:bodyPr vert="horz" wrap="square" lIns="0" tIns="0" rIns="0" bIns="0" rtlCol="0" anchor="t"/>
          <a:lstStyle/>
          <a:p>
            <a:pPr marL="0" indent="0">
              <a:lnSpc>
                <a:spcPts val="2100"/>
              </a:lnSpc>
              <a:buNone/>
            </a:pPr>
            <a:r>
              <a:rPr lang="en-US" sz="1500" b="1" dirty="0">
                <a:solidFill>
                  <a:srgbClr val="FFFFFF"/>
                </a:solidFill>
                <a:latin typeface="ui-sans-serif" pitchFamily="34" charset="0"/>
                <a:ea typeface="ui-sans-serif" pitchFamily="34" charset="-122"/>
                <a:cs typeface="ui-sans-serif" pitchFamily="34" charset="-120"/>
              </a:rPr>
              <a:t>2019</a:t>
            </a:r>
            <a:endParaRPr lang="en-US" sz="1500" dirty="0"/>
          </a:p>
        </p:txBody>
      </p:sp>
      <p:sp>
        <p:nvSpPr>
          <p:cNvPr id="46" name="Text 22"/>
          <p:cNvSpPr/>
          <p:nvPr/>
        </p:nvSpPr>
        <p:spPr>
          <a:xfrm>
            <a:off x="8305800" y="4876800"/>
            <a:ext cx="402336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F2937"/>
                </a:solidFill>
                <a:latin typeface="ui-sans-serif" pitchFamily="34" charset="0"/>
                <a:ea typeface="ui-sans-serif" pitchFamily="34" charset="-122"/>
                <a:cs typeface="ui-sans-serif" pitchFamily="34" charset="-120"/>
              </a:rPr>
              <a:t>Circulaire du 31 Janvier</a:t>
            </a:r>
            <a:endParaRPr lang="en-US" sz="1350" dirty="0"/>
          </a:p>
        </p:txBody>
      </p:sp>
      <p:sp>
        <p:nvSpPr>
          <p:cNvPr id="47" name="Text 23"/>
          <p:cNvSpPr/>
          <p:nvPr/>
        </p:nvSpPr>
        <p:spPr>
          <a:xfrm>
            <a:off x="8305800" y="5219700"/>
            <a:ext cx="3352800" cy="9144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Extension du dispositif aux EA (Entreprises Adaptées) et aux GEIQ (Groupements d'Employeurs d'Insertion et de Qualification).</a:t>
            </a:r>
            <a:endParaRPr lang="en-US" sz="1200" dirty="0"/>
          </a:p>
        </p:txBody>
      </p:sp>
      <p:sp>
        <p:nvSpPr>
          <p:cNvPr id="48" name="Text 24"/>
          <p:cNvSpPr/>
          <p:nvPr/>
        </p:nvSpPr>
        <p:spPr>
          <a:xfrm>
            <a:off x="8305800" y="6210300"/>
            <a:ext cx="3352800" cy="685800"/>
          </a:xfrm>
          <a:prstGeom prst="rect">
            <a:avLst/>
          </a:prstGeom>
          <a:noFill/>
          <a:ln/>
        </p:spPr>
        <p:txBody>
          <a:bodyPr vert="horz" wrap="square" lIns="0" tIns="0" rIns="0" bIns="0" rtlCol="0" anchor="t"/>
          <a:lstStyle/>
          <a:p>
            <a:pPr marL="0" indent="0">
              <a:lnSpc>
                <a:spcPts val="1800"/>
              </a:lnSpc>
              <a:buNone/>
            </a:pPr>
            <a:r>
              <a:rPr lang="en-US" sz="1200" dirty="0">
                <a:solidFill>
                  <a:srgbClr val="1D4ED8"/>
                </a:solidFill>
                <a:latin typeface="ui-sans-serif" pitchFamily="34" charset="0"/>
                <a:ea typeface="ui-sans-serif" pitchFamily="34" charset="-122"/>
                <a:cs typeface="ui-sans-serif" pitchFamily="34" charset="-120"/>
              </a:rPr>
              <a:t>Création du CDD tremplin pour les personnes en situation de handicap, de l'EATT et de l'EAPI (parité des salariés).</a:t>
            </a:r>
            <a:endParaRPr lang="en-US" sz="1200" dirty="0"/>
          </a:p>
        </p:txBody>
      </p:sp>
      <p:sp>
        <p:nvSpPr>
          <p:cNvPr id="49" name="Text 25"/>
          <p:cNvSpPr/>
          <p:nvPr/>
        </p:nvSpPr>
        <p:spPr>
          <a:xfrm>
            <a:off x="819150" y="7429500"/>
            <a:ext cx="10839450" cy="457200"/>
          </a:xfrm>
          <a:prstGeom prst="rect">
            <a:avLst/>
          </a:prstGeom>
          <a:noFill/>
          <a:ln/>
        </p:spPr>
        <p:txBody>
          <a:bodyPr vert="horz" wrap="square" lIns="0" tIns="0" rIns="0" bIns="0" rtlCol="0" anchor="t"/>
          <a:lstStyle/>
          <a:p>
            <a:pPr marL="0" indent="0">
              <a:lnSpc>
                <a:spcPts val="1800"/>
              </a:lnSpc>
              <a:buNone/>
            </a:pPr>
            <a:r>
              <a:rPr lang="en-US" sz="1200" b="1" dirty="0">
                <a:solidFill>
                  <a:srgbClr val="374151"/>
                </a:solidFill>
                <a:latin typeface="ui-sans-serif" pitchFamily="34" charset="0"/>
                <a:ea typeface="ui-sans-serif" pitchFamily="34" charset="-122"/>
                <a:cs typeface="ui-sans-serif" pitchFamily="34" charset="-120"/>
              </a:rPr>
              <a:t>Période clé :</a:t>
            </a:r>
            <a:r>
              <a:rPr lang="en-US" sz="1200" dirty="0">
                <a:solidFill>
                  <a:srgbClr val="374151"/>
                </a:solidFill>
                <a:latin typeface="ui-sans-serif" pitchFamily="34" charset="0"/>
                <a:ea typeface="ui-sans-serif" pitchFamily="34" charset="-122"/>
                <a:cs typeface="ui-sans-serif" pitchFamily="34" charset="-120"/>
              </a:rPr>
              <a:t> Extension et formalisation du cadre légal pour les Régies de Quartier et de Territoire, avec une attention particulière portée aux publics vulnérables et à l'insertion par l'activité économique.</a:t>
            </a:r>
            <a:endParaRPr lang="en-US" sz="1200" dirty="0"/>
          </a:p>
        </p:txBody>
      </p:sp>
      <p:sp>
        <p:nvSpPr>
          <p:cNvPr id="50" name="Text 26"/>
          <p:cNvSpPr/>
          <p:nvPr/>
        </p:nvSpPr>
        <p:spPr>
          <a:xfrm>
            <a:off x="8930134" y="80772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3 | Les Régies de Quartier et de Territoire</a:t>
            </a:r>
            <a:endParaRPr lang="en-US" sz="1050" dirty="0"/>
          </a:p>
        </p:txBody>
      </p:sp>
      <p:pic>
        <p:nvPicPr>
          <p:cNvPr id="51" name="Image 50">
            <a:extLst>
              <a:ext uri="{FF2B5EF4-FFF2-40B4-BE49-F238E27FC236}">
                <a16:creationId xmlns:a16="http://schemas.microsoft.com/office/drawing/2014/main" id="{7DA8BF83-2C7C-418E-93F2-177A0BC477A6}"/>
              </a:ext>
            </a:extLst>
          </p:cNvPr>
          <p:cNvPicPr>
            <a:picLocks noChangeAspect="1"/>
          </p:cNvPicPr>
          <p:nvPr/>
        </p:nvPicPr>
        <p:blipFill>
          <a:blip r:embed="rId20"/>
          <a:stretch>
            <a:fillRect/>
          </a:stretch>
        </p:blipFill>
        <p:spPr>
          <a:xfrm>
            <a:off x="10868176" y="69817"/>
            <a:ext cx="1206913" cy="635033"/>
          </a:xfrm>
          <a:prstGeom prst="rect">
            <a:avLst/>
          </a:prstGeom>
        </p:spPr>
      </p:pic>
      <p:pic>
        <p:nvPicPr>
          <p:cNvPr id="52" name="Image 51">
            <a:extLst>
              <a:ext uri="{FF2B5EF4-FFF2-40B4-BE49-F238E27FC236}">
                <a16:creationId xmlns:a16="http://schemas.microsoft.com/office/drawing/2014/main" id="{B72C41DC-6B46-48FA-8F3E-3F7A396EA41D}"/>
              </a:ext>
            </a:extLst>
          </p:cNvPr>
          <p:cNvPicPr>
            <a:picLocks noChangeAspect="1"/>
          </p:cNvPicPr>
          <p:nvPr/>
        </p:nvPicPr>
        <p:blipFill>
          <a:blip r:embed="rId21"/>
          <a:stretch>
            <a:fillRect/>
          </a:stretch>
        </p:blipFill>
        <p:spPr>
          <a:xfrm>
            <a:off x="9734550" y="47624"/>
            <a:ext cx="1061263" cy="6425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8001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11430000" cy="1257300"/>
          </a:xfrm>
          <a:prstGeom prst="rect">
            <a:avLst/>
          </a:prstGeom>
        </p:spPr>
      </p:pic>
      <p:pic>
        <p:nvPicPr>
          <p:cNvPr id="5" name="Image 3" descr="preencoded.png"/>
          <p:cNvPicPr>
            <a:picLocks noChangeAspect="1"/>
          </p:cNvPicPr>
          <p:nvPr/>
        </p:nvPicPr>
        <p:blipFill>
          <a:blip r:embed="rId6"/>
          <a:stretch>
            <a:fillRect/>
          </a:stretch>
        </p:blipFill>
        <p:spPr>
          <a:xfrm>
            <a:off x="609600" y="1371600"/>
            <a:ext cx="304800" cy="381000"/>
          </a:xfrm>
          <a:prstGeom prst="rect">
            <a:avLst/>
          </a:prstGeom>
        </p:spPr>
      </p:pic>
      <p:pic>
        <p:nvPicPr>
          <p:cNvPr id="6" name="Image 4" descr="preencoded.png"/>
          <p:cNvPicPr>
            <a:picLocks noChangeAspect="1"/>
          </p:cNvPicPr>
          <p:nvPr/>
        </p:nvPicPr>
        <p:blipFill>
          <a:blip r:embed="rId7"/>
          <a:stretch>
            <a:fillRect/>
          </a:stretch>
        </p:blipFill>
        <p:spPr>
          <a:xfrm>
            <a:off x="381000" y="2590800"/>
            <a:ext cx="5562600" cy="1828800"/>
          </a:xfrm>
          <a:prstGeom prst="rect">
            <a:avLst/>
          </a:prstGeom>
        </p:spPr>
      </p:pic>
      <p:pic>
        <p:nvPicPr>
          <p:cNvPr id="7" name="Image 5" descr="preencoded.png"/>
          <p:cNvPicPr>
            <a:picLocks noChangeAspect="1"/>
          </p:cNvPicPr>
          <p:nvPr/>
        </p:nvPicPr>
        <p:blipFill>
          <a:blip r:embed="rId7"/>
          <a:stretch>
            <a:fillRect/>
          </a:stretch>
        </p:blipFill>
        <p:spPr>
          <a:xfrm>
            <a:off x="342900" y="4495800"/>
            <a:ext cx="5562600" cy="3352800"/>
          </a:xfrm>
          <a:prstGeom prst="rect">
            <a:avLst/>
          </a:prstGeom>
        </p:spPr>
      </p:pic>
      <p:pic>
        <p:nvPicPr>
          <p:cNvPr id="8" name="Image 6" descr="preencoded.png"/>
          <p:cNvPicPr>
            <a:picLocks noChangeAspect="1"/>
          </p:cNvPicPr>
          <p:nvPr/>
        </p:nvPicPr>
        <p:blipFill>
          <a:blip r:embed="rId8"/>
          <a:stretch>
            <a:fillRect/>
          </a:stretch>
        </p:blipFill>
        <p:spPr>
          <a:xfrm>
            <a:off x="571500" y="6038850"/>
            <a:ext cx="5105400" cy="1219200"/>
          </a:xfrm>
          <a:prstGeom prst="rect">
            <a:avLst/>
          </a:prstGeom>
        </p:spPr>
      </p:pic>
      <p:pic>
        <p:nvPicPr>
          <p:cNvPr id="9" name="Image 7" descr="preencoded.png"/>
          <p:cNvPicPr>
            <a:picLocks noChangeAspect="1"/>
          </p:cNvPicPr>
          <p:nvPr/>
        </p:nvPicPr>
        <p:blipFill>
          <a:blip r:embed="rId9"/>
          <a:stretch>
            <a:fillRect/>
          </a:stretch>
        </p:blipFill>
        <p:spPr>
          <a:xfrm>
            <a:off x="6248400" y="2590800"/>
            <a:ext cx="5562600" cy="5029200"/>
          </a:xfrm>
          <a:prstGeom prst="rect">
            <a:avLst/>
          </a:prstGeom>
        </p:spPr>
      </p:pic>
      <p:pic>
        <p:nvPicPr>
          <p:cNvPr id="10" name="Image 8" descr="preencoded.png"/>
          <p:cNvPicPr>
            <a:picLocks noChangeAspect="1"/>
          </p:cNvPicPr>
          <p:nvPr/>
        </p:nvPicPr>
        <p:blipFill>
          <a:blip r:embed="rId10"/>
          <a:stretch>
            <a:fillRect/>
          </a:stretch>
        </p:blipFill>
        <p:spPr>
          <a:xfrm>
            <a:off x="6657975" y="3276600"/>
            <a:ext cx="914400" cy="914400"/>
          </a:xfrm>
          <a:prstGeom prst="rect">
            <a:avLst/>
          </a:prstGeom>
        </p:spPr>
      </p:pic>
      <p:pic>
        <p:nvPicPr>
          <p:cNvPr id="11" name="Image 9" descr="preencoded.png"/>
          <p:cNvPicPr>
            <a:picLocks noChangeAspect="1"/>
          </p:cNvPicPr>
          <p:nvPr/>
        </p:nvPicPr>
        <p:blipFill>
          <a:blip r:embed="rId11"/>
          <a:stretch>
            <a:fillRect/>
          </a:stretch>
        </p:blipFill>
        <p:spPr>
          <a:xfrm>
            <a:off x="6972300" y="3467100"/>
            <a:ext cx="285750" cy="304800"/>
          </a:xfrm>
          <a:prstGeom prst="rect">
            <a:avLst/>
          </a:prstGeom>
        </p:spPr>
      </p:pic>
      <p:pic>
        <p:nvPicPr>
          <p:cNvPr id="12" name="Image 10" descr="preencoded.png"/>
          <p:cNvPicPr>
            <a:picLocks noChangeAspect="1"/>
          </p:cNvPicPr>
          <p:nvPr/>
        </p:nvPicPr>
        <p:blipFill>
          <a:blip r:embed="rId12"/>
          <a:stretch>
            <a:fillRect/>
          </a:stretch>
        </p:blipFill>
        <p:spPr>
          <a:xfrm>
            <a:off x="7934325" y="3276600"/>
            <a:ext cx="914400" cy="914400"/>
          </a:xfrm>
          <a:prstGeom prst="rect">
            <a:avLst/>
          </a:prstGeom>
        </p:spPr>
      </p:pic>
      <p:pic>
        <p:nvPicPr>
          <p:cNvPr id="13" name="Image 11" descr="preencoded.png"/>
          <p:cNvPicPr>
            <a:picLocks noChangeAspect="1"/>
          </p:cNvPicPr>
          <p:nvPr/>
        </p:nvPicPr>
        <p:blipFill>
          <a:blip r:embed="rId13"/>
          <a:stretch>
            <a:fillRect/>
          </a:stretch>
        </p:blipFill>
        <p:spPr>
          <a:xfrm>
            <a:off x="8277225" y="3467100"/>
            <a:ext cx="228600" cy="304800"/>
          </a:xfrm>
          <a:prstGeom prst="rect">
            <a:avLst/>
          </a:prstGeom>
        </p:spPr>
      </p:pic>
      <p:pic>
        <p:nvPicPr>
          <p:cNvPr id="14" name="Image 12" descr="preencoded.png"/>
          <p:cNvPicPr>
            <a:picLocks noChangeAspect="1"/>
          </p:cNvPicPr>
          <p:nvPr/>
        </p:nvPicPr>
        <p:blipFill>
          <a:blip r:embed="rId14"/>
          <a:stretch>
            <a:fillRect/>
          </a:stretch>
        </p:blipFill>
        <p:spPr>
          <a:xfrm>
            <a:off x="9210675" y="3276600"/>
            <a:ext cx="914400" cy="914400"/>
          </a:xfrm>
          <a:prstGeom prst="rect">
            <a:avLst/>
          </a:prstGeom>
        </p:spPr>
      </p:pic>
      <p:pic>
        <p:nvPicPr>
          <p:cNvPr id="15" name="Image 13" descr="preencoded.png"/>
          <p:cNvPicPr>
            <a:picLocks noChangeAspect="1"/>
          </p:cNvPicPr>
          <p:nvPr/>
        </p:nvPicPr>
        <p:blipFill>
          <a:blip r:embed="rId15"/>
          <a:stretch>
            <a:fillRect/>
          </a:stretch>
        </p:blipFill>
        <p:spPr>
          <a:xfrm>
            <a:off x="9539288" y="3467100"/>
            <a:ext cx="257175" cy="304800"/>
          </a:xfrm>
          <a:prstGeom prst="rect">
            <a:avLst/>
          </a:prstGeom>
        </p:spPr>
      </p:pic>
      <p:pic>
        <p:nvPicPr>
          <p:cNvPr id="16" name="Image 14" descr="preencoded.png"/>
          <p:cNvPicPr>
            <a:picLocks noChangeAspect="1"/>
          </p:cNvPicPr>
          <p:nvPr/>
        </p:nvPicPr>
        <p:blipFill>
          <a:blip r:embed="rId16"/>
          <a:stretch>
            <a:fillRect/>
          </a:stretch>
        </p:blipFill>
        <p:spPr>
          <a:xfrm>
            <a:off x="10487025" y="3276600"/>
            <a:ext cx="914400" cy="914400"/>
          </a:xfrm>
          <a:prstGeom prst="rect">
            <a:avLst/>
          </a:prstGeom>
        </p:spPr>
      </p:pic>
      <p:pic>
        <p:nvPicPr>
          <p:cNvPr id="17" name="Image 15" descr="preencoded.png"/>
          <p:cNvPicPr>
            <a:picLocks noChangeAspect="1"/>
          </p:cNvPicPr>
          <p:nvPr/>
        </p:nvPicPr>
        <p:blipFill>
          <a:blip r:embed="rId17"/>
          <a:stretch>
            <a:fillRect/>
          </a:stretch>
        </p:blipFill>
        <p:spPr>
          <a:xfrm>
            <a:off x="10829925" y="3371850"/>
            <a:ext cx="228600" cy="304800"/>
          </a:xfrm>
          <a:prstGeom prst="rect">
            <a:avLst/>
          </a:prstGeom>
        </p:spPr>
      </p:pic>
      <p:pic>
        <p:nvPicPr>
          <p:cNvPr id="18" name="Image 16" descr="preencoded.png"/>
          <p:cNvPicPr>
            <a:picLocks noChangeAspect="1"/>
          </p:cNvPicPr>
          <p:nvPr/>
        </p:nvPicPr>
        <p:blipFill>
          <a:blip r:embed="rId18"/>
          <a:stretch>
            <a:fillRect/>
          </a:stretch>
        </p:blipFill>
        <p:spPr>
          <a:xfrm>
            <a:off x="6477000" y="4419600"/>
            <a:ext cx="2476500" cy="1104900"/>
          </a:xfrm>
          <a:prstGeom prst="rect">
            <a:avLst/>
          </a:prstGeom>
        </p:spPr>
      </p:pic>
      <p:pic>
        <p:nvPicPr>
          <p:cNvPr id="19" name="Image 17" descr="preencoded.png"/>
          <p:cNvPicPr>
            <a:picLocks noChangeAspect="1"/>
          </p:cNvPicPr>
          <p:nvPr/>
        </p:nvPicPr>
        <p:blipFill>
          <a:blip r:embed="rId19"/>
          <a:stretch>
            <a:fillRect/>
          </a:stretch>
        </p:blipFill>
        <p:spPr>
          <a:xfrm>
            <a:off x="9105900" y="4419600"/>
            <a:ext cx="2476500" cy="1104900"/>
          </a:xfrm>
          <a:prstGeom prst="rect">
            <a:avLst/>
          </a:prstGeom>
        </p:spPr>
      </p:pic>
      <p:pic>
        <p:nvPicPr>
          <p:cNvPr id="20" name="Image 18" descr="preencoded.png"/>
          <p:cNvPicPr>
            <a:picLocks noChangeAspect="1"/>
          </p:cNvPicPr>
          <p:nvPr/>
        </p:nvPicPr>
        <p:blipFill>
          <a:blip r:embed="rId20"/>
          <a:stretch>
            <a:fillRect/>
          </a:stretch>
        </p:blipFill>
        <p:spPr>
          <a:xfrm>
            <a:off x="6477000" y="5676900"/>
            <a:ext cx="2476500" cy="1371600"/>
          </a:xfrm>
          <a:prstGeom prst="rect">
            <a:avLst/>
          </a:prstGeom>
        </p:spPr>
      </p:pic>
      <p:pic>
        <p:nvPicPr>
          <p:cNvPr id="21" name="Image 19" descr="preencoded.png"/>
          <p:cNvPicPr>
            <a:picLocks noChangeAspect="1"/>
          </p:cNvPicPr>
          <p:nvPr/>
        </p:nvPicPr>
        <p:blipFill>
          <a:blip r:embed="rId21"/>
          <a:stretch>
            <a:fillRect/>
          </a:stretch>
        </p:blipFill>
        <p:spPr>
          <a:xfrm>
            <a:off x="9105900" y="5676900"/>
            <a:ext cx="2476500" cy="1371600"/>
          </a:xfrm>
          <a:prstGeom prst="rect">
            <a:avLst/>
          </a:prstGeom>
        </p:spPr>
      </p:pic>
      <p:sp>
        <p:nvSpPr>
          <p:cNvPr id="22"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Concept et Mission des RQT</a:t>
            </a:r>
            <a:endParaRPr lang="en-US" sz="2700" dirty="0"/>
          </a:p>
        </p:txBody>
      </p:sp>
      <p:sp>
        <p:nvSpPr>
          <p:cNvPr id="23" name="Text 1"/>
          <p:cNvSpPr/>
          <p:nvPr/>
        </p:nvSpPr>
        <p:spPr>
          <a:xfrm>
            <a:off x="1066800" y="1333500"/>
            <a:ext cx="10515600" cy="800100"/>
          </a:xfrm>
          <a:prstGeom prst="rect">
            <a:avLst/>
          </a:prstGeom>
          <a:noFill/>
          <a:ln/>
        </p:spPr>
        <p:txBody>
          <a:bodyPr vert="horz" wrap="square" lIns="0" tIns="0" rIns="0" bIns="0" rtlCol="0" anchor="t"/>
          <a:lstStyle/>
          <a:p>
            <a:pPr marL="0" indent="0">
              <a:lnSpc>
                <a:spcPts val="2100"/>
              </a:lnSpc>
              <a:buNone/>
            </a:pPr>
            <a:r>
              <a:rPr lang="en-US" sz="1500" i="1" dirty="0">
                <a:solidFill>
                  <a:srgbClr val="374151"/>
                </a:solidFill>
                <a:latin typeface="ui-sans-serif" pitchFamily="34" charset="0"/>
                <a:ea typeface="ui-sans-serif" pitchFamily="34" charset="-122"/>
                <a:cs typeface="ui-sans-serif" pitchFamily="34" charset="-120"/>
              </a:rPr>
              <a:t>La « Régie » gère la sonorisation, l'éclairage qui donne du volume à la scène jouée par les acteurs. La scène : Le territoire, l'espace de vie. Les acteurs : Les habitants, les élus, les bailleurs, les services de l'état. La régie : c'est le support qui met en musique la partition (l'association).</a:t>
            </a:r>
            <a:endParaRPr lang="en-US" sz="1500" dirty="0"/>
          </a:p>
        </p:txBody>
      </p:sp>
      <p:sp>
        <p:nvSpPr>
          <p:cNvPr id="24" name="Text 2"/>
          <p:cNvSpPr/>
          <p:nvPr/>
        </p:nvSpPr>
        <p:spPr>
          <a:xfrm>
            <a:off x="609600" y="2819400"/>
            <a:ext cx="510540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E40AF"/>
                </a:solidFill>
                <a:latin typeface="ui-sans-serif" pitchFamily="34" charset="0"/>
                <a:ea typeface="ui-sans-serif" pitchFamily="34" charset="-122"/>
                <a:cs typeface="ui-sans-serif" pitchFamily="34" charset="-120"/>
              </a:rPr>
              <a:t>Définition</a:t>
            </a:r>
            <a:endParaRPr lang="en-US" sz="1800" dirty="0"/>
          </a:p>
        </p:txBody>
      </p:sp>
      <p:sp>
        <p:nvSpPr>
          <p:cNvPr id="25" name="Text 3"/>
          <p:cNvSpPr/>
          <p:nvPr/>
        </p:nvSpPr>
        <p:spPr>
          <a:xfrm>
            <a:off x="609600" y="3238500"/>
            <a:ext cx="5105400" cy="11430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La Régie de Quartier et de Territoire est un projet d'insertion par l'activité économique (IAE), ancré dans l'Économie Sociale et Solidaire (ESS), qui répond aux besoins des habitants dans leur lieu de vie (résidence, quartier, commune, agglomération, métropole).</a:t>
            </a:r>
            <a:endParaRPr lang="en-US" sz="1200" dirty="0"/>
          </a:p>
        </p:txBody>
      </p:sp>
      <p:sp>
        <p:nvSpPr>
          <p:cNvPr id="26" name="Text 4"/>
          <p:cNvSpPr/>
          <p:nvPr/>
        </p:nvSpPr>
        <p:spPr>
          <a:xfrm>
            <a:off x="609600" y="4629150"/>
            <a:ext cx="510540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E40AF"/>
                </a:solidFill>
                <a:latin typeface="ui-sans-serif" pitchFamily="34" charset="0"/>
                <a:ea typeface="ui-sans-serif" pitchFamily="34" charset="-122"/>
                <a:cs typeface="ui-sans-serif" pitchFamily="34" charset="-120"/>
              </a:rPr>
              <a:t>Mission</a:t>
            </a:r>
            <a:endParaRPr lang="en-US" sz="1800" dirty="0"/>
          </a:p>
        </p:txBody>
      </p:sp>
      <p:sp>
        <p:nvSpPr>
          <p:cNvPr id="27" name="Text 5"/>
          <p:cNvSpPr/>
          <p:nvPr/>
        </p:nvSpPr>
        <p:spPr>
          <a:xfrm>
            <a:off x="571500" y="5029200"/>
            <a:ext cx="5105400" cy="914400"/>
          </a:xfrm>
          <a:prstGeom prst="rect">
            <a:avLst/>
          </a:prstGeom>
          <a:noFill/>
          <a:ln/>
        </p:spPr>
        <p:txBody>
          <a:bodyPr vert="horz" wrap="square" lIns="0" tIns="0" rIns="0" bIns="0" rtlCol="0" anchor="t"/>
          <a:lstStyle/>
          <a:p>
            <a:pPr marL="0" indent="0">
              <a:lnSpc>
                <a:spcPts val="1800"/>
              </a:lnSpc>
              <a:buNone/>
            </a:pPr>
            <a:r>
              <a:rPr lang="en-US" sz="1200" dirty="0">
                <a:solidFill>
                  <a:srgbClr val="374151"/>
                </a:solidFill>
                <a:latin typeface="ui-sans-serif" pitchFamily="34" charset="0"/>
                <a:ea typeface="ui-sans-serif" pitchFamily="34" charset="-122"/>
                <a:cs typeface="ui-sans-serif" pitchFamily="34" charset="-120"/>
              </a:rPr>
              <a:t>Animer et coordonner les actions pour répondre aux problématiques locales, accompagner les personnes dans leur insertion par l'activité économique, et contribuer au développement social et économique du territoire.</a:t>
            </a:r>
            <a:endParaRPr lang="en-US" sz="1200" dirty="0"/>
          </a:p>
        </p:txBody>
      </p:sp>
      <p:sp>
        <p:nvSpPr>
          <p:cNvPr id="28" name="Text 6"/>
          <p:cNvSpPr/>
          <p:nvPr/>
        </p:nvSpPr>
        <p:spPr>
          <a:xfrm>
            <a:off x="6477000" y="2819400"/>
            <a:ext cx="612648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E40AF"/>
                </a:solidFill>
                <a:latin typeface="ui-sans-serif" pitchFamily="34" charset="0"/>
                <a:ea typeface="ui-sans-serif" pitchFamily="34" charset="-122"/>
                <a:cs typeface="ui-sans-serif" pitchFamily="34" charset="-120"/>
              </a:rPr>
              <a:t>Acteurs et Dimensions</a:t>
            </a:r>
            <a:endParaRPr lang="en-US" sz="1800" dirty="0"/>
          </a:p>
        </p:txBody>
      </p:sp>
      <p:sp>
        <p:nvSpPr>
          <p:cNvPr id="29" name="Text 7"/>
          <p:cNvSpPr/>
          <p:nvPr/>
        </p:nvSpPr>
        <p:spPr>
          <a:xfrm>
            <a:off x="6728713" y="3810000"/>
            <a:ext cx="772775" cy="190500"/>
          </a:xfrm>
          <a:prstGeom prst="rect">
            <a:avLst/>
          </a:prstGeom>
          <a:noFill/>
          <a:ln/>
        </p:spPr>
        <p:txBody>
          <a:bodyPr vert="horz" wrap="square" lIns="0" tIns="0" rIns="0" bIns="0" rtlCol="0" anchor="t"/>
          <a:lstStyle/>
          <a:p>
            <a:pPr marL="0" indent="0" algn="ctr">
              <a:lnSpc>
                <a:spcPts val="1500"/>
              </a:lnSpc>
              <a:buNone/>
            </a:pPr>
            <a:r>
              <a:rPr lang="en-US" sz="1050" dirty="0">
                <a:solidFill>
                  <a:srgbClr val="000000"/>
                </a:solidFill>
                <a:latin typeface="ui-sans-serif" pitchFamily="34" charset="0"/>
                <a:ea typeface="ui-sans-serif" pitchFamily="34" charset="-122"/>
                <a:cs typeface="ui-sans-serif" pitchFamily="34" charset="-120"/>
              </a:rPr>
              <a:t>Habitants</a:t>
            </a:r>
            <a:endParaRPr lang="en-US" sz="1050" dirty="0"/>
          </a:p>
        </p:txBody>
      </p:sp>
      <p:sp>
        <p:nvSpPr>
          <p:cNvPr id="30" name="Text 8"/>
          <p:cNvSpPr/>
          <p:nvPr/>
        </p:nvSpPr>
        <p:spPr>
          <a:xfrm>
            <a:off x="8226326" y="3810000"/>
            <a:ext cx="330398" cy="190500"/>
          </a:xfrm>
          <a:prstGeom prst="rect">
            <a:avLst/>
          </a:prstGeom>
          <a:noFill/>
          <a:ln/>
        </p:spPr>
        <p:txBody>
          <a:bodyPr vert="horz" wrap="square" lIns="0" tIns="0" rIns="0" bIns="0" rtlCol="0" anchor="t"/>
          <a:lstStyle/>
          <a:p>
            <a:pPr marL="0" indent="0" algn="ctr">
              <a:lnSpc>
                <a:spcPts val="1500"/>
              </a:lnSpc>
              <a:buNone/>
            </a:pPr>
            <a:r>
              <a:rPr lang="en-US" sz="1050" dirty="0">
                <a:solidFill>
                  <a:srgbClr val="000000"/>
                </a:solidFill>
                <a:latin typeface="ui-sans-serif" pitchFamily="34" charset="0"/>
                <a:ea typeface="ui-sans-serif" pitchFamily="34" charset="-122"/>
                <a:cs typeface="ui-sans-serif" pitchFamily="34" charset="-120"/>
              </a:rPr>
              <a:t>Élus</a:t>
            </a:r>
            <a:endParaRPr lang="en-US" sz="1050" dirty="0"/>
          </a:p>
        </p:txBody>
      </p:sp>
      <p:sp>
        <p:nvSpPr>
          <p:cNvPr id="31" name="Text 9"/>
          <p:cNvSpPr/>
          <p:nvPr/>
        </p:nvSpPr>
        <p:spPr>
          <a:xfrm>
            <a:off x="9322668" y="3810000"/>
            <a:ext cx="690265" cy="190500"/>
          </a:xfrm>
          <a:prstGeom prst="rect">
            <a:avLst/>
          </a:prstGeom>
          <a:noFill/>
          <a:ln/>
        </p:spPr>
        <p:txBody>
          <a:bodyPr vert="horz" wrap="square" lIns="0" tIns="0" rIns="0" bIns="0" rtlCol="0" anchor="t"/>
          <a:lstStyle/>
          <a:p>
            <a:pPr marL="0" indent="0" algn="ctr">
              <a:lnSpc>
                <a:spcPts val="1500"/>
              </a:lnSpc>
              <a:buNone/>
            </a:pPr>
            <a:r>
              <a:rPr lang="en-US" sz="1050" dirty="0">
                <a:solidFill>
                  <a:srgbClr val="000000"/>
                </a:solidFill>
                <a:latin typeface="ui-sans-serif" pitchFamily="34" charset="0"/>
                <a:ea typeface="ui-sans-serif" pitchFamily="34" charset="-122"/>
                <a:cs typeface="ui-sans-serif" pitchFamily="34" charset="-120"/>
              </a:rPr>
              <a:t>Bailleurs</a:t>
            </a:r>
            <a:endParaRPr lang="en-US" sz="1050" dirty="0"/>
          </a:p>
        </p:txBody>
      </p:sp>
      <p:sp>
        <p:nvSpPr>
          <p:cNvPr id="32" name="Text 10"/>
          <p:cNvSpPr/>
          <p:nvPr/>
        </p:nvSpPr>
        <p:spPr>
          <a:xfrm>
            <a:off x="10563225" y="3714750"/>
            <a:ext cx="762000" cy="381000"/>
          </a:xfrm>
          <a:prstGeom prst="rect">
            <a:avLst/>
          </a:prstGeom>
          <a:noFill/>
          <a:ln/>
        </p:spPr>
        <p:txBody>
          <a:bodyPr vert="horz" wrap="square" lIns="0" tIns="0" rIns="0" bIns="0" rtlCol="0" anchor="t"/>
          <a:lstStyle/>
          <a:p>
            <a:pPr marL="0" indent="0" algn="ctr">
              <a:lnSpc>
                <a:spcPts val="1500"/>
              </a:lnSpc>
              <a:buNone/>
            </a:pPr>
            <a:r>
              <a:rPr lang="en-US" sz="1050" dirty="0">
                <a:solidFill>
                  <a:srgbClr val="000000"/>
                </a:solidFill>
                <a:latin typeface="ui-sans-serif" pitchFamily="34" charset="0"/>
                <a:ea typeface="ui-sans-serif" pitchFamily="34" charset="-122"/>
                <a:cs typeface="ui-sans-serif" pitchFamily="34" charset="-120"/>
              </a:rPr>
              <a:t>Services de l'État</a:t>
            </a:r>
            <a:endParaRPr lang="en-US" sz="1050" dirty="0"/>
          </a:p>
        </p:txBody>
      </p:sp>
      <p:sp>
        <p:nvSpPr>
          <p:cNvPr id="33" name="Text 11"/>
          <p:cNvSpPr/>
          <p:nvPr/>
        </p:nvSpPr>
        <p:spPr>
          <a:xfrm>
            <a:off x="6591300" y="4533900"/>
            <a:ext cx="269748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D4ED8"/>
                </a:solidFill>
                <a:latin typeface="ui-sans-serif" pitchFamily="34" charset="0"/>
                <a:ea typeface="ui-sans-serif" pitchFamily="34" charset="-122"/>
                <a:cs typeface="ui-sans-serif" pitchFamily="34" charset="-120"/>
              </a:rPr>
              <a:t>Projet Citoyen</a:t>
            </a:r>
            <a:endParaRPr lang="en-US" sz="1350" dirty="0"/>
          </a:p>
        </p:txBody>
      </p:sp>
      <p:sp>
        <p:nvSpPr>
          <p:cNvPr id="34" name="Text 12"/>
          <p:cNvSpPr/>
          <p:nvPr/>
        </p:nvSpPr>
        <p:spPr>
          <a:xfrm>
            <a:off x="6591300" y="4838700"/>
            <a:ext cx="2247900" cy="571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Participation démocratique, implication dans la vie du quartier</a:t>
            </a:r>
            <a:endParaRPr lang="en-US" sz="1050" dirty="0"/>
          </a:p>
        </p:txBody>
      </p:sp>
      <p:sp>
        <p:nvSpPr>
          <p:cNvPr id="35" name="Text 13"/>
          <p:cNvSpPr/>
          <p:nvPr/>
        </p:nvSpPr>
        <p:spPr>
          <a:xfrm>
            <a:off x="9220200" y="4533900"/>
            <a:ext cx="2697480" cy="266700"/>
          </a:xfrm>
          <a:prstGeom prst="rect">
            <a:avLst/>
          </a:prstGeom>
          <a:noFill/>
          <a:ln/>
        </p:spPr>
        <p:txBody>
          <a:bodyPr vert="horz" wrap="square" lIns="0" tIns="0" rIns="0" bIns="0" rtlCol="0" anchor="t"/>
          <a:lstStyle/>
          <a:p>
            <a:pPr marL="0" indent="0">
              <a:lnSpc>
                <a:spcPts val="2100"/>
              </a:lnSpc>
              <a:buNone/>
            </a:pPr>
            <a:r>
              <a:rPr lang="en-US" sz="1350" b="1" dirty="0">
                <a:solidFill>
                  <a:srgbClr val="15803D"/>
                </a:solidFill>
                <a:latin typeface="ui-sans-serif" pitchFamily="34" charset="0"/>
                <a:ea typeface="ui-sans-serif" pitchFamily="34" charset="-122"/>
                <a:cs typeface="ui-sans-serif" pitchFamily="34" charset="-120"/>
              </a:rPr>
              <a:t>Développement Social</a:t>
            </a:r>
            <a:endParaRPr lang="en-US" sz="1350" dirty="0"/>
          </a:p>
        </p:txBody>
      </p:sp>
      <p:sp>
        <p:nvSpPr>
          <p:cNvPr id="36" name="Text 14"/>
          <p:cNvSpPr/>
          <p:nvPr/>
        </p:nvSpPr>
        <p:spPr>
          <a:xfrm>
            <a:off x="9220200" y="4838700"/>
            <a:ext cx="2247900" cy="3810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Renforcement des liens sociaux, médiation, économie circulaire</a:t>
            </a:r>
            <a:endParaRPr lang="en-US" sz="1050" dirty="0"/>
          </a:p>
        </p:txBody>
      </p:sp>
      <p:sp>
        <p:nvSpPr>
          <p:cNvPr id="37" name="Text 15"/>
          <p:cNvSpPr/>
          <p:nvPr/>
        </p:nvSpPr>
        <p:spPr>
          <a:xfrm>
            <a:off x="6591300" y="5791200"/>
            <a:ext cx="2247900" cy="533400"/>
          </a:xfrm>
          <a:prstGeom prst="rect">
            <a:avLst/>
          </a:prstGeom>
          <a:noFill/>
          <a:ln/>
        </p:spPr>
        <p:txBody>
          <a:bodyPr vert="horz" wrap="square" lIns="0" tIns="0" rIns="0" bIns="0" rtlCol="0" anchor="t"/>
          <a:lstStyle/>
          <a:p>
            <a:pPr marL="0" indent="0">
              <a:lnSpc>
                <a:spcPts val="2100"/>
              </a:lnSpc>
              <a:buNone/>
            </a:pPr>
            <a:r>
              <a:rPr lang="en-US" sz="1350" b="1" dirty="0">
                <a:solidFill>
                  <a:srgbClr val="A16207"/>
                </a:solidFill>
                <a:latin typeface="ui-sans-serif" pitchFamily="34" charset="0"/>
                <a:ea typeface="ui-sans-serif" pitchFamily="34" charset="-122"/>
                <a:cs typeface="ui-sans-serif" pitchFamily="34" charset="-120"/>
              </a:rPr>
              <a:t>Développement Économique</a:t>
            </a:r>
            <a:endParaRPr lang="en-US" sz="1350" dirty="0"/>
          </a:p>
        </p:txBody>
      </p:sp>
      <p:sp>
        <p:nvSpPr>
          <p:cNvPr id="38" name="Text 16"/>
          <p:cNvSpPr/>
          <p:nvPr/>
        </p:nvSpPr>
        <p:spPr>
          <a:xfrm>
            <a:off x="6591300" y="6362700"/>
            <a:ext cx="2247900" cy="3810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Création d'emplois, formation, accompagnement social</a:t>
            </a:r>
            <a:endParaRPr lang="en-US" sz="1050" dirty="0"/>
          </a:p>
        </p:txBody>
      </p:sp>
      <p:sp>
        <p:nvSpPr>
          <p:cNvPr id="39" name="Text 17"/>
          <p:cNvSpPr/>
          <p:nvPr/>
        </p:nvSpPr>
        <p:spPr>
          <a:xfrm>
            <a:off x="9220200" y="5791200"/>
            <a:ext cx="2247900" cy="533400"/>
          </a:xfrm>
          <a:prstGeom prst="rect">
            <a:avLst/>
          </a:prstGeom>
          <a:noFill/>
          <a:ln/>
        </p:spPr>
        <p:txBody>
          <a:bodyPr vert="horz" wrap="square" lIns="0" tIns="0" rIns="0" bIns="0" rtlCol="0" anchor="t"/>
          <a:lstStyle/>
          <a:p>
            <a:pPr marL="0" indent="0">
              <a:lnSpc>
                <a:spcPts val="2100"/>
              </a:lnSpc>
              <a:buNone/>
            </a:pPr>
            <a:r>
              <a:rPr lang="en-US" sz="1350" b="1" dirty="0">
                <a:solidFill>
                  <a:srgbClr val="B91C1C"/>
                </a:solidFill>
                <a:latin typeface="ui-sans-serif" pitchFamily="34" charset="0"/>
                <a:ea typeface="ui-sans-serif" pitchFamily="34" charset="-122"/>
                <a:cs typeface="ui-sans-serif" pitchFamily="34" charset="-120"/>
              </a:rPr>
              <a:t>Soutenabilité des Territoires</a:t>
            </a:r>
            <a:endParaRPr lang="en-US" sz="1350" dirty="0"/>
          </a:p>
        </p:txBody>
      </p:sp>
      <p:sp>
        <p:nvSpPr>
          <p:cNvPr id="40" name="Text 18"/>
          <p:cNvSpPr/>
          <p:nvPr/>
        </p:nvSpPr>
        <p:spPr>
          <a:xfrm>
            <a:off x="9220200" y="6362700"/>
            <a:ext cx="2247900" cy="571500"/>
          </a:xfrm>
          <a:prstGeom prst="rect">
            <a:avLst/>
          </a:prstGeom>
          <a:noFill/>
          <a:ln/>
        </p:spPr>
        <p:txBody>
          <a:bodyPr vert="horz" wrap="square" lIns="0" tIns="0" rIns="0" bIns="0" rtlCol="0" anchor="t"/>
          <a:lstStyle/>
          <a:p>
            <a:pPr marL="0" indent="0">
              <a:lnSpc>
                <a:spcPts val="1500"/>
              </a:lnSpc>
              <a:buNone/>
            </a:pPr>
            <a:r>
              <a:rPr lang="en-US" sz="1050" dirty="0">
                <a:solidFill>
                  <a:srgbClr val="4B5563"/>
                </a:solidFill>
                <a:latin typeface="ui-sans-serif" pitchFamily="34" charset="0"/>
                <a:ea typeface="ui-sans-serif" pitchFamily="34" charset="-122"/>
                <a:cs typeface="ui-sans-serif" pitchFamily="34" charset="-120"/>
              </a:rPr>
              <a:t>Transition écologique, développement local, justice sociale</a:t>
            </a:r>
            <a:endParaRPr lang="en-US" sz="1050" dirty="0"/>
          </a:p>
        </p:txBody>
      </p:sp>
      <p:sp>
        <p:nvSpPr>
          <p:cNvPr id="41" name="Text 19"/>
          <p:cNvSpPr/>
          <p:nvPr/>
        </p:nvSpPr>
        <p:spPr>
          <a:xfrm>
            <a:off x="8930134" y="7658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4 | Les Régies de Quartier et de Territoire</a:t>
            </a:r>
            <a:endParaRPr lang="en-US" sz="1050" dirty="0"/>
          </a:p>
        </p:txBody>
      </p:sp>
      <p:pic>
        <p:nvPicPr>
          <p:cNvPr id="42" name="Image 41">
            <a:extLst>
              <a:ext uri="{FF2B5EF4-FFF2-40B4-BE49-F238E27FC236}">
                <a16:creationId xmlns:a16="http://schemas.microsoft.com/office/drawing/2014/main" id="{0AE63B11-7D15-435D-9C7A-137C74D56550}"/>
              </a:ext>
            </a:extLst>
          </p:cNvPr>
          <p:cNvPicPr>
            <a:picLocks noChangeAspect="1"/>
          </p:cNvPicPr>
          <p:nvPr/>
        </p:nvPicPr>
        <p:blipFill>
          <a:blip r:embed="rId22"/>
          <a:stretch>
            <a:fillRect/>
          </a:stretch>
        </p:blipFill>
        <p:spPr>
          <a:xfrm>
            <a:off x="10868176" y="69817"/>
            <a:ext cx="1206913" cy="635033"/>
          </a:xfrm>
          <a:prstGeom prst="rect">
            <a:avLst/>
          </a:prstGeom>
        </p:spPr>
      </p:pic>
      <p:pic>
        <p:nvPicPr>
          <p:cNvPr id="43" name="Image 42">
            <a:extLst>
              <a:ext uri="{FF2B5EF4-FFF2-40B4-BE49-F238E27FC236}">
                <a16:creationId xmlns:a16="http://schemas.microsoft.com/office/drawing/2014/main" id="{231E7639-FBC5-4E7E-8ED2-2AE0AB989911}"/>
              </a:ext>
            </a:extLst>
          </p:cNvPr>
          <p:cNvPicPr>
            <a:picLocks noChangeAspect="1"/>
          </p:cNvPicPr>
          <p:nvPr/>
        </p:nvPicPr>
        <p:blipFill>
          <a:blip r:embed="rId23"/>
          <a:stretch>
            <a:fillRect/>
          </a:stretch>
        </p:blipFill>
        <p:spPr>
          <a:xfrm>
            <a:off x="9734550" y="47624"/>
            <a:ext cx="1061263" cy="6425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81100"/>
            <a:ext cx="5600700" cy="2057400"/>
          </a:xfrm>
          <a:prstGeom prst="rect">
            <a:avLst/>
          </a:prstGeom>
        </p:spPr>
      </p:pic>
      <p:pic>
        <p:nvPicPr>
          <p:cNvPr id="5" name="Image 3" descr="preencoded.png"/>
          <p:cNvPicPr>
            <a:picLocks noChangeAspect="1"/>
          </p:cNvPicPr>
          <p:nvPr/>
        </p:nvPicPr>
        <p:blipFill>
          <a:blip r:embed="rId6"/>
          <a:stretch>
            <a:fillRect/>
          </a:stretch>
        </p:blipFill>
        <p:spPr>
          <a:xfrm>
            <a:off x="571500" y="1371600"/>
            <a:ext cx="514350" cy="533400"/>
          </a:xfrm>
          <a:prstGeom prst="rect">
            <a:avLst/>
          </a:prstGeom>
        </p:spPr>
      </p:pic>
      <p:pic>
        <p:nvPicPr>
          <p:cNvPr id="6" name="Image 4" descr="preencoded.png"/>
          <p:cNvPicPr>
            <a:picLocks noChangeAspect="1"/>
          </p:cNvPicPr>
          <p:nvPr/>
        </p:nvPicPr>
        <p:blipFill>
          <a:blip r:embed="rId7"/>
          <a:stretch>
            <a:fillRect/>
          </a:stretch>
        </p:blipFill>
        <p:spPr>
          <a:xfrm>
            <a:off x="685800" y="1485900"/>
            <a:ext cx="285750" cy="304800"/>
          </a:xfrm>
          <a:prstGeom prst="rect">
            <a:avLst/>
          </a:prstGeom>
        </p:spPr>
      </p:pic>
      <p:pic>
        <p:nvPicPr>
          <p:cNvPr id="7" name="Image 5" descr="preencoded.png"/>
          <p:cNvPicPr>
            <a:picLocks noChangeAspect="1"/>
          </p:cNvPicPr>
          <p:nvPr/>
        </p:nvPicPr>
        <p:blipFill>
          <a:blip r:embed="rId8"/>
          <a:stretch>
            <a:fillRect/>
          </a:stretch>
        </p:blipFill>
        <p:spPr>
          <a:xfrm>
            <a:off x="723900" y="2057400"/>
            <a:ext cx="152400" cy="152400"/>
          </a:xfrm>
          <a:prstGeom prst="rect">
            <a:avLst/>
          </a:prstGeom>
        </p:spPr>
      </p:pic>
      <p:pic>
        <p:nvPicPr>
          <p:cNvPr id="8" name="Image 6" descr="preencoded.png"/>
          <p:cNvPicPr>
            <a:picLocks noChangeAspect="1"/>
          </p:cNvPicPr>
          <p:nvPr/>
        </p:nvPicPr>
        <p:blipFill>
          <a:blip r:embed="rId8"/>
          <a:stretch>
            <a:fillRect/>
          </a:stretch>
        </p:blipFill>
        <p:spPr>
          <a:xfrm>
            <a:off x="723900" y="2324100"/>
            <a:ext cx="152400" cy="152400"/>
          </a:xfrm>
          <a:prstGeom prst="rect">
            <a:avLst/>
          </a:prstGeom>
        </p:spPr>
      </p:pic>
      <p:pic>
        <p:nvPicPr>
          <p:cNvPr id="9" name="Image 7" descr="preencoded.png"/>
          <p:cNvPicPr>
            <a:picLocks noChangeAspect="1"/>
          </p:cNvPicPr>
          <p:nvPr/>
        </p:nvPicPr>
        <p:blipFill>
          <a:blip r:embed="rId8"/>
          <a:stretch>
            <a:fillRect/>
          </a:stretch>
        </p:blipFill>
        <p:spPr>
          <a:xfrm>
            <a:off x="723900" y="2590800"/>
            <a:ext cx="152400" cy="152400"/>
          </a:xfrm>
          <a:prstGeom prst="rect">
            <a:avLst/>
          </a:prstGeom>
        </p:spPr>
      </p:pic>
      <p:pic>
        <p:nvPicPr>
          <p:cNvPr id="10" name="Image 8" descr="preencoded.png"/>
          <p:cNvPicPr>
            <a:picLocks noChangeAspect="1"/>
          </p:cNvPicPr>
          <p:nvPr/>
        </p:nvPicPr>
        <p:blipFill>
          <a:blip r:embed="rId8"/>
          <a:stretch>
            <a:fillRect/>
          </a:stretch>
        </p:blipFill>
        <p:spPr>
          <a:xfrm>
            <a:off x="723900" y="2857500"/>
            <a:ext cx="152400" cy="152400"/>
          </a:xfrm>
          <a:prstGeom prst="rect">
            <a:avLst/>
          </a:prstGeom>
        </p:spPr>
      </p:pic>
      <p:pic>
        <p:nvPicPr>
          <p:cNvPr id="11" name="Image 9" descr="preencoded.png"/>
          <p:cNvPicPr>
            <a:picLocks noChangeAspect="1"/>
          </p:cNvPicPr>
          <p:nvPr/>
        </p:nvPicPr>
        <p:blipFill>
          <a:blip r:embed="rId9"/>
          <a:stretch>
            <a:fillRect/>
          </a:stretch>
        </p:blipFill>
        <p:spPr>
          <a:xfrm>
            <a:off x="6210300" y="1181100"/>
            <a:ext cx="5600700" cy="2057400"/>
          </a:xfrm>
          <a:prstGeom prst="rect">
            <a:avLst/>
          </a:prstGeom>
        </p:spPr>
      </p:pic>
      <p:pic>
        <p:nvPicPr>
          <p:cNvPr id="12" name="Image 10" descr="preencoded.png"/>
          <p:cNvPicPr>
            <a:picLocks noChangeAspect="1"/>
          </p:cNvPicPr>
          <p:nvPr/>
        </p:nvPicPr>
        <p:blipFill>
          <a:blip r:embed="rId10"/>
          <a:stretch>
            <a:fillRect/>
          </a:stretch>
        </p:blipFill>
        <p:spPr>
          <a:xfrm>
            <a:off x="6400800" y="1371600"/>
            <a:ext cx="514350" cy="533400"/>
          </a:xfrm>
          <a:prstGeom prst="rect">
            <a:avLst/>
          </a:prstGeom>
        </p:spPr>
      </p:pic>
      <p:pic>
        <p:nvPicPr>
          <p:cNvPr id="13" name="Image 11" descr="preencoded.png"/>
          <p:cNvPicPr>
            <a:picLocks noChangeAspect="1"/>
          </p:cNvPicPr>
          <p:nvPr/>
        </p:nvPicPr>
        <p:blipFill>
          <a:blip r:embed="rId11"/>
          <a:stretch>
            <a:fillRect/>
          </a:stretch>
        </p:blipFill>
        <p:spPr>
          <a:xfrm>
            <a:off x="6515100" y="1485900"/>
            <a:ext cx="285750" cy="304800"/>
          </a:xfrm>
          <a:prstGeom prst="rect">
            <a:avLst/>
          </a:prstGeom>
        </p:spPr>
      </p:pic>
      <p:pic>
        <p:nvPicPr>
          <p:cNvPr id="14" name="Image 12" descr="preencoded.png"/>
          <p:cNvPicPr>
            <a:picLocks noChangeAspect="1"/>
          </p:cNvPicPr>
          <p:nvPr/>
        </p:nvPicPr>
        <p:blipFill>
          <a:blip r:embed="rId12"/>
          <a:stretch>
            <a:fillRect/>
          </a:stretch>
        </p:blipFill>
        <p:spPr>
          <a:xfrm>
            <a:off x="6553200" y="2057400"/>
            <a:ext cx="152400" cy="152400"/>
          </a:xfrm>
          <a:prstGeom prst="rect">
            <a:avLst/>
          </a:prstGeom>
        </p:spPr>
      </p:pic>
      <p:pic>
        <p:nvPicPr>
          <p:cNvPr id="15" name="Image 13" descr="preencoded.png"/>
          <p:cNvPicPr>
            <a:picLocks noChangeAspect="1"/>
          </p:cNvPicPr>
          <p:nvPr/>
        </p:nvPicPr>
        <p:blipFill>
          <a:blip r:embed="rId12"/>
          <a:stretch>
            <a:fillRect/>
          </a:stretch>
        </p:blipFill>
        <p:spPr>
          <a:xfrm>
            <a:off x="6553200" y="2324100"/>
            <a:ext cx="152400" cy="152400"/>
          </a:xfrm>
          <a:prstGeom prst="rect">
            <a:avLst/>
          </a:prstGeom>
        </p:spPr>
      </p:pic>
      <p:pic>
        <p:nvPicPr>
          <p:cNvPr id="16" name="Image 14" descr="preencoded.png"/>
          <p:cNvPicPr>
            <a:picLocks noChangeAspect="1"/>
          </p:cNvPicPr>
          <p:nvPr/>
        </p:nvPicPr>
        <p:blipFill>
          <a:blip r:embed="rId12"/>
          <a:stretch>
            <a:fillRect/>
          </a:stretch>
        </p:blipFill>
        <p:spPr>
          <a:xfrm>
            <a:off x="6553200" y="2590800"/>
            <a:ext cx="152400" cy="152400"/>
          </a:xfrm>
          <a:prstGeom prst="rect">
            <a:avLst/>
          </a:prstGeom>
        </p:spPr>
      </p:pic>
      <p:pic>
        <p:nvPicPr>
          <p:cNvPr id="17" name="Image 15" descr="preencoded.png"/>
          <p:cNvPicPr>
            <a:picLocks noChangeAspect="1"/>
          </p:cNvPicPr>
          <p:nvPr/>
        </p:nvPicPr>
        <p:blipFill>
          <a:blip r:embed="rId12"/>
          <a:stretch>
            <a:fillRect/>
          </a:stretch>
        </p:blipFill>
        <p:spPr>
          <a:xfrm>
            <a:off x="6553200" y="2857500"/>
            <a:ext cx="152400" cy="152400"/>
          </a:xfrm>
          <a:prstGeom prst="rect">
            <a:avLst/>
          </a:prstGeom>
        </p:spPr>
      </p:pic>
      <p:pic>
        <p:nvPicPr>
          <p:cNvPr id="18" name="Image 16" descr="preencoded.png"/>
          <p:cNvPicPr>
            <a:picLocks noChangeAspect="1"/>
          </p:cNvPicPr>
          <p:nvPr/>
        </p:nvPicPr>
        <p:blipFill>
          <a:blip r:embed="rId13"/>
          <a:stretch>
            <a:fillRect/>
          </a:stretch>
        </p:blipFill>
        <p:spPr>
          <a:xfrm>
            <a:off x="381000" y="3467100"/>
            <a:ext cx="5600700" cy="2286000"/>
          </a:xfrm>
          <a:prstGeom prst="rect">
            <a:avLst/>
          </a:prstGeom>
        </p:spPr>
      </p:pic>
      <p:pic>
        <p:nvPicPr>
          <p:cNvPr id="19" name="Image 17" descr="preencoded.png"/>
          <p:cNvPicPr>
            <a:picLocks noChangeAspect="1"/>
          </p:cNvPicPr>
          <p:nvPr/>
        </p:nvPicPr>
        <p:blipFill>
          <a:blip r:embed="rId14"/>
          <a:stretch>
            <a:fillRect/>
          </a:stretch>
        </p:blipFill>
        <p:spPr>
          <a:xfrm>
            <a:off x="571500" y="3657600"/>
            <a:ext cx="457200" cy="533400"/>
          </a:xfrm>
          <a:prstGeom prst="rect">
            <a:avLst/>
          </a:prstGeom>
        </p:spPr>
      </p:pic>
      <p:pic>
        <p:nvPicPr>
          <p:cNvPr id="20" name="Image 18" descr="preencoded.png"/>
          <p:cNvPicPr>
            <a:picLocks noChangeAspect="1"/>
          </p:cNvPicPr>
          <p:nvPr/>
        </p:nvPicPr>
        <p:blipFill>
          <a:blip r:embed="rId15"/>
          <a:stretch>
            <a:fillRect/>
          </a:stretch>
        </p:blipFill>
        <p:spPr>
          <a:xfrm>
            <a:off x="685800" y="3771900"/>
            <a:ext cx="228600" cy="304800"/>
          </a:xfrm>
          <a:prstGeom prst="rect">
            <a:avLst/>
          </a:prstGeom>
        </p:spPr>
      </p:pic>
      <p:pic>
        <p:nvPicPr>
          <p:cNvPr id="21" name="Image 19" descr="preencoded.png"/>
          <p:cNvPicPr>
            <a:picLocks noChangeAspect="1"/>
          </p:cNvPicPr>
          <p:nvPr/>
        </p:nvPicPr>
        <p:blipFill>
          <a:blip r:embed="rId16"/>
          <a:stretch>
            <a:fillRect/>
          </a:stretch>
        </p:blipFill>
        <p:spPr>
          <a:xfrm>
            <a:off x="723900" y="4343400"/>
            <a:ext cx="152400" cy="152400"/>
          </a:xfrm>
          <a:prstGeom prst="rect">
            <a:avLst/>
          </a:prstGeom>
        </p:spPr>
      </p:pic>
      <p:pic>
        <p:nvPicPr>
          <p:cNvPr id="22" name="Image 20" descr="preencoded.png"/>
          <p:cNvPicPr>
            <a:picLocks noChangeAspect="1"/>
          </p:cNvPicPr>
          <p:nvPr/>
        </p:nvPicPr>
        <p:blipFill>
          <a:blip r:embed="rId16"/>
          <a:stretch>
            <a:fillRect/>
          </a:stretch>
        </p:blipFill>
        <p:spPr>
          <a:xfrm>
            <a:off x="723900" y="4610100"/>
            <a:ext cx="152400" cy="152400"/>
          </a:xfrm>
          <a:prstGeom prst="rect">
            <a:avLst/>
          </a:prstGeom>
        </p:spPr>
      </p:pic>
      <p:pic>
        <p:nvPicPr>
          <p:cNvPr id="23" name="Image 21" descr="preencoded.png"/>
          <p:cNvPicPr>
            <a:picLocks noChangeAspect="1"/>
          </p:cNvPicPr>
          <p:nvPr/>
        </p:nvPicPr>
        <p:blipFill>
          <a:blip r:embed="rId16"/>
          <a:stretch>
            <a:fillRect/>
          </a:stretch>
        </p:blipFill>
        <p:spPr>
          <a:xfrm>
            <a:off x="723900" y="5105400"/>
            <a:ext cx="152400" cy="152400"/>
          </a:xfrm>
          <a:prstGeom prst="rect">
            <a:avLst/>
          </a:prstGeom>
        </p:spPr>
      </p:pic>
      <p:pic>
        <p:nvPicPr>
          <p:cNvPr id="24" name="Image 22" descr="preencoded.png"/>
          <p:cNvPicPr>
            <a:picLocks noChangeAspect="1"/>
          </p:cNvPicPr>
          <p:nvPr/>
        </p:nvPicPr>
        <p:blipFill>
          <a:blip r:embed="rId16"/>
          <a:stretch>
            <a:fillRect/>
          </a:stretch>
        </p:blipFill>
        <p:spPr>
          <a:xfrm>
            <a:off x="723900" y="5372100"/>
            <a:ext cx="152400" cy="152400"/>
          </a:xfrm>
          <a:prstGeom prst="rect">
            <a:avLst/>
          </a:prstGeom>
        </p:spPr>
      </p:pic>
      <p:pic>
        <p:nvPicPr>
          <p:cNvPr id="25" name="Image 23" descr="preencoded.png"/>
          <p:cNvPicPr>
            <a:picLocks noChangeAspect="1"/>
          </p:cNvPicPr>
          <p:nvPr/>
        </p:nvPicPr>
        <p:blipFill>
          <a:blip r:embed="rId17"/>
          <a:stretch>
            <a:fillRect/>
          </a:stretch>
        </p:blipFill>
        <p:spPr>
          <a:xfrm>
            <a:off x="6210300" y="3467100"/>
            <a:ext cx="5600700" cy="2286000"/>
          </a:xfrm>
          <a:prstGeom prst="rect">
            <a:avLst/>
          </a:prstGeom>
        </p:spPr>
      </p:pic>
      <p:pic>
        <p:nvPicPr>
          <p:cNvPr id="26" name="Image 24" descr="preencoded.png"/>
          <p:cNvPicPr>
            <a:picLocks noChangeAspect="1"/>
          </p:cNvPicPr>
          <p:nvPr/>
        </p:nvPicPr>
        <p:blipFill>
          <a:blip r:embed="rId18"/>
          <a:stretch>
            <a:fillRect/>
          </a:stretch>
        </p:blipFill>
        <p:spPr>
          <a:xfrm>
            <a:off x="6400800" y="3657600"/>
            <a:ext cx="457200" cy="533400"/>
          </a:xfrm>
          <a:prstGeom prst="rect">
            <a:avLst/>
          </a:prstGeom>
        </p:spPr>
      </p:pic>
      <p:pic>
        <p:nvPicPr>
          <p:cNvPr id="27" name="Image 25" descr="preencoded.png"/>
          <p:cNvPicPr>
            <a:picLocks noChangeAspect="1"/>
          </p:cNvPicPr>
          <p:nvPr/>
        </p:nvPicPr>
        <p:blipFill>
          <a:blip r:embed="rId19"/>
          <a:stretch>
            <a:fillRect/>
          </a:stretch>
        </p:blipFill>
        <p:spPr>
          <a:xfrm>
            <a:off x="6515100" y="3771900"/>
            <a:ext cx="228600" cy="304800"/>
          </a:xfrm>
          <a:prstGeom prst="rect">
            <a:avLst/>
          </a:prstGeom>
        </p:spPr>
      </p:pic>
      <p:pic>
        <p:nvPicPr>
          <p:cNvPr id="28" name="Image 26" descr="preencoded.png"/>
          <p:cNvPicPr>
            <a:picLocks noChangeAspect="1"/>
          </p:cNvPicPr>
          <p:nvPr/>
        </p:nvPicPr>
        <p:blipFill>
          <a:blip r:embed="rId20"/>
          <a:stretch>
            <a:fillRect/>
          </a:stretch>
        </p:blipFill>
        <p:spPr>
          <a:xfrm>
            <a:off x="6553200" y="4343400"/>
            <a:ext cx="152400" cy="152400"/>
          </a:xfrm>
          <a:prstGeom prst="rect">
            <a:avLst/>
          </a:prstGeom>
        </p:spPr>
      </p:pic>
      <p:pic>
        <p:nvPicPr>
          <p:cNvPr id="29" name="Image 27" descr="preencoded.png"/>
          <p:cNvPicPr>
            <a:picLocks noChangeAspect="1"/>
          </p:cNvPicPr>
          <p:nvPr/>
        </p:nvPicPr>
        <p:blipFill>
          <a:blip r:embed="rId20"/>
          <a:stretch>
            <a:fillRect/>
          </a:stretch>
        </p:blipFill>
        <p:spPr>
          <a:xfrm>
            <a:off x="6553200" y="4610100"/>
            <a:ext cx="152400" cy="152400"/>
          </a:xfrm>
          <a:prstGeom prst="rect">
            <a:avLst/>
          </a:prstGeom>
        </p:spPr>
      </p:pic>
      <p:pic>
        <p:nvPicPr>
          <p:cNvPr id="30" name="Image 28" descr="preencoded.png"/>
          <p:cNvPicPr>
            <a:picLocks noChangeAspect="1"/>
          </p:cNvPicPr>
          <p:nvPr/>
        </p:nvPicPr>
        <p:blipFill>
          <a:blip r:embed="rId20"/>
          <a:stretch>
            <a:fillRect/>
          </a:stretch>
        </p:blipFill>
        <p:spPr>
          <a:xfrm>
            <a:off x="6553200" y="4876800"/>
            <a:ext cx="152400" cy="152400"/>
          </a:xfrm>
          <a:prstGeom prst="rect">
            <a:avLst/>
          </a:prstGeom>
        </p:spPr>
      </p:pic>
      <p:pic>
        <p:nvPicPr>
          <p:cNvPr id="31" name="Image 29" descr="preencoded.png"/>
          <p:cNvPicPr>
            <a:picLocks noChangeAspect="1"/>
          </p:cNvPicPr>
          <p:nvPr/>
        </p:nvPicPr>
        <p:blipFill>
          <a:blip r:embed="rId20"/>
          <a:stretch>
            <a:fillRect/>
          </a:stretch>
        </p:blipFill>
        <p:spPr>
          <a:xfrm>
            <a:off x="6553200" y="5143500"/>
            <a:ext cx="152400" cy="152400"/>
          </a:xfrm>
          <a:prstGeom prst="rect">
            <a:avLst/>
          </a:prstGeom>
        </p:spPr>
      </p:pic>
      <p:sp>
        <p:nvSpPr>
          <p:cNvPr id="32"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F2937"/>
                </a:solidFill>
                <a:latin typeface="ui-sans-serif" pitchFamily="34" charset="0"/>
                <a:ea typeface="ui-sans-serif" pitchFamily="34" charset="-122"/>
                <a:cs typeface="ui-sans-serif" pitchFamily="34" charset="-120"/>
              </a:rPr>
              <a:t>Les Quatre Piliers d'Action</a:t>
            </a:r>
            <a:endParaRPr lang="en-US" sz="2700" dirty="0"/>
          </a:p>
        </p:txBody>
      </p:sp>
      <p:sp>
        <p:nvSpPr>
          <p:cNvPr id="33" name="Text 1"/>
          <p:cNvSpPr/>
          <p:nvPr/>
        </p:nvSpPr>
        <p:spPr>
          <a:xfrm>
            <a:off x="1200150" y="1485900"/>
            <a:ext cx="2206704" cy="304800"/>
          </a:xfrm>
          <a:prstGeom prst="rect">
            <a:avLst/>
          </a:prstGeom>
          <a:noFill/>
          <a:ln/>
        </p:spPr>
        <p:txBody>
          <a:bodyPr vert="horz" wrap="square" lIns="0" tIns="0" rIns="0" bIns="0" rtlCol="0" anchor="t"/>
          <a:lstStyle/>
          <a:p>
            <a:pPr marL="0" indent="0">
              <a:lnSpc>
                <a:spcPts val="2400"/>
              </a:lnSpc>
              <a:buNone/>
            </a:pPr>
            <a:r>
              <a:rPr lang="en-US" sz="1800" b="1" dirty="0">
                <a:solidFill>
                  <a:srgbClr val="B91C1C"/>
                </a:solidFill>
                <a:latin typeface="ui-sans-serif" pitchFamily="34" charset="0"/>
                <a:ea typeface="ui-sans-serif" pitchFamily="34" charset="-122"/>
                <a:cs typeface="ui-sans-serif" pitchFamily="34" charset="-120"/>
              </a:rPr>
              <a:t>Projet Citoyen</a:t>
            </a:r>
            <a:endParaRPr lang="en-US" sz="1800" dirty="0"/>
          </a:p>
        </p:txBody>
      </p:sp>
      <p:sp>
        <p:nvSpPr>
          <p:cNvPr id="34" name="Text 2"/>
          <p:cNvSpPr/>
          <p:nvPr/>
        </p:nvSpPr>
        <p:spPr>
          <a:xfrm>
            <a:off x="952500" y="2019300"/>
            <a:ext cx="3774936"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Participation démocratique des habitants</a:t>
            </a:r>
            <a:endParaRPr lang="en-US" sz="1200" dirty="0"/>
          </a:p>
        </p:txBody>
      </p:sp>
      <p:sp>
        <p:nvSpPr>
          <p:cNvPr id="35" name="Text 3"/>
          <p:cNvSpPr/>
          <p:nvPr/>
        </p:nvSpPr>
        <p:spPr>
          <a:xfrm>
            <a:off x="952500" y="2286000"/>
            <a:ext cx="3805118"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Acteur de la gestion urbaine de proximité</a:t>
            </a:r>
            <a:endParaRPr lang="en-US" sz="1200" dirty="0"/>
          </a:p>
        </p:txBody>
      </p:sp>
      <p:sp>
        <p:nvSpPr>
          <p:cNvPr id="36" name="Text 4"/>
          <p:cNvSpPr/>
          <p:nvPr/>
        </p:nvSpPr>
        <p:spPr>
          <a:xfrm>
            <a:off x="952500" y="2552700"/>
            <a:ext cx="4859893"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Implication dans la vie du quartier et de la commune</a:t>
            </a:r>
            <a:endParaRPr lang="en-US" sz="1200" dirty="0"/>
          </a:p>
        </p:txBody>
      </p:sp>
      <p:sp>
        <p:nvSpPr>
          <p:cNvPr id="37" name="Text 5"/>
          <p:cNvSpPr/>
          <p:nvPr/>
        </p:nvSpPr>
        <p:spPr>
          <a:xfrm>
            <a:off x="952500" y="2819400"/>
            <a:ext cx="3536692"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Membre de la gouvernance de la régie</a:t>
            </a:r>
            <a:endParaRPr lang="en-US" sz="1200" dirty="0"/>
          </a:p>
        </p:txBody>
      </p:sp>
      <p:sp>
        <p:nvSpPr>
          <p:cNvPr id="38" name="Text 6"/>
          <p:cNvSpPr/>
          <p:nvPr/>
        </p:nvSpPr>
        <p:spPr>
          <a:xfrm>
            <a:off x="7029450" y="1485900"/>
            <a:ext cx="345561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D4ED8"/>
                </a:solidFill>
                <a:latin typeface="ui-sans-serif" pitchFamily="34" charset="0"/>
                <a:ea typeface="ui-sans-serif" pitchFamily="34" charset="-122"/>
                <a:cs typeface="ui-sans-serif" pitchFamily="34" charset="-120"/>
              </a:rPr>
              <a:t>Développement Social</a:t>
            </a:r>
            <a:endParaRPr lang="en-US" sz="1800" dirty="0"/>
          </a:p>
        </p:txBody>
      </p:sp>
      <p:sp>
        <p:nvSpPr>
          <p:cNvPr id="39" name="Text 7"/>
          <p:cNvSpPr/>
          <p:nvPr/>
        </p:nvSpPr>
        <p:spPr>
          <a:xfrm>
            <a:off x="6781800" y="2019300"/>
            <a:ext cx="4998660"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Réponses sur mesure aux problématiques du territoire</a:t>
            </a:r>
            <a:endParaRPr lang="en-US" sz="1200" dirty="0"/>
          </a:p>
        </p:txBody>
      </p:sp>
      <p:sp>
        <p:nvSpPr>
          <p:cNvPr id="40" name="Text 8"/>
          <p:cNvSpPr/>
          <p:nvPr/>
        </p:nvSpPr>
        <p:spPr>
          <a:xfrm>
            <a:off x="6781800" y="2286000"/>
            <a:ext cx="4550212"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Renforcement des liens sociaux dans un territoire</a:t>
            </a:r>
            <a:endParaRPr lang="en-US" sz="1200" dirty="0"/>
          </a:p>
        </p:txBody>
      </p:sp>
      <p:sp>
        <p:nvSpPr>
          <p:cNvPr id="41" name="Text 9"/>
          <p:cNvSpPr/>
          <p:nvPr/>
        </p:nvSpPr>
        <p:spPr>
          <a:xfrm>
            <a:off x="6781800" y="2552700"/>
            <a:ext cx="3433822"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Médiation et accompagnement social</a:t>
            </a:r>
            <a:endParaRPr lang="en-US" sz="1200" dirty="0"/>
          </a:p>
        </p:txBody>
      </p:sp>
      <p:sp>
        <p:nvSpPr>
          <p:cNvPr id="42" name="Text 10"/>
          <p:cNvSpPr/>
          <p:nvPr/>
        </p:nvSpPr>
        <p:spPr>
          <a:xfrm>
            <a:off x="6781800" y="2819400"/>
            <a:ext cx="5210473"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Economie circulaire et lutte contre la fracture numérique</a:t>
            </a:r>
            <a:endParaRPr lang="en-US" sz="1200" dirty="0"/>
          </a:p>
        </p:txBody>
      </p:sp>
      <p:sp>
        <p:nvSpPr>
          <p:cNvPr id="43" name="Text 11"/>
          <p:cNvSpPr/>
          <p:nvPr/>
        </p:nvSpPr>
        <p:spPr>
          <a:xfrm>
            <a:off x="1143000" y="3771900"/>
            <a:ext cx="4413587" cy="304800"/>
          </a:xfrm>
          <a:prstGeom prst="rect">
            <a:avLst/>
          </a:prstGeom>
          <a:noFill/>
          <a:ln/>
        </p:spPr>
        <p:txBody>
          <a:bodyPr vert="horz" wrap="square" lIns="0" tIns="0" rIns="0" bIns="0" rtlCol="0" anchor="t"/>
          <a:lstStyle/>
          <a:p>
            <a:pPr marL="0" indent="0">
              <a:lnSpc>
                <a:spcPts val="2400"/>
              </a:lnSpc>
              <a:buNone/>
            </a:pPr>
            <a:r>
              <a:rPr lang="en-US" sz="1800" b="1" dirty="0">
                <a:solidFill>
                  <a:srgbClr val="15803D"/>
                </a:solidFill>
                <a:latin typeface="ui-sans-serif" pitchFamily="34" charset="0"/>
                <a:ea typeface="ui-sans-serif" pitchFamily="34" charset="-122"/>
                <a:cs typeface="ui-sans-serif" pitchFamily="34" charset="-120"/>
              </a:rPr>
              <a:t>Développement Économique</a:t>
            </a:r>
            <a:endParaRPr lang="en-US" sz="1800" dirty="0"/>
          </a:p>
        </p:txBody>
      </p:sp>
      <p:sp>
        <p:nvSpPr>
          <p:cNvPr id="44" name="Text 12"/>
          <p:cNvSpPr/>
          <p:nvPr/>
        </p:nvSpPr>
        <p:spPr>
          <a:xfrm>
            <a:off x="952500" y="4305300"/>
            <a:ext cx="5673388"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Réponse aux marchés (réservés, d'insertion, clauses sociales)</a:t>
            </a:r>
            <a:endParaRPr lang="en-US" sz="1200" dirty="0"/>
          </a:p>
        </p:txBody>
      </p:sp>
      <p:sp>
        <p:nvSpPr>
          <p:cNvPr id="45" name="Text 13"/>
          <p:cNvSpPr/>
          <p:nvPr/>
        </p:nvSpPr>
        <p:spPr>
          <a:xfrm>
            <a:off x="952500" y="4572000"/>
            <a:ext cx="4838700" cy="4572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Toutes activités (espace vert, nettoyage, tourisme, artisanat, etc.)</a:t>
            </a:r>
            <a:endParaRPr lang="en-US" sz="1200" dirty="0"/>
          </a:p>
        </p:txBody>
      </p:sp>
      <p:sp>
        <p:nvSpPr>
          <p:cNvPr id="46" name="Text 14"/>
          <p:cNvSpPr/>
          <p:nvPr/>
        </p:nvSpPr>
        <p:spPr>
          <a:xfrm>
            <a:off x="952500" y="5067300"/>
            <a:ext cx="4990802"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Réhabilitation des publics les plus éloignés de l'emploi</a:t>
            </a:r>
            <a:endParaRPr lang="en-US" sz="1200" dirty="0"/>
          </a:p>
        </p:txBody>
      </p:sp>
      <p:sp>
        <p:nvSpPr>
          <p:cNvPr id="47" name="Text 15"/>
          <p:cNvSpPr/>
          <p:nvPr/>
        </p:nvSpPr>
        <p:spPr>
          <a:xfrm>
            <a:off x="952500" y="5334000"/>
            <a:ext cx="4302145"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Emploi, formation, stages et accompagnement</a:t>
            </a:r>
            <a:endParaRPr lang="en-US" sz="1200" dirty="0"/>
          </a:p>
        </p:txBody>
      </p:sp>
      <p:sp>
        <p:nvSpPr>
          <p:cNvPr id="48" name="Text 16"/>
          <p:cNvSpPr/>
          <p:nvPr/>
        </p:nvSpPr>
        <p:spPr>
          <a:xfrm>
            <a:off x="6972300" y="3771900"/>
            <a:ext cx="4410908" cy="304800"/>
          </a:xfrm>
          <a:prstGeom prst="rect">
            <a:avLst/>
          </a:prstGeom>
          <a:noFill/>
          <a:ln/>
        </p:spPr>
        <p:txBody>
          <a:bodyPr vert="horz" wrap="square" lIns="0" tIns="0" rIns="0" bIns="0" rtlCol="0" anchor="t"/>
          <a:lstStyle/>
          <a:p>
            <a:pPr marL="0" indent="0">
              <a:lnSpc>
                <a:spcPts val="2400"/>
              </a:lnSpc>
              <a:buNone/>
            </a:pPr>
            <a:r>
              <a:rPr lang="en-US" sz="1800" b="1" dirty="0">
                <a:solidFill>
                  <a:srgbClr val="A16207"/>
                </a:solidFill>
                <a:latin typeface="ui-sans-serif" pitchFamily="34" charset="0"/>
                <a:ea typeface="ui-sans-serif" pitchFamily="34" charset="-122"/>
                <a:cs typeface="ui-sans-serif" pitchFamily="34" charset="-120"/>
              </a:rPr>
              <a:t>Soutenabilité des Territoires</a:t>
            </a:r>
            <a:endParaRPr lang="en-US" sz="1800" dirty="0"/>
          </a:p>
        </p:txBody>
      </p:sp>
      <p:sp>
        <p:nvSpPr>
          <p:cNvPr id="49" name="Text 17"/>
          <p:cNvSpPr/>
          <p:nvPr/>
        </p:nvSpPr>
        <p:spPr>
          <a:xfrm>
            <a:off x="6781800" y="4305300"/>
            <a:ext cx="4148197"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Pouvoir d'agir des habitants et justice sociale</a:t>
            </a:r>
            <a:endParaRPr lang="en-US" sz="1200" dirty="0"/>
          </a:p>
        </p:txBody>
      </p:sp>
      <p:sp>
        <p:nvSpPr>
          <p:cNvPr id="50" name="Text 18"/>
          <p:cNvSpPr/>
          <p:nvPr/>
        </p:nvSpPr>
        <p:spPr>
          <a:xfrm>
            <a:off x="6781800" y="4572000"/>
            <a:ext cx="2876074"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Transition écologique et sociale</a:t>
            </a:r>
            <a:endParaRPr lang="en-US" sz="1200" dirty="0"/>
          </a:p>
        </p:txBody>
      </p:sp>
      <p:sp>
        <p:nvSpPr>
          <p:cNvPr id="51" name="Text 19"/>
          <p:cNvSpPr/>
          <p:nvPr/>
        </p:nvSpPr>
        <p:spPr>
          <a:xfrm>
            <a:off x="6781800" y="4838700"/>
            <a:ext cx="4224992"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Questions énergétiques et agriculture urbaine</a:t>
            </a:r>
            <a:endParaRPr lang="en-US" sz="1200" dirty="0"/>
          </a:p>
        </p:txBody>
      </p:sp>
      <p:sp>
        <p:nvSpPr>
          <p:cNvPr id="52" name="Text 20"/>
          <p:cNvSpPr/>
          <p:nvPr/>
        </p:nvSpPr>
        <p:spPr>
          <a:xfrm>
            <a:off x="6781800" y="5105400"/>
            <a:ext cx="4378404" cy="228600"/>
          </a:xfrm>
          <a:prstGeom prst="rect">
            <a:avLst/>
          </a:prstGeom>
          <a:noFill/>
          <a:ln/>
        </p:spPr>
        <p:txBody>
          <a:bodyPr vert="horz" wrap="square" lIns="0" tIns="0" rIns="0" bIns="0" rtlCol="0" anchor="t"/>
          <a:lstStyle/>
          <a:p>
            <a:pPr marL="0" indent="0" algn="l">
              <a:lnSpc>
                <a:spcPts val="1800"/>
              </a:lnSpc>
              <a:buNone/>
            </a:pPr>
            <a:r>
              <a:rPr lang="en-US" sz="1200" dirty="0">
                <a:solidFill>
                  <a:srgbClr val="374151"/>
                </a:solidFill>
                <a:latin typeface="ui-sans-serif" pitchFamily="34" charset="0"/>
                <a:ea typeface="ui-sans-serif" pitchFamily="34" charset="-122"/>
                <a:cs typeface="ui-sans-serif" pitchFamily="34" charset="-120"/>
              </a:rPr>
              <a:t>Éducation populaire et citoyenneté responsable</a:t>
            </a:r>
            <a:endParaRPr lang="en-US" sz="1200" dirty="0"/>
          </a:p>
        </p:txBody>
      </p:sp>
      <p:sp>
        <p:nvSpPr>
          <p:cNvPr id="53" name="Text 21"/>
          <p:cNvSpPr/>
          <p:nvPr/>
        </p:nvSpPr>
        <p:spPr>
          <a:xfrm>
            <a:off x="8930134" y="6515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5 | Les Régies de Quartier et de Territoire</a:t>
            </a:r>
            <a:endParaRPr lang="en-US" sz="1050" dirty="0"/>
          </a:p>
        </p:txBody>
      </p:sp>
      <p:pic>
        <p:nvPicPr>
          <p:cNvPr id="54" name="Image 53">
            <a:extLst>
              <a:ext uri="{FF2B5EF4-FFF2-40B4-BE49-F238E27FC236}">
                <a16:creationId xmlns:a16="http://schemas.microsoft.com/office/drawing/2014/main" id="{9C99CC9E-5789-44B7-B6EB-D62F302BBD8F}"/>
              </a:ext>
            </a:extLst>
          </p:cNvPr>
          <p:cNvPicPr>
            <a:picLocks noChangeAspect="1"/>
          </p:cNvPicPr>
          <p:nvPr/>
        </p:nvPicPr>
        <p:blipFill>
          <a:blip r:embed="rId21"/>
          <a:stretch>
            <a:fillRect/>
          </a:stretch>
        </p:blipFill>
        <p:spPr>
          <a:xfrm>
            <a:off x="10868176" y="69817"/>
            <a:ext cx="1206913" cy="635033"/>
          </a:xfrm>
          <a:prstGeom prst="rect">
            <a:avLst/>
          </a:prstGeom>
        </p:spPr>
      </p:pic>
      <p:pic>
        <p:nvPicPr>
          <p:cNvPr id="55" name="Image 54">
            <a:extLst>
              <a:ext uri="{FF2B5EF4-FFF2-40B4-BE49-F238E27FC236}">
                <a16:creationId xmlns:a16="http://schemas.microsoft.com/office/drawing/2014/main" id="{8CB8D862-8A1F-4B9C-ACE5-0461FBACE031}"/>
              </a:ext>
            </a:extLst>
          </p:cNvPr>
          <p:cNvPicPr>
            <a:picLocks noChangeAspect="1"/>
          </p:cNvPicPr>
          <p:nvPr/>
        </p:nvPicPr>
        <p:blipFill>
          <a:blip r:embed="rId22"/>
          <a:stretch>
            <a:fillRect/>
          </a:stretch>
        </p:blipFill>
        <p:spPr>
          <a:xfrm>
            <a:off x="9734550" y="47624"/>
            <a:ext cx="1061263" cy="6425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11430000" cy="1257300"/>
          </a:xfrm>
          <a:prstGeom prst="rect">
            <a:avLst/>
          </a:prstGeom>
        </p:spPr>
      </p:pic>
      <p:pic>
        <p:nvPicPr>
          <p:cNvPr id="5" name="Image 3" descr="preencoded.png"/>
          <p:cNvPicPr>
            <a:picLocks noChangeAspect="1"/>
          </p:cNvPicPr>
          <p:nvPr/>
        </p:nvPicPr>
        <p:blipFill>
          <a:blip r:embed="rId6"/>
          <a:stretch>
            <a:fillRect/>
          </a:stretch>
        </p:blipFill>
        <p:spPr>
          <a:xfrm>
            <a:off x="571500" y="1428750"/>
            <a:ext cx="609600" cy="609600"/>
          </a:xfrm>
          <a:prstGeom prst="rect">
            <a:avLst/>
          </a:prstGeom>
        </p:spPr>
      </p:pic>
      <p:pic>
        <p:nvPicPr>
          <p:cNvPr id="6" name="Image 4" descr="preencoded.png"/>
          <p:cNvPicPr>
            <a:picLocks noChangeAspect="1"/>
          </p:cNvPicPr>
          <p:nvPr/>
        </p:nvPicPr>
        <p:blipFill>
          <a:blip r:embed="rId7"/>
          <a:stretch>
            <a:fillRect/>
          </a:stretch>
        </p:blipFill>
        <p:spPr>
          <a:xfrm>
            <a:off x="752475" y="1562100"/>
            <a:ext cx="247650" cy="342900"/>
          </a:xfrm>
          <a:prstGeom prst="rect">
            <a:avLst/>
          </a:prstGeom>
        </p:spPr>
      </p:pic>
      <p:pic>
        <p:nvPicPr>
          <p:cNvPr id="7" name="Image 5" descr="preencoded.png"/>
          <p:cNvPicPr>
            <a:picLocks noChangeAspect="1"/>
          </p:cNvPicPr>
          <p:nvPr/>
        </p:nvPicPr>
        <p:blipFill>
          <a:blip r:embed="rId8"/>
          <a:stretch>
            <a:fillRect/>
          </a:stretch>
        </p:blipFill>
        <p:spPr>
          <a:xfrm>
            <a:off x="381000" y="2590800"/>
            <a:ext cx="5600700" cy="1409700"/>
          </a:xfrm>
          <a:prstGeom prst="rect">
            <a:avLst/>
          </a:prstGeom>
        </p:spPr>
      </p:pic>
      <p:pic>
        <p:nvPicPr>
          <p:cNvPr id="8" name="Image 6" descr="preencoded.png"/>
          <p:cNvPicPr>
            <a:picLocks noChangeAspect="1"/>
          </p:cNvPicPr>
          <p:nvPr/>
        </p:nvPicPr>
        <p:blipFill>
          <a:blip r:embed="rId9"/>
          <a:stretch>
            <a:fillRect/>
          </a:stretch>
        </p:blipFill>
        <p:spPr>
          <a:xfrm>
            <a:off x="571500" y="2781300"/>
            <a:ext cx="457200" cy="457200"/>
          </a:xfrm>
          <a:prstGeom prst="rect">
            <a:avLst/>
          </a:prstGeom>
        </p:spPr>
      </p:pic>
      <p:pic>
        <p:nvPicPr>
          <p:cNvPr id="9" name="Image 7" descr="preencoded.png"/>
          <p:cNvPicPr>
            <a:picLocks noChangeAspect="1"/>
          </p:cNvPicPr>
          <p:nvPr/>
        </p:nvPicPr>
        <p:blipFill>
          <a:blip r:embed="rId10"/>
          <a:stretch>
            <a:fillRect/>
          </a:stretch>
        </p:blipFill>
        <p:spPr>
          <a:xfrm>
            <a:off x="723900" y="2933700"/>
            <a:ext cx="152400" cy="152400"/>
          </a:xfrm>
          <a:prstGeom prst="rect">
            <a:avLst/>
          </a:prstGeom>
        </p:spPr>
      </p:pic>
      <p:pic>
        <p:nvPicPr>
          <p:cNvPr id="10" name="Image 8" descr="preencoded.png"/>
          <p:cNvPicPr>
            <a:picLocks noChangeAspect="1"/>
          </p:cNvPicPr>
          <p:nvPr/>
        </p:nvPicPr>
        <p:blipFill>
          <a:blip r:embed="rId8"/>
          <a:stretch>
            <a:fillRect/>
          </a:stretch>
        </p:blipFill>
        <p:spPr>
          <a:xfrm>
            <a:off x="6210300" y="2590800"/>
            <a:ext cx="5600700" cy="1409700"/>
          </a:xfrm>
          <a:prstGeom prst="rect">
            <a:avLst/>
          </a:prstGeom>
        </p:spPr>
      </p:pic>
      <p:pic>
        <p:nvPicPr>
          <p:cNvPr id="11" name="Image 9" descr="preencoded.png"/>
          <p:cNvPicPr>
            <a:picLocks noChangeAspect="1"/>
          </p:cNvPicPr>
          <p:nvPr/>
        </p:nvPicPr>
        <p:blipFill>
          <a:blip r:embed="rId11"/>
          <a:stretch>
            <a:fillRect/>
          </a:stretch>
        </p:blipFill>
        <p:spPr>
          <a:xfrm>
            <a:off x="6400800" y="2781300"/>
            <a:ext cx="457200" cy="457200"/>
          </a:xfrm>
          <a:prstGeom prst="rect">
            <a:avLst/>
          </a:prstGeom>
        </p:spPr>
      </p:pic>
      <p:pic>
        <p:nvPicPr>
          <p:cNvPr id="12" name="Image 10" descr="preencoded.png"/>
          <p:cNvPicPr>
            <a:picLocks noChangeAspect="1"/>
          </p:cNvPicPr>
          <p:nvPr/>
        </p:nvPicPr>
        <p:blipFill>
          <a:blip r:embed="rId12"/>
          <a:stretch>
            <a:fillRect/>
          </a:stretch>
        </p:blipFill>
        <p:spPr>
          <a:xfrm>
            <a:off x="6562725" y="2933700"/>
            <a:ext cx="133350" cy="152400"/>
          </a:xfrm>
          <a:prstGeom prst="rect">
            <a:avLst/>
          </a:prstGeom>
        </p:spPr>
      </p:pic>
      <p:pic>
        <p:nvPicPr>
          <p:cNvPr id="13" name="Image 11" descr="preencoded.png"/>
          <p:cNvPicPr>
            <a:picLocks noChangeAspect="1"/>
          </p:cNvPicPr>
          <p:nvPr/>
        </p:nvPicPr>
        <p:blipFill>
          <a:blip r:embed="rId13"/>
          <a:stretch>
            <a:fillRect/>
          </a:stretch>
        </p:blipFill>
        <p:spPr>
          <a:xfrm>
            <a:off x="381000" y="4229100"/>
            <a:ext cx="5600700" cy="1638300"/>
          </a:xfrm>
          <a:prstGeom prst="rect">
            <a:avLst/>
          </a:prstGeom>
        </p:spPr>
      </p:pic>
      <p:pic>
        <p:nvPicPr>
          <p:cNvPr id="14" name="Image 12" descr="preencoded.png"/>
          <p:cNvPicPr>
            <a:picLocks noChangeAspect="1"/>
          </p:cNvPicPr>
          <p:nvPr/>
        </p:nvPicPr>
        <p:blipFill>
          <a:blip r:embed="rId14"/>
          <a:stretch>
            <a:fillRect/>
          </a:stretch>
        </p:blipFill>
        <p:spPr>
          <a:xfrm>
            <a:off x="571500" y="4419600"/>
            <a:ext cx="457200" cy="457200"/>
          </a:xfrm>
          <a:prstGeom prst="rect">
            <a:avLst/>
          </a:prstGeom>
        </p:spPr>
      </p:pic>
      <p:pic>
        <p:nvPicPr>
          <p:cNvPr id="15" name="Image 13" descr="preencoded.png"/>
          <p:cNvPicPr>
            <a:picLocks noChangeAspect="1"/>
          </p:cNvPicPr>
          <p:nvPr/>
        </p:nvPicPr>
        <p:blipFill>
          <a:blip r:embed="rId15"/>
          <a:stretch>
            <a:fillRect/>
          </a:stretch>
        </p:blipFill>
        <p:spPr>
          <a:xfrm>
            <a:off x="723900" y="4572000"/>
            <a:ext cx="152400" cy="152400"/>
          </a:xfrm>
          <a:prstGeom prst="rect">
            <a:avLst/>
          </a:prstGeom>
        </p:spPr>
      </p:pic>
      <p:pic>
        <p:nvPicPr>
          <p:cNvPr id="16" name="Image 14" descr="preencoded.png"/>
          <p:cNvPicPr>
            <a:picLocks noChangeAspect="1"/>
          </p:cNvPicPr>
          <p:nvPr/>
        </p:nvPicPr>
        <p:blipFill>
          <a:blip r:embed="rId13"/>
          <a:stretch>
            <a:fillRect/>
          </a:stretch>
        </p:blipFill>
        <p:spPr>
          <a:xfrm>
            <a:off x="6210300" y="4229100"/>
            <a:ext cx="5600700" cy="1638300"/>
          </a:xfrm>
          <a:prstGeom prst="rect">
            <a:avLst/>
          </a:prstGeom>
        </p:spPr>
      </p:pic>
      <p:pic>
        <p:nvPicPr>
          <p:cNvPr id="17" name="Image 15" descr="preencoded.png"/>
          <p:cNvPicPr>
            <a:picLocks noChangeAspect="1"/>
          </p:cNvPicPr>
          <p:nvPr/>
        </p:nvPicPr>
        <p:blipFill>
          <a:blip r:embed="rId16"/>
          <a:stretch>
            <a:fillRect/>
          </a:stretch>
        </p:blipFill>
        <p:spPr>
          <a:xfrm>
            <a:off x="6400800" y="4419600"/>
            <a:ext cx="457200" cy="457200"/>
          </a:xfrm>
          <a:prstGeom prst="rect">
            <a:avLst/>
          </a:prstGeom>
        </p:spPr>
      </p:pic>
      <p:pic>
        <p:nvPicPr>
          <p:cNvPr id="18" name="Image 16" descr="preencoded.png"/>
          <p:cNvPicPr>
            <a:picLocks noChangeAspect="1"/>
          </p:cNvPicPr>
          <p:nvPr/>
        </p:nvPicPr>
        <p:blipFill>
          <a:blip r:embed="rId17"/>
          <a:stretch>
            <a:fillRect/>
          </a:stretch>
        </p:blipFill>
        <p:spPr>
          <a:xfrm>
            <a:off x="6534150" y="4572000"/>
            <a:ext cx="190500" cy="152400"/>
          </a:xfrm>
          <a:prstGeom prst="rect">
            <a:avLst/>
          </a:prstGeom>
        </p:spPr>
      </p:pic>
      <p:sp>
        <p:nvSpPr>
          <p:cNvPr id="19"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Le Mouvement des Régies</a:t>
            </a:r>
            <a:endParaRPr lang="en-US" sz="2700" dirty="0"/>
          </a:p>
        </p:txBody>
      </p:sp>
      <p:sp>
        <p:nvSpPr>
          <p:cNvPr id="20" name="Text 1"/>
          <p:cNvSpPr/>
          <p:nvPr/>
        </p:nvSpPr>
        <p:spPr>
          <a:xfrm>
            <a:off x="1371600" y="1295400"/>
            <a:ext cx="1024890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E40AF"/>
                </a:solidFill>
                <a:latin typeface="ui-sans-serif" pitchFamily="34" charset="0"/>
                <a:ea typeface="ui-sans-serif" pitchFamily="34" charset="-122"/>
                <a:cs typeface="ui-sans-serif" pitchFamily="34" charset="-120"/>
              </a:rPr>
              <a:t>Création</a:t>
            </a:r>
            <a:endParaRPr lang="en-US" sz="1800" dirty="0"/>
          </a:p>
        </p:txBody>
      </p:sp>
      <p:sp>
        <p:nvSpPr>
          <p:cNvPr id="21" name="Text 2"/>
          <p:cNvSpPr/>
          <p:nvPr/>
        </p:nvSpPr>
        <p:spPr>
          <a:xfrm>
            <a:off x="1371600" y="1638300"/>
            <a:ext cx="10248900" cy="533400"/>
          </a:xfrm>
          <a:prstGeom prst="rect">
            <a:avLst/>
          </a:prstGeom>
          <a:noFill/>
          <a:ln/>
        </p:spPr>
        <p:txBody>
          <a:bodyPr vert="horz" wrap="square" lIns="0" tIns="0" rIns="0" bIns="0" rtlCol="0" anchor="t"/>
          <a:lstStyle/>
          <a:p>
            <a:pPr marL="0" indent="0">
              <a:lnSpc>
                <a:spcPts val="2100"/>
              </a:lnSpc>
              <a:buNone/>
            </a:pPr>
            <a:r>
              <a:rPr lang="en-US" sz="1350" dirty="0">
                <a:solidFill>
                  <a:srgbClr val="374151"/>
                </a:solidFill>
                <a:latin typeface="ui-sans-serif" pitchFamily="34" charset="0"/>
                <a:ea typeface="ui-sans-serif" pitchFamily="34" charset="-122"/>
                <a:cs typeface="ui-sans-serif" pitchFamily="34" charset="-120"/>
              </a:rPr>
              <a:t>Le Mouvement des Régies (MR) a été créé en 1989 sur un mouvement social d'éducation populaire, soutenue par les psychologues et sociologues du moment.</a:t>
            </a:r>
            <a:endParaRPr lang="en-US" sz="1350" dirty="0"/>
          </a:p>
        </p:txBody>
      </p:sp>
      <p:sp>
        <p:nvSpPr>
          <p:cNvPr id="22" name="Text 3"/>
          <p:cNvSpPr/>
          <p:nvPr/>
        </p:nvSpPr>
        <p:spPr>
          <a:xfrm>
            <a:off x="1181100" y="2781300"/>
            <a:ext cx="4605576" cy="266700"/>
          </a:xfrm>
          <a:prstGeom prst="rect">
            <a:avLst/>
          </a:prstGeom>
          <a:noFill/>
          <a:ln/>
        </p:spPr>
        <p:txBody>
          <a:bodyPr vert="horz" wrap="square" lIns="0" tIns="0" rIns="0" bIns="0" rtlCol="0" anchor="t"/>
          <a:lstStyle/>
          <a:p>
            <a:pPr marL="0" indent="0">
              <a:lnSpc>
                <a:spcPts val="2100"/>
              </a:lnSpc>
              <a:buNone/>
            </a:pPr>
            <a:r>
              <a:rPr lang="en-US" sz="1500" b="1" dirty="0">
                <a:solidFill>
                  <a:srgbClr val="B91C1C"/>
                </a:solidFill>
                <a:latin typeface="ui-sans-serif" pitchFamily="34" charset="0"/>
                <a:ea typeface="ui-sans-serif" pitchFamily="34" charset="-122"/>
                <a:cs typeface="ui-sans-serif" pitchFamily="34" charset="-120"/>
              </a:rPr>
              <a:t>Étude des Demandes</a:t>
            </a:r>
            <a:endParaRPr lang="en-US" sz="1500" dirty="0"/>
          </a:p>
        </p:txBody>
      </p:sp>
      <p:sp>
        <p:nvSpPr>
          <p:cNvPr id="23" name="Text 4"/>
          <p:cNvSpPr/>
          <p:nvPr/>
        </p:nvSpPr>
        <p:spPr>
          <a:xfrm>
            <a:off x="1181100" y="3124200"/>
            <a:ext cx="4605576"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Passer de l'idée à la réalisation du projet</a:t>
            </a:r>
            <a:endParaRPr lang="en-US" sz="1200" dirty="0"/>
          </a:p>
        </p:txBody>
      </p:sp>
      <p:sp>
        <p:nvSpPr>
          <p:cNvPr id="24" name="Text 5"/>
          <p:cNvSpPr/>
          <p:nvPr/>
        </p:nvSpPr>
        <p:spPr>
          <a:xfrm>
            <a:off x="1181100" y="3352800"/>
            <a:ext cx="4605576"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Assurer la cohérence avec le projet du territoire</a:t>
            </a:r>
            <a:endParaRPr lang="en-US" sz="1200" dirty="0"/>
          </a:p>
        </p:txBody>
      </p:sp>
      <p:sp>
        <p:nvSpPr>
          <p:cNvPr id="25" name="Text 6"/>
          <p:cNvSpPr/>
          <p:nvPr/>
        </p:nvSpPr>
        <p:spPr>
          <a:xfrm>
            <a:off x="1181100" y="3581400"/>
            <a:ext cx="4605576"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Répondre aux problématiques locales</a:t>
            </a:r>
            <a:endParaRPr lang="en-US" sz="1200" dirty="0"/>
          </a:p>
        </p:txBody>
      </p:sp>
      <p:sp>
        <p:nvSpPr>
          <p:cNvPr id="26" name="Text 7"/>
          <p:cNvSpPr/>
          <p:nvPr/>
        </p:nvSpPr>
        <p:spPr>
          <a:xfrm>
            <a:off x="7010400" y="2781300"/>
            <a:ext cx="4367957" cy="266700"/>
          </a:xfrm>
          <a:prstGeom prst="rect">
            <a:avLst/>
          </a:prstGeom>
          <a:noFill/>
          <a:ln/>
        </p:spPr>
        <p:txBody>
          <a:bodyPr vert="horz" wrap="square" lIns="0" tIns="0" rIns="0" bIns="0" rtlCol="0" anchor="t"/>
          <a:lstStyle/>
          <a:p>
            <a:pPr marL="0" indent="0">
              <a:lnSpc>
                <a:spcPts val="2100"/>
              </a:lnSpc>
              <a:buNone/>
            </a:pPr>
            <a:r>
              <a:rPr lang="en-US" sz="1500" b="1" dirty="0">
                <a:solidFill>
                  <a:srgbClr val="1D4ED8"/>
                </a:solidFill>
                <a:latin typeface="ui-sans-serif" pitchFamily="34" charset="0"/>
                <a:ea typeface="ui-sans-serif" pitchFamily="34" charset="-122"/>
                <a:cs typeface="ui-sans-serif" pitchFamily="34" charset="-120"/>
              </a:rPr>
              <a:t>Représentation</a:t>
            </a:r>
            <a:endParaRPr lang="en-US" sz="1500" dirty="0"/>
          </a:p>
        </p:txBody>
      </p:sp>
      <p:sp>
        <p:nvSpPr>
          <p:cNvPr id="27" name="Text 8"/>
          <p:cNvSpPr/>
          <p:nvPr/>
        </p:nvSpPr>
        <p:spPr>
          <a:xfrm>
            <a:off x="7010400" y="3124200"/>
            <a:ext cx="5241548"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Focaliser sur le projet politique</a:t>
            </a:r>
            <a:endParaRPr lang="en-US" sz="1200" dirty="0"/>
          </a:p>
        </p:txBody>
      </p:sp>
      <p:sp>
        <p:nvSpPr>
          <p:cNvPr id="28" name="Text 9"/>
          <p:cNvSpPr/>
          <p:nvPr/>
        </p:nvSpPr>
        <p:spPr>
          <a:xfrm>
            <a:off x="7010400" y="3352800"/>
            <a:ext cx="5241548"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Défendre les intérêts des RQT à travers des plaidoyers</a:t>
            </a:r>
            <a:endParaRPr lang="en-US" sz="1200" dirty="0"/>
          </a:p>
        </p:txBody>
      </p:sp>
      <p:sp>
        <p:nvSpPr>
          <p:cNvPr id="29" name="Text 10"/>
          <p:cNvSpPr/>
          <p:nvPr/>
        </p:nvSpPr>
        <p:spPr>
          <a:xfrm>
            <a:off x="7010400" y="3581400"/>
            <a:ext cx="5241548"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Prendre la parole auprès des autorités compétentes</a:t>
            </a:r>
            <a:endParaRPr lang="en-US" sz="1200" dirty="0"/>
          </a:p>
        </p:txBody>
      </p:sp>
      <p:sp>
        <p:nvSpPr>
          <p:cNvPr id="30" name="Text 11"/>
          <p:cNvSpPr/>
          <p:nvPr/>
        </p:nvSpPr>
        <p:spPr>
          <a:xfrm>
            <a:off x="1181100" y="4419600"/>
            <a:ext cx="46101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5803D"/>
                </a:solidFill>
                <a:latin typeface="ui-sans-serif" pitchFamily="34" charset="0"/>
                <a:ea typeface="ui-sans-serif" pitchFamily="34" charset="-122"/>
                <a:cs typeface="ui-sans-serif" pitchFamily="34" charset="-120"/>
              </a:rPr>
              <a:t>Animation</a:t>
            </a:r>
            <a:endParaRPr lang="en-US" sz="1500" dirty="0"/>
          </a:p>
        </p:txBody>
      </p:sp>
      <p:sp>
        <p:nvSpPr>
          <p:cNvPr id="31" name="Text 12"/>
          <p:cNvSpPr/>
          <p:nvPr/>
        </p:nvSpPr>
        <p:spPr>
          <a:xfrm>
            <a:off x="1181100" y="4762500"/>
            <a:ext cx="55321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Formation et outillage des RQT</a:t>
            </a:r>
            <a:endParaRPr lang="en-US" sz="1200" dirty="0"/>
          </a:p>
        </p:txBody>
      </p:sp>
      <p:sp>
        <p:nvSpPr>
          <p:cNvPr id="32" name="Text 13"/>
          <p:cNvSpPr/>
          <p:nvPr/>
        </p:nvSpPr>
        <p:spPr>
          <a:xfrm>
            <a:off x="1181100" y="4991100"/>
            <a:ext cx="55321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Echanges et transfert de pratiques</a:t>
            </a:r>
            <a:endParaRPr lang="en-US" sz="1200" dirty="0"/>
          </a:p>
        </p:txBody>
      </p:sp>
      <p:sp>
        <p:nvSpPr>
          <p:cNvPr id="33" name="Text 14"/>
          <p:cNvSpPr/>
          <p:nvPr/>
        </p:nvSpPr>
        <p:spPr>
          <a:xfrm>
            <a:off x="1181100" y="5219700"/>
            <a:ext cx="46101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Rencontres entre professionnels par catégorie, par mission</a:t>
            </a:r>
            <a:endParaRPr lang="en-US" sz="1200" dirty="0"/>
          </a:p>
        </p:txBody>
      </p:sp>
      <p:sp>
        <p:nvSpPr>
          <p:cNvPr id="34" name="Text 15"/>
          <p:cNvSpPr/>
          <p:nvPr/>
        </p:nvSpPr>
        <p:spPr>
          <a:xfrm>
            <a:off x="7010400" y="4419600"/>
            <a:ext cx="3953321" cy="266700"/>
          </a:xfrm>
          <a:prstGeom prst="rect">
            <a:avLst/>
          </a:prstGeom>
          <a:noFill/>
          <a:ln/>
        </p:spPr>
        <p:txBody>
          <a:bodyPr vert="horz" wrap="square" lIns="0" tIns="0" rIns="0" bIns="0" rtlCol="0" anchor="t"/>
          <a:lstStyle/>
          <a:p>
            <a:pPr marL="0" indent="0">
              <a:lnSpc>
                <a:spcPts val="2100"/>
              </a:lnSpc>
              <a:buNone/>
            </a:pPr>
            <a:r>
              <a:rPr lang="en-US" sz="1500" b="1" dirty="0">
                <a:solidFill>
                  <a:srgbClr val="7E22CE"/>
                </a:solidFill>
                <a:latin typeface="ui-sans-serif" pitchFamily="34" charset="0"/>
                <a:ea typeface="ui-sans-serif" pitchFamily="34" charset="-122"/>
                <a:cs typeface="ui-sans-serif" pitchFamily="34" charset="-120"/>
              </a:rPr>
              <a:t>Accompagnement</a:t>
            </a:r>
            <a:endParaRPr lang="en-US" sz="1500" dirty="0"/>
          </a:p>
        </p:txBody>
      </p:sp>
      <p:sp>
        <p:nvSpPr>
          <p:cNvPr id="35" name="Text 16"/>
          <p:cNvSpPr/>
          <p:nvPr/>
        </p:nvSpPr>
        <p:spPr>
          <a:xfrm>
            <a:off x="7010400" y="4762500"/>
            <a:ext cx="4743986"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Gestion économique et financière</a:t>
            </a:r>
            <a:endParaRPr lang="en-US" sz="1200" dirty="0"/>
          </a:p>
        </p:txBody>
      </p:sp>
      <p:sp>
        <p:nvSpPr>
          <p:cNvPr id="36" name="Text 17"/>
          <p:cNvSpPr/>
          <p:nvPr/>
        </p:nvSpPr>
        <p:spPr>
          <a:xfrm>
            <a:off x="7010400" y="4991100"/>
            <a:ext cx="4743986"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Modèle économique et fiscalité</a:t>
            </a:r>
            <a:endParaRPr lang="en-US" sz="1200" dirty="0"/>
          </a:p>
        </p:txBody>
      </p:sp>
      <p:sp>
        <p:nvSpPr>
          <p:cNvPr id="37" name="Text 18"/>
          <p:cNvSpPr/>
          <p:nvPr/>
        </p:nvSpPr>
        <p:spPr>
          <a:xfrm>
            <a:off x="7010400" y="5219700"/>
            <a:ext cx="4743986"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Gouvernance et développement des partenariats</a:t>
            </a:r>
            <a:endParaRPr lang="en-US" sz="1200" dirty="0"/>
          </a:p>
        </p:txBody>
      </p:sp>
      <p:sp>
        <p:nvSpPr>
          <p:cNvPr id="38" name="Text 19"/>
          <p:cNvSpPr/>
          <p:nvPr/>
        </p:nvSpPr>
        <p:spPr>
          <a:xfrm>
            <a:off x="8930134" y="6515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6 | Les Régies de Quartier et de Territoire</a:t>
            </a:r>
            <a:endParaRPr lang="en-US" sz="1050" dirty="0"/>
          </a:p>
        </p:txBody>
      </p:sp>
      <p:pic>
        <p:nvPicPr>
          <p:cNvPr id="39" name="Image 38">
            <a:extLst>
              <a:ext uri="{FF2B5EF4-FFF2-40B4-BE49-F238E27FC236}">
                <a16:creationId xmlns:a16="http://schemas.microsoft.com/office/drawing/2014/main" id="{0CA0A6D1-70E6-4A97-8CFC-FF0973CD875C}"/>
              </a:ext>
            </a:extLst>
          </p:cNvPr>
          <p:cNvPicPr>
            <a:picLocks noChangeAspect="1"/>
          </p:cNvPicPr>
          <p:nvPr/>
        </p:nvPicPr>
        <p:blipFill>
          <a:blip r:embed="rId18"/>
          <a:stretch>
            <a:fillRect/>
          </a:stretch>
        </p:blipFill>
        <p:spPr>
          <a:xfrm>
            <a:off x="10868176" y="69817"/>
            <a:ext cx="1206913" cy="635033"/>
          </a:xfrm>
          <a:prstGeom prst="rect">
            <a:avLst/>
          </a:prstGeom>
        </p:spPr>
      </p:pic>
      <p:pic>
        <p:nvPicPr>
          <p:cNvPr id="40" name="Image 39">
            <a:extLst>
              <a:ext uri="{FF2B5EF4-FFF2-40B4-BE49-F238E27FC236}">
                <a16:creationId xmlns:a16="http://schemas.microsoft.com/office/drawing/2014/main" id="{C4A7985B-2B81-42D5-883C-A9D3B95446B4}"/>
              </a:ext>
            </a:extLst>
          </p:cNvPr>
          <p:cNvPicPr>
            <a:picLocks noChangeAspect="1"/>
          </p:cNvPicPr>
          <p:nvPr/>
        </p:nvPicPr>
        <p:blipFill>
          <a:blip r:embed="rId19"/>
          <a:stretch>
            <a:fillRect/>
          </a:stretch>
        </p:blipFill>
        <p:spPr>
          <a:xfrm>
            <a:off x="9734550" y="47624"/>
            <a:ext cx="1061263" cy="6425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1117550" cy="2476500"/>
          </a:xfrm>
          <a:prstGeom prst="rect">
            <a:avLst/>
          </a:prstGeom>
        </p:spPr>
      </p:pic>
      <p:pic>
        <p:nvPicPr>
          <p:cNvPr id="5" name="Image 3" descr="preencoded.png"/>
          <p:cNvPicPr>
            <a:picLocks noChangeAspect="1"/>
          </p:cNvPicPr>
          <p:nvPr/>
        </p:nvPicPr>
        <p:blipFill>
          <a:blip r:embed="rId6"/>
          <a:stretch>
            <a:fillRect/>
          </a:stretch>
        </p:blipFill>
        <p:spPr>
          <a:xfrm>
            <a:off x="830163" y="1543050"/>
            <a:ext cx="219075" cy="342900"/>
          </a:xfrm>
          <a:prstGeom prst="rect">
            <a:avLst/>
          </a:prstGeom>
        </p:spPr>
      </p:pic>
      <p:pic>
        <p:nvPicPr>
          <p:cNvPr id="6" name="Image 4" descr="preencoded.png"/>
          <p:cNvPicPr>
            <a:picLocks noChangeAspect="1"/>
          </p:cNvPicPr>
          <p:nvPr/>
        </p:nvPicPr>
        <p:blipFill>
          <a:blip r:embed="rId7"/>
          <a:stretch>
            <a:fillRect/>
          </a:stretch>
        </p:blipFill>
        <p:spPr>
          <a:xfrm>
            <a:off x="1650950" y="1104900"/>
            <a:ext cx="1117550" cy="2476500"/>
          </a:xfrm>
          <a:prstGeom prst="rect">
            <a:avLst/>
          </a:prstGeom>
        </p:spPr>
      </p:pic>
      <p:pic>
        <p:nvPicPr>
          <p:cNvPr id="7" name="Image 5" descr="preencoded.png"/>
          <p:cNvPicPr>
            <a:picLocks noChangeAspect="1"/>
          </p:cNvPicPr>
          <p:nvPr/>
        </p:nvPicPr>
        <p:blipFill>
          <a:blip r:embed="rId8"/>
          <a:stretch>
            <a:fillRect/>
          </a:stretch>
        </p:blipFill>
        <p:spPr>
          <a:xfrm>
            <a:off x="2028676" y="1638300"/>
            <a:ext cx="361950" cy="342900"/>
          </a:xfrm>
          <a:prstGeom prst="rect">
            <a:avLst/>
          </a:prstGeom>
        </p:spPr>
      </p:pic>
      <p:pic>
        <p:nvPicPr>
          <p:cNvPr id="8" name="Image 6" descr="preencoded.png"/>
          <p:cNvPicPr>
            <a:picLocks noChangeAspect="1"/>
          </p:cNvPicPr>
          <p:nvPr/>
        </p:nvPicPr>
        <p:blipFill>
          <a:blip r:embed="rId9"/>
          <a:stretch>
            <a:fillRect/>
          </a:stretch>
        </p:blipFill>
        <p:spPr>
          <a:xfrm>
            <a:off x="2920901" y="1104900"/>
            <a:ext cx="1117699" cy="2476500"/>
          </a:xfrm>
          <a:prstGeom prst="rect">
            <a:avLst/>
          </a:prstGeom>
        </p:spPr>
      </p:pic>
      <p:pic>
        <p:nvPicPr>
          <p:cNvPr id="9" name="Image 7" descr="preencoded.png"/>
          <p:cNvPicPr>
            <a:picLocks noChangeAspect="1"/>
          </p:cNvPicPr>
          <p:nvPr/>
        </p:nvPicPr>
        <p:blipFill>
          <a:blip r:embed="rId10"/>
          <a:stretch>
            <a:fillRect/>
          </a:stretch>
        </p:blipFill>
        <p:spPr>
          <a:xfrm>
            <a:off x="3298775" y="1638300"/>
            <a:ext cx="361950" cy="342900"/>
          </a:xfrm>
          <a:prstGeom prst="rect">
            <a:avLst/>
          </a:prstGeom>
        </p:spPr>
      </p:pic>
      <p:pic>
        <p:nvPicPr>
          <p:cNvPr id="10" name="Image 8" descr="preencoded.png"/>
          <p:cNvPicPr>
            <a:picLocks noChangeAspect="1"/>
          </p:cNvPicPr>
          <p:nvPr/>
        </p:nvPicPr>
        <p:blipFill>
          <a:blip r:embed="rId11"/>
          <a:stretch>
            <a:fillRect/>
          </a:stretch>
        </p:blipFill>
        <p:spPr>
          <a:xfrm>
            <a:off x="381000" y="3733800"/>
            <a:ext cx="3657600" cy="2476500"/>
          </a:xfrm>
          <a:prstGeom prst="rect">
            <a:avLst/>
          </a:prstGeom>
        </p:spPr>
      </p:pic>
      <p:pic>
        <p:nvPicPr>
          <p:cNvPr id="11" name="Image 9" descr="preencoded.png"/>
          <p:cNvPicPr>
            <a:picLocks noChangeAspect="1"/>
          </p:cNvPicPr>
          <p:nvPr/>
        </p:nvPicPr>
        <p:blipFill>
          <a:blip r:embed="rId12"/>
          <a:stretch>
            <a:fillRect/>
          </a:stretch>
        </p:blipFill>
        <p:spPr>
          <a:xfrm>
            <a:off x="533400" y="3886200"/>
            <a:ext cx="257175" cy="304800"/>
          </a:xfrm>
          <a:prstGeom prst="rect">
            <a:avLst/>
          </a:prstGeom>
        </p:spPr>
      </p:pic>
      <p:pic>
        <p:nvPicPr>
          <p:cNvPr id="12" name="Image 10" descr="preencoded.png"/>
          <p:cNvPicPr>
            <a:picLocks noChangeAspect="1"/>
          </p:cNvPicPr>
          <p:nvPr/>
        </p:nvPicPr>
        <p:blipFill>
          <a:blip r:embed="rId13"/>
          <a:stretch>
            <a:fillRect/>
          </a:stretch>
        </p:blipFill>
        <p:spPr>
          <a:xfrm>
            <a:off x="533400" y="4305300"/>
            <a:ext cx="2857500" cy="1143000"/>
          </a:xfrm>
          <a:prstGeom prst="rect">
            <a:avLst/>
          </a:prstGeom>
        </p:spPr>
      </p:pic>
      <p:pic>
        <p:nvPicPr>
          <p:cNvPr id="13" name="Image 11" descr="preencoded.png"/>
          <p:cNvPicPr>
            <a:picLocks noChangeAspect="1"/>
          </p:cNvPicPr>
          <p:nvPr/>
        </p:nvPicPr>
        <p:blipFill>
          <a:blip r:embed="rId14"/>
          <a:stretch>
            <a:fillRect/>
          </a:stretch>
        </p:blipFill>
        <p:spPr>
          <a:xfrm>
            <a:off x="4267200" y="1104900"/>
            <a:ext cx="7543800" cy="5105400"/>
          </a:xfrm>
          <a:prstGeom prst="rect">
            <a:avLst/>
          </a:prstGeom>
        </p:spPr>
      </p:pic>
      <p:pic>
        <p:nvPicPr>
          <p:cNvPr id="14" name="Image 12" descr="preencoded.png"/>
          <p:cNvPicPr>
            <a:picLocks noChangeAspect="1"/>
          </p:cNvPicPr>
          <p:nvPr/>
        </p:nvPicPr>
        <p:blipFill>
          <a:blip r:embed="rId15"/>
          <a:stretch>
            <a:fillRect/>
          </a:stretch>
        </p:blipFill>
        <p:spPr>
          <a:xfrm>
            <a:off x="4495800" y="1790700"/>
            <a:ext cx="142875" cy="266700"/>
          </a:xfrm>
          <a:prstGeom prst="rect">
            <a:avLst/>
          </a:prstGeom>
        </p:spPr>
      </p:pic>
      <p:pic>
        <p:nvPicPr>
          <p:cNvPr id="15" name="Image 13" descr="preencoded.png"/>
          <p:cNvPicPr>
            <a:picLocks noChangeAspect="1"/>
          </p:cNvPicPr>
          <p:nvPr/>
        </p:nvPicPr>
        <p:blipFill>
          <a:blip r:embed="rId16"/>
          <a:stretch>
            <a:fillRect/>
          </a:stretch>
        </p:blipFill>
        <p:spPr>
          <a:xfrm>
            <a:off x="4495800" y="2857500"/>
            <a:ext cx="219075" cy="266700"/>
          </a:xfrm>
          <a:prstGeom prst="rect">
            <a:avLst/>
          </a:prstGeom>
        </p:spPr>
      </p:pic>
      <p:pic>
        <p:nvPicPr>
          <p:cNvPr id="16" name="Image 14" descr="preencoded.png"/>
          <p:cNvPicPr>
            <a:picLocks noChangeAspect="1"/>
          </p:cNvPicPr>
          <p:nvPr/>
        </p:nvPicPr>
        <p:blipFill>
          <a:blip r:embed="rId17"/>
          <a:stretch>
            <a:fillRect/>
          </a:stretch>
        </p:blipFill>
        <p:spPr>
          <a:xfrm>
            <a:off x="8191500" y="1790700"/>
            <a:ext cx="190500" cy="266700"/>
          </a:xfrm>
          <a:prstGeom prst="rect">
            <a:avLst/>
          </a:prstGeom>
        </p:spPr>
      </p:pic>
      <p:pic>
        <p:nvPicPr>
          <p:cNvPr id="17" name="Image 15" descr="preencoded.png"/>
          <p:cNvPicPr>
            <a:picLocks noChangeAspect="1"/>
          </p:cNvPicPr>
          <p:nvPr/>
        </p:nvPicPr>
        <p:blipFill>
          <a:blip r:embed="rId18"/>
          <a:stretch>
            <a:fillRect/>
          </a:stretch>
        </p:blipFill>
        <p:spPr>
          <a:xfrm>
            <a:off x="8191500" y="2590800"/>
            <a:ext cx="238125" cy="266700"/>
          </a:xfrm>
          <a:prstGeom prst="rect">
            <a:avLst/>
          </a:prstGeom>
        </p:spPr>
      </p:pic>
      <p:pic>
        <p:nvPicPr>
          <p:cNvPr id="18" name="Image 16" descr="preencoded.png"/>
          <p:cNvPicPr>
            <a:picLocks noChangeAspect="1"/>
          </p:cNvPicPr>
          <p:nvPr/>
        </p:nvPicPr>
        <p:blipFill>
          <a:blip r:embed="rId19"/>
          <a:stretch>
            <a:fillRect/>
          </a:stretch>
        </p:blipFill>
        <p:spPr>
          <a:xfrm>
            <a:off x="4495800" y="3810000"/>
            <a:ext cx="7086600" cy="647700"/>
          </a:xfrm>
          <a:prstGeom prst="rect">
            <a:avLst/>
          </a:prstGeom>
        </p:spPr>
      </p:pic>
      <p:pic>
        <p:nvPicPr>
          <p:cNvPr id="19" name="Image 17" descr="preencoded.png"/>
          <p:cNvPicPr>
            <a:picLocks noChangeAspect="1"/>
          </p:cNvPicPr>
          <p:nvPr/>
        </p:nvPicPr>
        <p:blipFill>
          <a:blip r:embed="rId20"/>
          <a:stretch>
            <a:fillRect/>
          </a:stretch>
        </p:blipFill>
        <p:spPr>
          <a:xfrm>
            <a:off x="4495800" y="3962400"/>
            <a:ext cx="190500" cy="266700"/>
          </a:xfrm>
          <a:prstGeom prst="rect">
            <a:avLst/>
          </a:prstGeom>
        </p:spPr>
      </p:pic>
      <p:sp>
        <p:nvSpPr>
          <p:cNvPr id="20"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Chiffres Clés en France Métropolitaine</a:t>
            </a:r>
            <a:endParaRPr lang="en-US" sz="2700" dirty="0"/>
          </a:p>
        </p:txBody>
      </p:sp>
      <p:sp>
        <p:nvSpPr>
          <p:cNvPr id="21" name="Text 1"/>
          <p:cNvSpPr/>
          <p:nvPr/>
        </p:nvSpPr>
        <p:spPr>
          <a:xfrm>
            <a:off x="533400" y="1962150"/>
            <a:ext cx="812750" cy="8001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Nombre de Régies</a:t>
            </a:r>
            <a:endParaRPr lang="en-US" sz="1350" dirty="0"/>
          </a:p>
        </p:txBody>
      </p:sp>
      <p:sp>
        <p:nvSpPr>
          <p:cNvPr id="22" name="Text 2"/>
          <p:cNvSpPr/>
          <p:nvPr/>
        </p:nvSpPr>
        <p:spPr>
          <a:xfrm>
            <a:off x="641449" y="2800350"/>
            <a:ext cx="715804" cy="342900"/>
          </a:xfrm>
          <a:prstGeom prst="rect">
            <a:avLst/>
          </a:prstGeom>
          <a:noFill/>
          <a:ln/>
        </p:spPr>
        <p:txBody>
          <a:bodyPr vert="horz" wrap="square" lIns="0" tIns="0" rIns="0" bIns="0" rtlCol="0" anchor="t"/>
          <a:lstStyle/>
          <a:p>
            <a:pPr marL="0" indent="0">
              <a:lnSpc>
                <a:spcPts val="2700"/>
              </a:lnSpc>
              <a:buNone/>
            </a:pPr>
            <a:r>
              <a:rPr lang="en-US" sz="2250" b="1" dirty="0">
                <a:solidFill>
                  <a:srgbClr val="1E40AF"/>
                </a:solidFill>
                <a:latin typeface="ui-sans-serif" pitchFamily="34" charset="0"/>
                <a:ea typeface="ui-sans-serif" pitchFamily="34" charset="-122"/>
                <a:cs typeface="ui-sans-serif" pitchFamily="34" charset="-120"/>
              </a:rPr>
              <a:t>129</a:t>
            </a:r>
            <a:endParaRPr lang="en-US" sz="2250" dirty="0"/>
          </a:p>
        </p:txBody>
      </p:sp>
      <p:sp>
        <p:nvSpPr>
          <p:cNvPr id="23" name="Text 3"/>
          <p:cNvSpPr/>
          <p:nvPr/>
        </p:nvSpPr>
        <p:spPr>
          <a:xfrm>
            <a:off x="1821954" y="2057400"/>
            <a:ext cx="930473"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Salariés</a:t>
            </a:r>
            <a:endParaRPr lang="en-US" sz="1350" dirty="0"/>
          </a:p>
        </p:txBody>
      </p:sp>
      <p:sp>
        <p:nvSpPr>
          <p:cNvPr id="24" name="Text 4"/>
          <p:cNvSpPr/>
          <p:nvPr/>
        </p:nvSpPr>
        <p:spPr>
          <a:xfrm>
            <a:off x="1803350" y="2362200"/>
            <a:ext cx="812750" cy="685800"/>
          </a:xfrm>
          <a:prstGeom prst="rect">
            <a:avLst/>
          </a:prstGeom>
          <a:noFill/>
          <a:ln/>
        </p:spPr>
        <p:txBody>
          <a:bodyPr vert="horz" wrap="square" lIns="0" tIns="0" rIns="0" bIns="0" rtlCol="0" anchor="t"/>
          <a:lstStyle/>
          <a:p>
            <a:pPr marL="0" indent="0">
              <a:lnSpc>
                <a:spcPts val="2700"/>
              </a:lnSpc>
              <a:buNone/>
            </a:pPr>
            <a:r>
              <a:rPr lang="en-US" sz="2250" b="1" dirty="0">
                <a:solidFill>
                  <a:srgbClr val="15803D"/>
                </a:solidFill>
                <a:latin typeface="ui-sans-serif" pitchFamily="34" charset="0"/>
                <a:ea typeface="ui-sans-serif" pitchFamily="34" charset="-122"/>
                <a:cs typeface="ui-sans-serif" pitchFamily="34" charset="-120"/>
              </a:rPr>
              <a:t>13 000</a:t>
            </a:r>
            <a:endParaRPr lang="en-US" sz="2250" dirty="0"/>
          </a:p>
        </p:txBody>
      </p:sp>
      <p:sp>
        <p:nvSpPr>
          <p:cNvPr id="25" name="Text 5"/>
          <p:cNvSpPr/>
          <p:nvPr/>
        </p:nvSpPr>
        <p:spPr>
          <a:xfrm>
            <a:off x="2983706" y="2057400"/>
            <a:ext cx="1190506"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Bénévoles</a:t>
            </a:r>
            <a:endParaRPr lang="en-US" sz="1350" dirty="0"/>
          </a:p>
        </p:txBody>
      </p:sp>
      <p:sp>
        <p:nvSpPr>
          <p:cNvPr id="26" name="Text 6"/>
          <p:cNvSpPr/>
          <p:nvPr/>
        </p:nvSpPr>
        <p:spPr>
          <a:xfrm>
            <a:off x="3073301" y="2362200"/>
            <a:ext cx="812899" cy="685800"/>
          </a:xfrm>
          <a:prstGeom prst="rect">
            <a:avLst/>
          </a:prstGeom>
          <a:noFill/>
          <a:ln/>
        </p:spPr>
        <p:txBody>
          <a:bodyPr vert="horz" wrap="square" lIns="0" tIns="0" rIns="0" bIns="0" rtlCol="0" anchor="t"/>
          <a:lstStyle/>
          <a:p>
            <a:pPr marL="0" indent="0">
              <a:lnSpc>
                <a:spcPts val="2700"/>
              </a:lnSpc>
              <a:buNone/>
            </a:pPr>
            <a:r>
              <a:rPr lang="en-US" sz="2250" b="1" dirty="0">
                <a:solidFill>
                  <a:srgbClr val="7E22CE"/>
                </a:solidFill>
                <a:latin typeface="ui-sans-serif" pitchFamily="34" charset="0"/>
                <a:ea typeface="ui-sans-serif" pitchFamily="34" charset="-122"/>
                <a:cs typeface="ui-sans-serif" pitchFamily="34" charset="-120"/>
              </a:rPr>
              <a:t>2 500</a:t>
            </a:r>
            <a:endParaRPr lang="en-US" sz="2250" dirty="0"/>
          </a:p>
        </p:txBody>
      </p:sp>
      <p:sp>
        <p:nvSpPr>
          <p:cNvPr id="27" name="Text 7"/>
          <p:cNvSpPr/>
          <p:nvPr/>
        </p:nvSpPr>
        <p:spPr>
          <a:xfrm>
            <a:off x="904875" y="3905250"/>
            <a:ext cx="2747665"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latin typeface="ui-sans-serif" pitchFamily="34" charset="0"/>
                <a:ea typeface="ui-sans-serif" pitchFamily="34" charset="-122"/>
                <a:cs typeface="ui-sans-serif" pitchFamily="34" charset="-120"/>
              </a:rPr>
              <a:t>Quartiers Prioritaires</a:t>
            </a:r>
            <a:endParaRPr lang="en-US" sz="1500" dirty="0"/>
          </a:p>
        </p:txBody>
      </p:sp>
      <p:sp>
        <p:nvSpPr>
          <p:cNvPr id="28" name="Text 8"/>
          <p:cNvSpPr/>
          <p:nvPr/>
        </p:nvSpPr>
        <p:spPr>
          <a:xfrm>
            <a:off x="533400" y="5600700"/>
            <a:ext cx="3352800" cy="457200"/>
          </a:xfrm>
          <a:prstGeom prst="rect">
            <a:avLst/>
          </a:prstGeom>
          <a:noFill/>
          <a:ln/>
        </p:spPr>
        <p:txBody>
          <a:bodyPr vert="horz" wrap="square" lIns="0" tIns="0" rIns="0" bIns="0" rtlCol="0" anchor="t"/>
          <a:lstStyle/>
          <a:p>
            <a:pPr marL="0" indent="0" algn="ctr">
              <a:lnSpc>
                <a:spcPts val="1800"/>
              </a:lnSpc>
              <a:buNone/>
            </a:pPr>
            <a:r>
              <a:rPr lang="en-US" sz="1200" dirty="0">
                <a:solidFill>
                  <a:srgbClr val="4B5563"/>
                </a:solidFill>
                <a:latin typeface="ui-sans-serif" pitchFamily="34" charset="0"/>
                <a:ea typeface="ui-sans-serif" pitchFamily="34" charset="-122"/>
                <a:cs typeface="ui-sans-serif" pitchFamily="34" charset="-120"/>
              </a:rPr>
              <a:t>94 % des régies interviennent dans les quartiers prioritaires de la ville</a:t>
            </a:r>
            <a:endParaRPr lang="en-US" sz="1200" dirty="0"/>
          </a:p>
        </p:txBody>
      </p:sp>
      <p:sp>
        <p:nvSpPr>
          <p:cNvPr id="29" name="Text 9"/>
          <p:cNvSpPr/>
          <p:nvPr/>
        </p:nvSpPr>
        <p:spPr>
          <a:xfrm>
            <a:off x="4495800" y="1333500"/>
            <a:ext cx="850392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Statistiques Complémentaires</a:t>
            </a:r>
            <a:endParaRPr lang="en-US" sz="1800" dirty="0"/>
          </a:p>
        </p:txBody>
      </p:sp>
      <p:sp>
        <p:nvSpPr>
          <p:cNvPr id="30" name="Text 10"/>
          <p:cNvSpPr/>
          <p:nvPr/>
        </p:nvSpPr>
        <p:spPr>
          <a:xfrm>
            <a:off x="4714875" y="1790700"/>
            <a:ext cx="1877199"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Marchés Publics</a:t>
            </a:r>
            <a:endParaRPr lang="en-US" sz="1350" dirty="0"/>
          </a:p>
        </p:txBody>
      </p:sp>
      <p:sp>
        <p:nvSpPr>
          <p:cNvPr id="31" name="Text 11"/>
          <p:cNvSpPr/>
          <p:nvPr/>
        </p:nvSpPr>
        <p:spPr>
          <a:xfrm>
            <a:off x="4762500" y="2133600"/>
            <a:ext cx="488811"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Total:</a:t>
            </a:r>
            <a:endParaRPr lang="en-US" sz="1200" dirty="0"/>
          </a:p>
        </p:txBody>
      </p:sp>
      <p:sp>
        <p:nvSpPr>
          <p:cNvPr id="32" name="Text 12"/>
          <p:cNvSpPr/>
          <p:nvPr/>
        </p:nvSpPr>
        <p:spPr>
          <a:xfrm>
            <a:off x="7568505" y="2133600"/>
            <a:ext cx="3818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800</a:t>
            </a:r>
            <a:endParaRPr lang="en-US" sz="1200" dirty="0"/>
          </a:p>
        </p:txBody>
      </p:sp>
      <p:sp>
        <p:nvSpPr>
          <p:cNvPr id="33" name="Text 13"/>
          <p:cNvSpPr/>
          <p:nvPr/>
        </p:nvSpPr>
        <p:spPr>
          <a:xfrm>
            <a:off x="4762500" y="2400300"/>
            <a:ext cx="1851481"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Marchés d'insertion:</a:t>
            </a:r>
            <a:endParaRPr lang="en-US" sz="1200" dirty="0"/>
          </a:p>
        </p:txBody>
      </p:sp>
      <p:sp>
        <p:nvSpPr>
          <p:cNvPr id="34" name="Text 14"/>
          <p:cNvSpPr/>
          <p:nvPr/>
        </p:nvSpPr>
        <p:spPr>
          <a:xfrm>
            <a:off x="7011442" y="2400300"/>
            <a:ext cx="1050310"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400 (50%)</a:t>
            </a:r>
            <a:endParaRPr lang="en-US" sz="1200" dirty="0"/>
          </a:p>
        </p:txBody>
      </p:sp>
      <p:sp>
        <p:nvSpPr>
          <p:cNvPr id="35" name="Text 15"/>
          <p:cNvSpPr/>
          <p:nvPr/>
        </p:nvSpPr>
        <p:spPr>
          <a:xfrm>
            <a:off x="4791075" y="2857500"/>
            <a:ext cx="1427857"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Achat Social</a:t>
            </a:r>
            <a:endParaRPr lang="en-US" sz="1350" dirty="0"/>
          </a:p>
        </p:txBody>
      </p:sp>
      <p:sp>
        <p:nvSpPr>
          <p:cNvPr id="36" name="Text 16"/>
          <p:cNvSpPr/>
          <p:nvPr/>
        </p:nvSpPr>
        <p:spPr>
          <a:xfrm>
            <a:off x="4762500" y="3200400"/>
            <a:ext cx="1205686"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Pourcentage:</a:t>
            </a:r>
            <a:endParaRPr lang="en-US" sz="1200" dirty="0"/>
          </a:p>
        </p:txBody>
      </p:sp>
      <p:sp>
        <p:nvSpPr>
          <p:cNvPr id="37" name="Text 17"/>
          <p:cNvSpPr/>
          <p:nvPr/>
        </p:nvSpPr>
        <p:spPr>
          <a:xfrm>
            <a:off x="7521922" y="3200400"/>
            <a:ext cx="4377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76%</a:t>
            </a:r>
            <a:endParaRPr lang="en-US" sz="1200" dirty="0"/>
          </a:p>
        </p:txBody>
      </p:sp>
      <p:sp>
        <p:nvSpPr>
          <p:cNvPr id="38" name="Text 18"/>
          <p:cNvSpPr/>
          <p:nvPr/>
        </p:nvSpPr>
        <p:spPr>
          <a:xfrm>
            <a:off x="8458200" y="1790700"/>
            <a:ext cx="1783794"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Taux de Sorties</a:t>
            </a:r>
            <a:endParaRPr lang="en-US" sz="1350" dirty="0"/>
          </a:p>
        </p:txBody>
      </p:sp>
      <p:sp>
        <p:nvSpPr>
          <p:cNvPr id="39" name="Text 19"/>
          <p:cNvSpPr/>
          <p:nvPr/>
        </p:nvSpPr>
        <p:spPr>
          <a:xfrm>
            <a:off x="8458200" y="2133600"/>
            <a:ext cx="1207472"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Dynamiques:</a:t>
            </a:r>
            <a:endParaRPr lang="en-US" sz="1200" dirty="0"/>
          </a:p>
        </p:txBody>
      </p:sp>
      <p:sp>
        <p:nvSpPr>
          <p:cNvPr id="40" name="Text 20"/>
          <p:cNvSpPr/>
          <p:nvPr/>
        </p:nvSpPr>
        <p:spPr>
          <a:xfrm>
            <a:off x="11217622" y="2133600"/>
            <a:ext cx="4377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58%</a:t>
            </a:r>
            <a:endParaRPr lang="en-US" sz="1200" dirty="0"/>
          </a:p>
        </p:txBody>
      </p:sp>
      <p:sp>
        <p:nvSpPr>
          <p:cNvPr id="41" name="Text 21"/>
          <p:cNvSpPr/>
          <p:nvPr/>
        </p:nvSpPr>
        <p:spPr>
          <a:xfrm>
            <a:off x="8505825" y="2590800"/>
            <a:ext cx="3579376"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Quartiers Prioritaires Couverts</a:t>
            </a:r>
            <a:endParaRPr lang="en-US" sz="1350" dirty="0"/>
          </a:p>
        </p:txBody>
      </p:sp>
      <p:sp>
        <p:nvSpPr>
          <p:cNvPr id="42" name="Text 22"/>
          <p:cNvSpPr/>
          <p:nvPr/>
        </p:nvSpPr>
        <p:spPr>
          <a:xfrm>
            <a:off x="8458200" y="2933700"/>
            <a:ext cx="788313"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Nombre:</a:t>
            </a:r>
            <a:endParaRPr lang="en-US" sz="1200" dirty="0"/>
          </a:p>
        </p:txBody>
      </p:sp>
      <p:sp>
        <p:nvSpPr>
          <p:cNvPr id="43" name="Text 23"/>
          <p:cNvSpPr/>
          <p:nvPr/>
        </p:nvSpPr>
        <p:spPr>
          <a:xfrm>
            <a:off x="11264205" y="2933700"/>
            <a:ext cx="3818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291</a:t>
            </a:r>
            <a:endParaRPr lang="en-US" sz="1200" dirty="0"/>
          </a:p>
        </p:txBody>
      </p:sp>
      <p:sp>
        <p:nvSpPr>
          <p:cNvPr id="44" name="Text 24"/>
          <p:cNvSpPr/>
          <p:nvPr/>
        </p:nvSpPr>
        <p:spPr>
          <a:xfrm>
            <a:off x="4762500" y="3962400"/>
            <a:ext cx="1828800"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Développement</a:t>
            </a:r>
            <a:endParaRPr lang="en-US" sz="1350" dirty="0"/>
          </a:p>
        </p:txBody>
      </p:sp>
      <p:sp>
        <p:nvSpPr>
          <p:cNvPr id="45" name="Text 25"/>
          <p:cNvSpPr/>
          <p:nvPr/>
        </p:nvSpPr>
        <p:spPr>
          <a:xfrm>
            <a:off x="4762500" y="4229100"/>
            <a:ext cx="8503920"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Continuité du développement endogène des régies de quartier et de territoire</a:t>
            </a:r>
            <a:endParaRPr lang="en-US" sz="1200" dirty="0"/>
          </a:p>
        </p:txBody>
      </p:sp>
      <p:sp>
        <p:nvSpPr>
          <p:cNvPr id="46" name="Text 26"/>
          <p:cNvSpPr/>
          <p:nvPr/>
        </p:nvSpPr>
        <p:spPr>
          <a:xfrm>
            <a:off x="8930134" y="6515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7 | Les Régies de Quartier et de Territoire</a:t>
            </a:r>
            <a:endParaRPr lang="en-US" sz="1050" dirty="0"/>
          </a:p>
        </p:txBody>
      </p:sp>
      <p:pic>
        <p:nvPicPr>
          <p:cNvPr id="47" name="Image 46">
            <a:extLst>
              <a:ext uri="{FF2B5EF4-FFF2-40B4-BE49-F238E27FC236}">
                <a16:creationId xmlns:a16="http://schemas.microsoft.com/office/drawing/2014/main" id="{7FD8F5F7-C0D5-4F23-A0D0-B2B4BF06B023}"/>
              </a:ext>
            </a:extLst>
          </p:cNvPr>
          <p:cNvPicPr>
            <a:picLocks noChangeAspect="1"/>
          </p:cNvPicPr>
          <p:nvPr/>
        </p:nvPicPr>
        <p:blipFill>
          <a:blip r:embed="rId21"/>
          <a:stretch>
            <a:fillRect/>
          </a:stretch>
        </p:blipFill>
        <p:spPr>
          <a:xfrm>
            <a:off x="10868176" y="69817"/>
            <a:ext cx="1206913" cy="635033"/>
          </a:xfrm>
          <a:prstGeom prst="rect">
            <a:avLst/>
          </a:prstGeom>
        </p:spPr>
      </p:pic>
      <p:pic>
        <p:nvPicPr>
          <p:cNvPr id="48" name="Image 47">
            <a:extLst>
              <a:ext uri="{FF2B5EF4-FFF2-40B4-BE49-F238E27FC236}">
                <a16:creationId xmlns:a16="http://schemas.microsoft.com/office/drawing/2014/main" id="{3709E220-A0F3-4705-9E28-4EC49A8BE721}"/>
              </a:ext>
            </a:extLst>
          </p:cNvPr>
          <p:cNvPicPr>
            <a:picLocks noChangeAspect="1"/>
          </p:cNvPicPr>
          <p:nvPr/>
        </p:nvPicPr>
        <p:blipFill>
          <a:blip r:embed="rId22"/>
          <a:stretch>
            <a:fillRect/>
          </a:stretch>
        </p:blipFill>
        <p:spPr>
          <a:xfrm>
            <a:off x="9734550" y="47624"/>
            <a:ext cx="1061263" cy="6425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3657600" cy="2171700"/>
          </a:xfrm>
          <a:prstGeom prst="rect">
            <a:avLst/>
          </a:prstGeom>
        </p:spPr>
      </p:pic>
      <p:pic>
        <p:nvPicPr>
          <p:cNvPr id="5" name="Image 3" descr="preencoded.png"/>
          <p:cNvPicPr>
            <a:picLocks noChangeAspect="1"/>
          </p:cNvPicPr>
          <p:nvPr/>
        </p:nvPicPr>
        <p:blipFill>
          <a:blip r:embed="rId6"/>
          <a:stretch>
            <a:fillRect/>
          </a:stretch>
        </p:blipFill>
        <p:spPr>
          <a:xfrm>
            <a:off x="571500" y="1295400"/>
            <a:ext cx="171450" cy="304800"/>
          </a:xfrm>
          <a:prstGeom prst="rect">
            <a:avLst/>
          </a:prstGeom>
        </p:spPr>
      </p:pic>
      <p:pic>
        <p:nvPicPr>
          <p:cNvPr id="6" name="Image 4" descr="preencoded.png"/>
          <p:cNvPicPr>
            <a:picLocks noChangeAspect="1"/>
          </p:cNvPicPr>
          <p:nvPr/>
        </p:nvPicPr>
        <p:blipFill>
          <a:blip r:embed="rId7"/>
          <a:stretch>
            <a:fillRect/>
          </a:stretch>
        </p:blipFill>
        <p:spPr>
          <a:xfrm>
            <a:off x="571500" y="1743075"/>
            <a:ext cx="152400" cy="152400"/>
          </a:xfrm>
          <a:prstGeom prst="rect">
            <a:avLst/>
          </a:prstGeom>
        </p:spPr>
      </p:pic>
      <p:pic>
        <p:nvPicPr>
          <p:cNvPr id="7" name="Image 5" descr="preencoded.png"/>
          <p:cNvPicPr>
            <a:picLocks noChangeAspect="1"/>
          </p:cNvPicPr>
          <p:nvPr/>
        </p:nvPicPr>
        <p:blipFill>
          <a:blip r:embed="rId7"/>
          <a:stretch>
            <a:fillRect/>
          </a:stretch>
        </p:blipFill>
        <p:spPr>
          <a:xfrm>
            <a:off x="571500" y="2276475"/>
            <a:ext cx="152400" cy="152400"/>
          </a:xfrm>
          <a:prstGeom prst="rect">
            <a:avLst/>
          </a:prstGeom>
        </p:spPr>
      </p:pic>
      <p:pic>
        <p:nvPicPr>
          <p:cNvPr id="8" name="Image 6" descr="preencoded.png"/>
          <p:cNvPicPr>
            <a:picLocks noChangeAspect="1"/>
          </p:cNvPicPr>
          <p:nvPr/>
        </p:nvPicPr>
        <p:blipFill>
          <a:blip r:embed="rId7"/>
          <a:stretch>
            <a:fillRect/>
          </a:stretch>
        </p:blipFill>
        <p:spPr>
          <a:xfrm>
            <a:off x="571500" y="2581275"/>
            <a:ext cx="152400" cy="152400"/>
          </a:xfrm>
          <a:prstGeom prst="rect">
            <a:avLst/>
          </a:prstGeom>
        </p:spPr>
      </p:pic>
      <p:pic>
        <p:nvPicPr>
          <p:cNvPr id="9" name="Image 7" descr="preencoded.png"/>
          <p:cNvPicPr>
            <a:picLocks noChangeAspect="1"/>
          </p:cNvPicPr>
          <p:nvPr/>
        </p:nvPicPr>
        <p:blipFill>
          <a:blip r:embed="rId8"/>
          <a:stretch>
            <a:fillRect/>
          </a:stretch>
        </p:blipFill>
        <p:spPr>
          <a:xfrm>
            <a:off x="571500" y="2886075"/>
            <a:ext cx="152400" cy="152400"/>
          </a:xfrm>
          <a:prstGeom prst="rect">
            <a:avLst/>
          </a:prstGeom>
        </p:spPr>
      </p:pic>
      <p:pic>
        <p:nvPicPr>
          <p:cNvPr id="10" name="Image 8" descr="preencoded.png"/>
          <p:cNvPicPr>
            <a:picLocks noChangeAspect="1"/>
          </p:cNvPicPr>
          <p:nvPr/>
        </p:nvPicPr>
        <p:blipFill>
          <a:blip r:embed="rId9"/>
          <a:stretch>
            <a:fillRect/>
          </a:stretch>
        </p:blipFill>
        <p:spPr>
          <a:xfrm>
            <a:off x="4267200" y="1104900"/>
            <a:ext cx="3657600" cy="2171700"/>
          </a:xfrm>
          <a:prstGeom prst="rect">
            <a:avLst/>
          </a:prstGeom>
        </p:spPr>
      </p:pic>
      <p:pic>
        <p:nvPicPr>
          <p:cNvPr id="11" name="Image 9" descr="preencoded.png"/>
          <p:cNvPicPr>
            <a:picLocks noChangeAspect="1"/>
          </p:cNvPicPr>
          <p:nvPr/>
        </p:nvPicPr>
        <p:blipFill>
          <a:blip r:embed="rId10"/>
          <a:stretch>
            <a:fillRect/>
          </a:stretch>
        </p:blipFill>
        <p:spPr>
          <a:xfrm>
            <a:off x="4457700" y="1295400"/>
            <a:ext cx="171450" cy="304800"/>
          </a:xfrm>
          <a:prstGeom prst="rect">
            <a:avLst/>
          </a:prstGeom>
        </p:spPr>
      </p:pic>
      <p:pic>
        <p:nvPicPr>
          <p:cNvPr id="12" name="Image 10" descr="preencoded.png"/>
          <p:cNvPicPr>
            <a:picLocks noChangeAspect="1"/>
          </p:cNvPicPr>
          <p:nvPr/>
        </p:nvPicPr>
        <p:blipFill>
          <a:blip r:embed="rId11"/>
          <a:stretch>
            <a:fillRect/>
          </a:stretch>
        </p:blipFill>
        <p:spPr>
          <a:xfrm>
            <a:off x="4457700" y="1743075"/>
            <a:ext cx="152400" cy="152400"/>
          </a:xfrm>
          <a:prstGeom prst="rect">
            <a:avLst/>
          </a:prstGeom>
        </p:spPr>
      </p:pic>
      <p:pic>
        <p:nvPicPr>
          <p:cNvPr id="13" name="Image 11" descr="preencoded.png"/>
          <p:cNvPicPr>
            <a:picLocks noChangeAspect="1"/>
          </p:cNvPicPr>
          <p:nvPr/>
        </p:nvPicPr>
        <p:blipFill>
          <a:blip r:embed="rId8"/>
          <a:stretch>
            <a:fillRect/>
          </a:stretch>
        </p:blipFill>
        <p:spPr>
          <a:xfrm>
            <a:off x="4457700" y="2047875"/>
            <a:ext cx="152400" cy="152400"/>
          </a:xfrm>
          <a:prstGeom prst="rect">
            <a:avLst/>
          </a:prstGeom>
        </p:spPr>
      </p:pic>
      <p:pic>
        <p:nvPicPr>
          <p:cNvPr id="14" name="Image 12" descr="preencoded.png"/>
          <p:cNvPicPr>
            <a:picLocks noChangeAspect="1"/>
          </p:cNvPicPr>
          <p:nvPr/>
        </p:nvPicPr>
        <p:blipFill>
          <a:blip r:embed="rId12"/>
          <a:stretch>
            <a:fillRect/>
          </a:stretch>
        </p:blipFill>
        <p:spPr>
          <a:xfrm>
            <a:off x="8153400" y="1104900"/>
            <a:ext cx="3657600" cy="2171700"/>
          </a:xfrm>
          <a:prstGeom prst="rect">
            <a:avLst/>
          </a:prstGeom>
        </p:spPr>
      </p:pic>
      <p:pic>
        <p:nvPicPr>
          <p:cNvPr id="15" name="Image 13" descr="preencoded.png"/>
          <p:cNvPicPr>
            <a:picLocks noChangeAspect="1"/>
          </p:cNvPicPr>
          <p:nvPr/>
        </p:nvPicPr>
        <p:blipFill>
          <a:blip r:embed="rId13"/>
          <a:stretch>
            <a:fillRect/>
          </a:stretch>
        </p:blipFill>
        <p:spPr>
          <a:xfrm>
            <a:off x="8343900" y="1295400"/>
            <a:ext cx="171450" cy="304800"/>
          </a:xfrm>
          <a:prstGeom prst="rect">
            <a:avLst/>
          </a:prstGeom>
        </p:spPr>
      </p:pic>
      <p:pic>
        <p:nvPicPr>
          <p:cNvPr id="16" name="Image 14" descr="preencoded.png"/>
          <p:cNvPicPr>
            <a:picLocks noChangeAspect="1"/>
          </p:cNvPicPr>
          <p:nvPr/>
        </p:nvPicPr>
        <p:blipFill>
          <a:blip r:embed="rId14"/>
          <a:stretch>
            <a:fillRect/>
          </a:stretch>
        </p:blipFill>
        <p:spPr>
          <a:xfrm>
            <a:off x="8343900" y="1743075"/>
            <a:ext cx="152400" cy="152400"/>
          </a:xfrm>
          <a:prstGeom prst="rect">
            <a:avLst/>
          </a:prstGeom>
        </p:spPr>
      </p:pic>
      <p:pic>
        <p:nvPicPr>
          <p:cNvPr id="17" name="Image 15" descr="preencoded.png"/>
          <p:cNvPicPr>
            <a:picLocks noChangeAspect="1"/>
          </p:cNvPicPr>
          <p:nvPr/>
        </p:nvPicPr>
        <p:blipFill>
          <a:blip r:embed="rId14"/>
          <a:stretch>
            <a:fillRect/>
          </a:stretch>
        </p:blipFill>
        <p:spPr>
          <a:xfrm>
            <a:off x="8343900" y="2047875"/>
            <a:ext cx="152400" cy="152400"/>
          </a:xfrm>
          <a:prstGeom prst="rect">
            <a:avLst/>
          </a:prstGeom>
        </p:spPr>
      </p:pic>
      <p:pic>
        <p:nvPicPr>
          <p:cNvPr id="18" name="Image 16" descr="preencoded.png"/>
          <p:cNvPicPr>
            <a:picLocks noChangeAspect="1"/>
          </p:cNvPicPr>
          <p:nvPr/>
        </p:nvPicPr>
        <p:blipFill>
          <a:blip r:embed="rId15"/>
          <a:stretch>
            <a:fillRect/>
          </a:stretch>
        </p:blipFill>
        <p:spPr>
          <a:xfrm>
            <a:off x="381000" y="3429000"/>
            <a:ext cx="5600700" cy="1257300"/>
          </a:xfrm>
          <a:prstGeom prst="rect">
            <a:avLst/>
          </a:prstGeom>
        </p:spPr>
      </p:pic>
      <p:pic>
        <p:nvPicPr>
          <p:cNvPr id="19" name="Image 17" descr="preencoded.png"/>
          <p:cNvPicPr>
            <a:picLocks noChangeAspect="1"/>
          </p:cNvPicPr>
          <p:nvPr/>
        </p:nvPicPr>
        <p:blipFill>
          <a:blip r:embed="rId16"/>
          <a:stretch>
            <a:fillRect/>
          </a:stretch>
        </p:blipFill>
        <p:spPr>
          <a:xfrm>
            <a:off x="571500" y="3619500"/>
            <a:ext cx="171450" cy="304800"/>
          </a:xfrm>
          <a:prstGeom prst="rect">
            <a:avLst/>
          </a:prstGeom>
        </p:spPr>
      </p:pic>
      <p:pic>
        <p:nvPicPr>
          <p:cNvPr id="20" name="Image 18" descr="preencoded.png"/>
          <p:cNvPicPr>
            <a:picLocks noChangeAspect="1"/>
          </p:cNvPicPr>
          <p:nvPr/>
        </p:nvPicPr>
        <p:blipFill>
          <a:blip r:embed="rId8"/>
          <a:stretch>
            <a:fillRect/>
          </a:stretch>
        </p:blipFill>
        <p:spPr>
          <a:xfrm>
            <a:off x="571500" y="4067175"/>
            <a:ext cx="152400" cy="152400"/>
          </a:xfrm>
          <a:prstGeom prst="rect">
            <a:avLst/>
          </a:prstGeom>
        </p:spPr>
      </p:pic>
      <p:pic>
        <p:nvPicPr>
          <p:cNvPr id="21" name="Image 19" descr="preencoded.png"/>
          <p:cNvPicPr>
            <a:picLocks noChangeAspect="1"/>
          </p:cNvPicPr>
          <p:nvPr/>
        </p:nvPicPr>
        <p:blipFill>
          <a:blip r:embed="rId17"/>
          <a:stretch>
            <a:fillRect/>
          </a:stretch>
        </p:blipFill>
        <p:spPr>
          <a:xfrm>
            <a:off x="6210300" y="3429000"/>
            <a:ext cx="5600700" cy="1257300"/>
          </a:xfrm>
          <a:prstGeom prst="rect">
            <a:avLst/>
          </a:prstGeom>
        </p:spPr>
      </p:pic>
      <p:pic>
        <p:nvPicPr>
          <p:cNvPr id="22" name="Image 20" descr="preencoded.png"/>
          <p:cNvPicPr>
            <a:picLocks noChangeAspect="1"/>
          </p:cNvPicPr>
          <p:nvPr/>
        </p:nvPicPr>
        <p:blipFill>
          <a:blip r:embed="rId18"/>
          <a:stretch>
            <a:fillRect/>
          </a:stretch>
        </p:blipFill>
        <p:spPr>
          <a:xfrm>
            <a:off x="6400800" y="3619500"/>
            <a:ext cx="171450" cy="304800"/>
          </a:xfrm>
          <a:prstGeom prst="rect">
            <a:avLst/>
          </a:prstGeom>
        </p:spPr>
      </p:pic>
      <p:pic>
        <p:nvPicPr>
          <p:cNvPr id="23" name="Image 21" descr="preencoded.png"/>
          <p:cNvPicPr>
            <a:picLocks noChangeAspect="1"/>
          </p:cNvPicPr>
          <p:nvPr/>
        </p:nvPicPr>
        <p:blipFill>
          <a:blip r:embed="rId19"/>
          <a:stretch>
            <a:fillRect/>
          </a:stretch>
        </p:blipFill>
        <p:spPr>
          <a:xfrm>
            <a:off x="6400800" y="4067175"/>
            <a:ext cx="152400" cy="152400"/>
          </a:xfrm>
          <a:prstGeom prst="rect">
            <a:avLst/>
          </a:prstGeom>
        </p:spPr>
      </p:pic>
      <p:pic>
        <p:nvPicPr>
          <p:cNvPr id="24" name="Image 22" descr="preencoded.png"/>
          <p:cNvPicPr>
            <a:picLocks noChangeAspect="1"/>
          </p:cNvPicPr>
          <p:nvPr/>
        </p:nvPicPr>
        <p:blipFill>
          <a:blip r:embed="rId20"/>
          <a:stretch>
            <a:fillRect/>
          </a:stretch>
        </p:blipFill>
        <p:spPr>
          <a:xfrm>
            <a:off x="381000" y="4838700"/>
            <a:ext cx="11430000" cy="1562100"/>
          </a:xfrm>
          <a:prstGeom prst="rect">
            <a:avLst/>
          </a:prstGeom>
        </p:spPr>
      </p:pic>
      <p:pic>
        <p:nvPicPr>
          <p:cNvPr id="25" name="Image 23" descr="preencoded.png"/>
          <p:cNvPicPr>
            <a:picLocks noChangeAspect="1"/>
          </p:cNvPicPr>
          <p:nvPr/>
        </p:nvPicPr>
        <p:blipFill>
          <a:blip r:embed="rId21"/>
          <a:stretch>
            <a:fillRect/>
          </a:stretch>
        </p:blipFill>
        <p:spPr>
          <a:xfrm>
            <a:off x="533400" y="5334000"/>
            <a:ext cx="11125200" cy="914400"/>
          </a:xfrm>
          <a:prstGeom prst="rect">
            <a:avLst/>
          </a:prstGeom>
        </p:spPr>
      </p:pic>
      <p:sp>
        <p:nvSpPr>
          <p:cNvPr id="26" name="Text 0"/>
          <p:cNvSpPr/>
          <p:nvPr/>
        </p:nvSpPr>
        <p:spPr>
          <a:xfrm>
            <a:off x="381000" y="381000"/>
            <a:ext cx="11430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Implantation en Outre-Mer</a:t>
            </a:r>
            <a:endParaRPr lang="en-US" sz="2700" dirty="0"/>
          </a:p>
        </p:txBody>
      </p:sp>
      <p:sp>
        <p:nvSpPr>
          <p:cNvPr id="27" name="Text 1"/>
          <p:cNvSpPr/>
          <p:nvPr/>
        </p:nvSpPr>
        <p:spPr>
          <a:xfrm>
            <a:off x="857250" y="1295400"/>
            <a:ext cx="116586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Guyane</a:t>
            </a:r>
            <a:endParaRPr lang="en-US" sz="1800" dirty="0"/>
          </a:p>
        </p:txBody>
      </p:sp>
      <p:sp>
        <p:nvSpPr>
          <p:cNvPr id="28" name="Text 2"/>
          <p:cNvSpPr/>
          <p:nvPr/>
        </p:nvSpPr>
        <p:spPr>
          <a:xfrm>
            <a:off x="609600" y="1714500"/>
            <a:ext cx="34671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3 Régies de quartiers (Cayenne, Remire Montjoly, Kourou)</a:t>
            </a:r>
            <a:endParaRPr lang="en-US" sz="1200" dirty="0"/>
          </a:p>
        </p:txBody>
      </p:sp>
      <p:sp>
        <p:nvSpPr>
          <p:cNvPr id="29" name="Text 3"/>
          <p:cNvSpPr/>
          <p:nvPr/>
        </p:nvSpPr>
        <p:spPr>
          <a:xfrm>
            <a:off x="609600" y="2247900"/>
            <a:ext cx="41605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1 Régie Inter quartiers à Matoury</a:t>
            </a:r>
            <a:endParaRPr lang="en-US" sz="1200" dirty="0"/>
          </a:p>
        </p:txBody>
      </p:sp>
      <p:sp>
        <p:nvSpPr>
          <p:cNvPr id="30" name="Text 4"/>
          <p:cNvSpPr/>
          <p:nvPr/>
        </p:nvSpPr>
        <p:spPr>
          <a:xfrm>
            <a:off x="609600" y="2552700"/>
            <a:ext cx="41605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1 régie de territoire à Mana</a:t>
            </a:r>
            <a:endParaRPr lang="en-US" sz="1200" dirty="0"/>
          </a:p>
        </p:txBody>
      </p:sp>
      <p:sp>
        <p:nvSpPr>
          <p:cNvPr id="31" name="Text 5"/>
          <p:cNvSpPr/>
          <p:nvPr/>
        </p:nvSpPr>
        <p:spPr>
          <a:xfrm>
            <a:off x="609600" y="2857500"/>
            <a:ext cx="41605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3 projets de création</a:t>
            </a:r>
            <a:endParaRPr lang="en-US" sz="1200" dirty="0"/>
          </a:p>
        </p:txBody>
      </p:sp>
      <p:sp>
        <p:nvSpPr>
          <p:cNvPr id="32" name="Text 6"/>
          <p:cNvSpPr/>
          <p:nvPr/>
        </p:nvSpPr>
        <p:spPr>
          <a:xfrm>
            <a:off x="4743450" y="1295400"/>
            <a:ext cx="1685568"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Martinique</a:t>
            </a:r>
            <a:endParaRPr lang="en-US" sz="1800" dirty="0"/>
          </a:p>
        </p:txBody>
      </p:sp>
      <p:sp>
        <p:nvSpPr>
          <p:cNvPr id="33" name="Text 7"/>
          <p:cNvSpPr/>
          <p:nvPr/>
        </p:nvSpPr>
        <p:spPr>
          <a:xfrm>
            <a:off x="4495800" y="1714500"/>
            <a:ext cx="346710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Fort de France</a:t>
            </a:r>
            <a:endParaRPr lang="en-US" sz="1200" dirty="0"/>
          </a:p>
        </p:txBody>
      </p:sp>
      <p:sp>
        <p:nvSpPr>
          <p:cNvPr id="34" name="Text 8"/>
          <p:cNvSpPr/>
          <p:nvPr/>
        </p:nvSpPr>
        <p:spPr>
          <a:xfrm>
            <a:off x="4495800" y="2019300"/>
            <a:ext cx="416052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Le Lorrain en projet</a:t>
            </a:r>
            <a:endParaRPr lang="en-US" sz="1200" dirty="0"/>
          </a:p>
        </p:txBody>
      </p:sp>
      <p:sp>
        <p:nvSpPr>
          <p:cNvPr id="35" name="Text 9"/>
          <p:cNvSpPr/>
          <p:nvPr/>
        </p:nvSpPr>
        <p:spPr>
          <a:xfrm>
            <a:off x="8629650" y="1295400"/>
            <a:ext cx="1265694"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Réunion</a:t>
            </a:r>
            <a:endParaRPr lang="en-US" sz="1800" dirty="0"/>
          </a:p>
        </p:txBody>
      </p:sp>
      <p:sp>
        <p:nvSpPr>
          <p:cNvPr id="36" name="Text 10"/>
          <p:cNvSpPr/>
          <p:nvPr/>
        </p:nvSpPr>
        <p:spPr>
          <a:xfrm>
            <a:off x="8382000" y="1714500"/>
            <a:ext cx="346710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Saint Clotilde</a:t>
            </a:r>
            <a:endParaRPr lang="en-US" sz="1200" dirty="0"/>
          </a:p>
        </p:txBody>
      </p:sp>
      <p:sp>
        <p:nvSpPr>
          <p:cNvPr id="37" name="Text 11"/>
          <p:cNvSpPr/>
          <p:nvPr/>
        </p:nvSpPr>
        <p:spPr>
          <a:xfrm>
            <a:off x="8382000" y="2019300"/>
            <a:ext cx="346710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Saint Joseph</a:t>
            </a:r>
            <a:endParaRPr lang="en-US" sz="1200" dirty="0"/>
          </a:p>
        </p:txBody>
      </p:sp>
      <p:sp>
        <p:nvSpPr>
          <p:cNvPr id="38" name="Text 12"/>
          <p:cNvSpPr/>
          <p:nvPr/>
        </p:nvSpPr>
        <p:spPr>
          <a:xfrm>
            <a:off x="857250" y="3619500"/>
            <a:ext cx="1848267"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Guadeloupe</a:t>
            </a:r>
            <a:endParaRPr lang="en-US" sz="1800" dirty="0"/>
          </a:p>
        </p:txBody>
      </p:sp>
      <p:sp>
        <p:nvSpPr>
          <p:cNvPr id="39" name="Text 13"/>
          <p:cNvSpPr/>
          <p:nvPr/>
        </p:nvSpPr>
        <p:spPr>
          <a:xfrm>
            <a:off x="609600" y="4038600"/>
            <a:ext cx="5410200" cy="2286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Pointe à Pitre en projet</a:t>
            </a:r>
            <a:endParaRPr lang="en-US" sz="1200" dirty="0"/>
          </a:p>
        </p:txBody>
      </p:sp>
      <p:sp>
        <p:nvSpPr>
          <p:cNvPr id="40" name="Text 14"/>
          <p:cNvSpPr/>
          <p:nvPr/>
        </p:nvSpPr>
        <p:spPr>
          <a:xfrm>
            <a:off x="6686550" y="3619500"/>
            <a:ext cx="1265337"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Mayotte</a:t>
            </a:r>
            <a:endParaRPr lang="en-US" sz="1800" dirty="0"/>
          </a:p>
        </p:txBody>
      </p:sp>
      <p:sp>
        <p:nvSpPr>
          <p:cNvPr id="41" name="Text 15"/>
          <p:cNvSpPr/>
          <p:nvPr/>
        </p:nvSpPr>
        <p:spPr>
          <a:xfrm>
            <a:off x="6438900" y="4038600"/>
            <a:ext cx="5410200" cy="457200"/>
          </a:xfrm>
          <a:prstGeom prst="rect">
            <a:avLst/>
          </a:prstGeom>
          <a:noFill/>
          <a:ln/>
        </p:spPr>
        <p:txBody>
          <a:bodyPr vert="horz" wrap="square" lIns="0" tIns="0" rIns="0" bIns="0" rtlCol="0" anchor="t"/>
          <a:lstStyle/>
          <a:p>
            <a:pPr marL="342900" indent="-342900" algn="l">
              <a:lnSpc>
                <a:spcPts val="1800"/>
              </a:lnSpc>
              <a:buSzPct val="100000"/>
              <a:buChar char="•"/>
            </a:pPr>
            <a:r>
              <a:rPr lang="en-US" sz="1200" dirty="0">
                <a:solidFill>
                  <a:srgbClr val="374151"/>
                </a:solidFill>
                <a:latin typeface="ui-sans-serif" pitchFamily="34" charset="0"/>
                <a:ea typeface="ui-sans-serif" pitchFamily="34" charset="-122"/>
                <a:cs typeface="ui-sans-serif" pitchFamily="34" charset="-120"/>
              </a:rPr>
              <a:t> Une association qui porte le nom de régie sans avoir le label (à régulariser)</a:t>
            </a:r>
            <a:endParaRPr lang="en-US" sz="1200" dirty="0"/>
          </a:p>
        </p:txBody>
      </p:sp>
      <p:sp>
        <p:nvSpPr>
          <p:cNvPr id="42" name="Text 16"/>
          <p:cNvSpPr/>
          <p:nvPr/>
        </p:nvSpPr>
        <p:spPr>
          <a:xfrm>
            <a:off x="533400" y="4991100"/>
            <a:ext cx="11125200"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latin typeface="ui-sans-serif" pitchFamily="34" charset="0"/>
                <a:ea typeface="ui-sans-serif" pitchFamily="34" charset="-122"/>
                <a:cs typeface="ui-sans-serif" pitchFamily="34" charset="-120"/>
              </a:rPr>
              <a:t>Répartition des régies en Outre-Mer</a:t>
            </a:r>
            <a:endParaRPr lang="en-US" sz="1500" dirty="0"/>
          </a:p>
        </p:txBody>
      </p:sp>
      <p:sp>
        <p:nvSpPr>
          <p:cNvPr id="43" name="Text 17"/>
          <p:cNvSpPr/>
          <p:nvPr/>
        </p:nvSpPr>
        <p:spPr>
          <a:xfrm>
            <a:off x="8930134" y="6515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8 | Les Régies de Quartier et de Territoire</a:t>
            </a:r>
            <a:endParaRPr lang="en-US" sz="1050" dirty="0"/>
          </a:p>
        </p:txBody>
      </p:sp>
      <p:pic>
        <p:nvPicPr>
          <p:cNvPr id="44" name="Image 43">
            <a:extLst>
              <a:ext uri="{FF2B5EF4-FFF2-40B4-BE49-F238E27FC236}">
                <a16:creationId xmlns:a16="http://schemas.microsoft.com/office/drawing/2014/main" id="{A459B4B0-975D-4EBC-A264-56ECFB97CE84}"/>
              </a:ext>
            </a:extLst>
          </p:cNvPr>
          <p:cNvPicPr>
            <a:picLocks noChangeAspect="1"/>
          </p:cNvPicPr>
          <p:nvPr/>
        </p:nvPicPr>
        <p:blipFill>
          <a:blip r:embed="rId22"/>
          <a:stretch>
            <a:fillRect/>
          </a:stretch>
        </p:blipFill>
        <p:spPr>
          <a:xfrm>
            <a:off x="10868176" y="69817"/>
            <a:ext cx="1206913" cy="635033"/>
          </a:xfrm>
          <a:prstGeom prst="rect">
            <a:avLst/>
          </a:prstGeom>
        </p:spPr>
      </p:pic>
      <p:pic>
        <p:nvPicPr>
          <p:cNvPr id="45" name="Image 44">
            <a:extLst>
              <a:ext uri="{FF2B5EF4-FFF2-40B4-BE49-F238E27FC236}">
                <a16:creationId xmlns:a16="http://schemas.microsoft.com/office/drawing/2014/main" id="{98987A44-A41A-4871-8A00-E70181A9F3DB}"/>
              </a:ext>
            </a:extLst>
          </p:cNvPr>
          <p:cNvPicPr>
            <a:picLocks noChangeAspect="1"/>
          </p:cNvPicPr>
          <p:nvPr/>
        </p:nvPicPr>
        <p:blipFill>
          <a:blip r:embed="rId23"/>
          <a:stretch>
            <a:fillRect/>
          </a:stretch>
        </p:blipFill>
        <p:spPr>
          <a:xfrm>
            <a:off x="9734550" y="47624"/>
            <a:ext cx="1061263" cy="6425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5272" y="-28575"/>
            <a:ext cx="12192000" cy="6858000"/>
          </a:xfrm>
          <a:prstGeom prst="rect">
            <a:avLst/>
          </a:prstGeom>
        </p:spPr>
      </p:pic>
      <p:pic>
        <p:nvPicPr>
          <p:cNvPr id="3" name="Image 1" descr="preencoded.png"/>
          <p:cNvPicPr>
            <a:picLocks noChangeAspect="1"/>
          </p:cNvPicPr>
          <p:nvPr/>
        </p:nvPicPr>
        <p:blipFill>
          <a:blip r:embed="rId4"/>
          <a:stretch>
            <a:fillRect/>
          </a:stretch>
        </p:blipFill>
        <p:spPr>
          <a:xfrm>
            <a:off x="381000" y="838200"/>
            <a:ext cx="1219200" cy="38100"/>
          </a:xfrm>
          <a:prstGeom prst="rect">
            <a:avLst/>
          </a:prstGeom>
        </p:spPr>
      </p:pic>
      <p:pic>
        <p:nvPicPr>
          <p:cNvPr id="4" name="Image 2" descr="preencoded.png"/>
          <p:cNvPicPr>
            <a:picLocks noChangeAspect="1"/>
          </p:cNvPicPr>
          <p:nvPr/>
        </p:nvPicPr>
        <p:blipFill>
          <a:blip r:embed="rId5"/>
          <a:stretch>
            <a:fillRect/>
          </a:stretch>
        </p:blipFill>
        <p:spPr>
          <a:xfrm>
            <a:off x="381000" y="1104900"/>
            <a:ext cx="1117550" cy="2476500"/>
          </a:xfrm>
          <a:prstGeom prst="rect">
            <a:avLst/>
          </a:prstGeom>
        </p:spPr>
      </p:pic>
      <p:pic>
        <p:nvPicPr>
          <p:cNvPr id="5" name="Image 3" descr="preencoded.png"/>
          <p:cNvPicPr>
            <a:picLocks noChangeAspect="1"/>
          </p:cNvPicPr>
          <p:nvPr/>
        </p:nvPicPr>
        <p:blipFill>
          <a:blip r:embed="rId6"/>
          <a:stretch>
            <a:fillRect/>
          </a:stretch>
        </p:blipFill>
        <p:spPr>
          <a:xfrm>
            <a:off x="830163" y="1543050"/>
            <a:ext cx="219075" cy="342900"/>
          </a:xfrm>
          <a:prstGeom prst="rect">
            <a:avLst/>
          </a:prstGeom>
        </p:spPr>
      </p:pic>
      <p:pic>
        <p:nvPicPr>
          <p:cNvPr id="6" name="Image 4" descr="preencoded.png"/>
          <p:cNvPicPr>
            <a:picLocks noChangeAspect="1"/>
          </p:cNvPicPr>
          <p:nvPr/>
        </p:nvPicPr>
        <p:blipFill>
          <a:blip r:embed="rId7"/>
          <a:stretch>
            <a:fillRect/>
          </a:stretch>
        </p:blipFill>
        <p:spPr>
          <a:xfrm>
            <a:off x="1650950" y="1104900"/>
            <a:ext cx="1117550" cy="2476500"/>
          </a:xfrm>
          <a:prstGeom prst="rect">
            <a:avLst/>
          </a:prstGeom>
        </p:spPr>
      </p:pic>
      <p:pic>
        <p:nvPicPr>
          <p:cNvPr id="7" name="Image 5" descr="preencoded.png"/>
          <p:cNvPicPr>
            <a:picLocks noChangeAspect="1"/>
          </p:cNvPicPr>
          <p:nvPr/>
        </p:nvPicPr>
        <p:blipFill>
          <a:blip r:embed="rId8"/>
          <a:stretch>
            <a:fillRect/>
          </a:stretch>
        </p:blipFill>
        <p:spPr>
          <a:xfrm>
            <a:off x="2028676" y="1638300"/>
            <a:ext cx="361950" cy="342900"/>
          </a:xfrm>
          <a:prstGeom prst="rect">
            <a:avLst/>
          </a:prstGeom>
        </p:spPr>
      </p:pic>
      <p:pic>
        <p:nvPicPr>
          <p:cNvPr id="8" name="Image 6" descr="preencoded.png"/>
          <p:cNvPicPr>
            <a:picLocks noChangeAspect="1"/>
          </p:cNvPicPr>
          <p:nvPr/>
        </p:nvPicPr>
        <p:blipFill>
          <a:blip r:embed="rId9"/>
          <a:stretch>
            <a:fillRect/>
          </a:stretch>
        </p:blipFill>
        <p:spPr>
          <a:xfrm>
            <a:off x="2920901" y="1104900"/>
            <a:ext cx="1117699" cy="2476500"/>
          </a:xfrm>
          <a:prstGeom prst="rect">
            <a:avLst/>
          </a:prstGeom>
        </p:spPr>
      </p:pic>
      <p:pic>
        <p:nvPicPr>
          <p:cNvPr id="9" name="Image 7" descr="preencoded.png"/>
          <p:cNvPicPr>
            <a:picLocks noChangeAspect="1"/>
          </p:cNvPicPr>
          <p:nvPr/>
        </p:nvPicPr>
        <p:blipFill>
          <a:blip r:embed="rId10"/>
          <a:stretch>
            <a:fillRect/>
          </a:stretch>
        </p:blipFill>
        <p:spPr>
          <a:xfrm>
            <a:off x="3298775" y="1638300"/>
            <a:ext cx="361950" cy="342900"/>
          </a:xfrm>
          <a:prstGeom prst="rect">
            <a:avLst/>
          </a:prstGeom>
        </p:spPr>
      </p:pic>
      <p:pic>
        <p:nvPicPr>
          <p:cNvPr id="10" name="Image 8" descr="preencoded.png"/>
          <p:cNvPicPr>
            <a:picLocks noChangeAspect="1"/>
          </p:cNvPicPr>
          <p:nvPr/>
        </p:nvPicPr>
        <p:blipFill>
          <a:blip r:embed="rId11"/>
          <a:stretch>
            <a:fillRect/>
          </a:stretch>
        </p:blipFill>
        <p:spPr>
          <a:xfrm>
            <a:off x="381000" y="3733800"/>
            <a:ext cx="3657600" cy="2476500"/>
          </a:xfrm>
          <a:prstGeom prst="rect">
            <a:avLst/>
          </a:prstGeom>
        </p:spPr>
      </p:pic>
      <p:pic>
        <p:nvPicPr>
          <p:cNvPr id="11" name="Image 9" descr="preencoded.png"/>
          <p:cNvPicPr>
            <a:picLocks noChangeAspect="1"/>
          </p:cNvPicPr>
          <p:nvPr/>
        </p:nvPicPr>
        <p:blipFill>
          <a:blip r:embed="rId12"/>
          <a:stretch>
            <a:fillRect/>
          </a:stretch>
        </p:blipFill>
        <p:spPr>
          <a:xfrm>
            <a:off x="533400" y="3886200"/>
            <a:ext cx="257175" cy="304800"/>
          </a:xfrm>
          <a:prstGeom prst="rect">
            <a:avLst/>
          </a:prstGeom>
        </p:spPr>
      </p:pic>
      <p:pic>
        <p:nvPicPr>
          <p:cNvPr id="12" name="Image 10" descr="preencoded.png"/>
          <p:cNvPicPr>
            <a:picLocks noChangeAspect="1"/>
          </p:cNvPicPr>
          <p:nvPr/>
        </p:nvPicPr>
        <p:blipFill>
          <a:blip r:embed="rId13"/>
          <a:stretch>
            <a:fillRect/>
          </a:stretch>
        </p:blipFill>
        <p:spPr>
          <a:xfrm>
            <a:off x="533400" y="4305300"/>
            <a:ext cx="2857500" cy="1143000"/>
          </a:xfrm>
          <a:prstGeom prst="rect">
            <a:avLst/>
          </a:prstGeom>
        </p:spPr>
      </p:pic>
      <p:pic>
        <p:nvPicPr>
          <p:cNvPr id="13" name="Image 11" descr="preencoded.png"/>
          <p:cNvPicPr>
            <a:picLocks noChangeAspect="1"/>
          </p:cNvPicPr>
          <p:nvPr/>
        </p:nvPicPr>
        <p:blipFill>
          <a:blip r:embed="rId14"/>
          <a:stretch>
            <a:fillRect/>
          </a:stretch>
        </p:blipFill>
        <p:spPr>
          <a:xfrm>
            <a:off x="4299049" y="1104900"/>
            <a:ext cx="7543800" cy="2981325"/>
          </a:xfrm>
          <a:prstGeom prst="rect">
            <a:avLst/>
          </a:prstGeom>
        </p:spPr>
      </p:pic>
      <p:pic>
        <p:nvPicPr>
          <p:cNvPr id="14" name="Image 12" descr="preencoded.png"/>
          <p:cNvPicPr>
            <a:picLocks noChangeAspect="1"/>
          </p:cNvPicPr>
          <p:nvPr/>
        </p:nvPicPr>
        <p:blipFill>
          <a:blip r:embed="rId15"/>
          <a:stretch>
            <a:fillRect/>
          </a:stretch>
        </p:blipFill>
        <p:spPr>
          <a:xfrm>
            <a:off x="4495800" y="1790700"/>
            <a:ext cx="142875" cy="266700"/>
          </a:xfrm>
          <a:prstGeom prst="rect">
            <a:avLst/>
          </a:prstGeom>
        </p:spPr>
      </p:pic>
      <p:pic>
        <p:nvPicPr>
          <p:cNvPr id="15" name="Image 13" descr="preencoded.png"/>
          <p:cNvPicPr>
            <a:picLocks noChangeAspect="1"/>
          </p:cNvPicPr>
          <p:nvPr/>
        </p:nvPicPr>
        <p:blipFill>
          <a:blip r:embed="rId16"/>
          <a:stretch>
            <a:fillRect/>
          </a:stretch>
        </p:blipFill>
        <p:spPr>
          <a:xfrm>
            <a:off x="4495800" y="2857500"/>
            <a:ext cx="219075" cy="266700"/>
          </a:xfrm>
          <a:prstGeom prst="rect">
            <a:avLst/>
          </a:prstGeom>
        </p:spPr>
      </p:pic>
      <p:pic>
        <p:nvPicPr>
          <p:cNvPr id="16" name="Image 14" descr="preencoded.png"/>
          <p:cNvPicPr>
            <a:picLocks noChangeAspect="1"/>
          </p:cNvPicPr>
          <p:nvPr/>
        </p:nvPicPr>
        <p:blipFill>
          <a:blip r:embed="rId17"/>
          <a:stretch>
            <a:fillRect/>
          </a:stretch>
        </p:blipFill>
        <p:spPr>
          <a:xfrm>
            <a:off x="8191500" y="1790700"/>
            <a:ext cx="190500" cy="266700"/>
          </a:xfrm>
          <a:prstGeom prst="rect">
            <a:avLst/>
          </a:prstGeom>
        </p:spPr>
      </p:pic>
      <p:pic>
        <p:nvPicPr>
          <p:cNvPr id="17" name="Image 15" descr="preencoded.png"/>
          <p:cNvPicPr>
            <a:picLocks noChangeAspect="1"/>
          </p:cNvPicPr>
          <p:nvPr/>
        </p:nvPicPr>
        <p:blipFill>
          <a:blip r:embed="rId18"/>
          <a:stretch>
            <a:fillRect/>
          </a:stretch>
        </p:blipFill>
        <p:spPr>
          <a:xfrm>
            <a:off x="8191500" y="2590800"/>
            <a:ext cx="238125" cy="266700"/>
          </a:xfrm>
          <a:prstGeom prst="rect">
            <a:avLst/>
          </a:prstGeom>
        </p:spPr>
      </p:pic>
      <p:pic>
        <p:nvPicPr>
          <p:cNvPr id="18" name="Image 16" descr="preencoded.png"/>
          <p:cNvPicPr>
            <a:picLocks noChangeAspect="1"/>
          </p:cNvPicPr>
          <p:nvPr/>
        </p:nvPicPr>
        <p:blipFill>
          <a:blip r:embed="rId19"/>
          <a:stretch>
            <a:fillRect/>
          </a:stretch>
        </p:blipFill>
        <p:spPr>
          <a:xfrm>
            <a:off x="4491930" y="3543300"/>
            <a:ext cx="7086600" cy="647700"/>
          </a:xfrm>
          <a:prstGeom prst="rect">
            <a:avLst/>
          </a:prstGeom>
        </p:spPr>
      </p:pic>
      <p:pic>
        <p:nvPicPr>
          <p:cNvPr id="19" name="Image 17" descr="preencoded.png"/>
          <p:cNvPicPr>
            <a:picLocks noChangeAspect="1"/>
          </p:cNvPicPr>
          <p:nvPr/>
        </p:nvPicPr>
        <p:blipFill>
          <a:blip r:embed="rId20"/>
          <a:stretch>
            <a:fillRect/>
          </a:stretch>
        </p:blipFill>
        <p:spPr>
          <a:xfrm>
            <a:off x="4508153" y="3581400"/>
            <a:ext cx="190500" cy="266700"/>
          </a:xfrm>
          <a:prstGeom prst="rect">
            <a:avLst/>
          </a:prstGeom>
        </p:spPr>
      </p:pic>
      <p:sp>
        <p:nvSpPr>
          <p:cNvPr id="20" name="Text 0"/>
          <p:cNvSpPr/>
          <p:nvPr/>
        </p:nvSpPr>
        <p:spPr>
          <a:xfrm>
            <a:off x="381000" y="381000"/>
            <a:ext cx="13716000" cy="381000"/>
          </a:xfrm>
          <a:prstGeom prst="rect">
            <a:avLst/>
          </a:prstGeom>
          <a:noFill/>
          <a:ln/>
        </p:spPr>
        <p:txBody>
          <a:bodyPr vert="horz" wrap="square" lIns="0" tIns="0" rIns="0" bIns="0" rtlCol="0" anchor="t"/>
          <a:lstStyle/>
          <a:p>
            <a:pPr marL="0" indent="0">
              <a:lnSpc>
                <a:spcPts val="3000"/>
              </a:lnSpc>
              <a:buNone/>
            </a:pPr>
            <a:r>
              <a:rPr lang="en-US" sz="2700" b="1" dirty="0">
                <a:solidFill>
                  <a:srgbClr val="1E40AF"/>
                </a:solidFill>
                <a:latin typeface="ui-sans-serif" pitchFamily="34" charset="0"/>
                <a:ea typeface="ui-sans-serif" pitchFamily="34" charset="-122"/>
                <a:cs typeface="ui-sans-serif" pitchFamily="34" charset="-120"/>
              </a:rPr>
              <a:t>Chiffres Clés </a:t>
            </a:r>
            <a:r>
              <a:rPr lang="en-US" sz="2700" b="1" dirty="0" err="1">
                <a:solidFill>
                  <a:srgbClr val="1E40AF"/>
                </a:solidFill>
                <a:latin typeface="ui-sans-serif" pitchFamily="34" charset="0"/>
                <a:ea typeface="ui-sans-serif" pitchFamily="34" charset="-122"/>
                <a:cs typeface="ui-sans-serif" pitchFamily="34" charset="-120"/>
              </a:rPr>
              <a:t>en</a:t>
            </a:r>
            <a:r>
              <a:rPr lang="en-US" sz="2700" b="1" dirty="0">
                <a:solidFill>
                  <a:srgbClr val="1E40AF"/>
                </a:solidFill>
                <a:latin typeface="ui-sans-serif" pitchFamily="34" charset="0"/>
                <a:ea typeface="ui-sans-serif" pitchFamily="34" charset="-122"/>
                <a:cs typeface="ui-sans-serif" pitchFamily="34" charset="-120"/>
              </a:rPr>
              <a:t> </a:t>
            </a:r>
            <a:r>
              <a:rPr lang="en-US" sz="2700" b="1" dirty="0" err="1">
                <a:solidFill>
                  <a:srgbClr val="1E40AF"/>
                </a:solidFill>
                <a:latin typeface="ui-sans-serif" pitchFamily="34" charset="0"/>
                <a:ea typeface="ui-sans-serif" pitchFamily="34" charset="-122"/>
                <a:cs typeface="ui-sans-serif" pitchFamily="34" charset="-120"/>
              </a:rPr>
              <a:t>Guyane</a:t>
            </a:r>
            <a:endParaRPr lang="en-US" sz="2700" dirty="0"/>
          </a:p>
        </p:txBody>
      </p:sp>
      <p:sp>
        <p:nvSpPr>
          <p:cNvPr id="21" name="Text 1"/>
          <p:cNvSpPr/>
          <p:nvPr/>
        </p:nvSpPr>
        <p:spPr>
          <a:xfrm>
            <a:off x="533400" y="1962150"/>
            <a:ext cx="812750" cy="8001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Nombre de Régies</a:t>
            </a:r>
            <a:endParaRPr lang="en-US" sz="1350" dirty="0"/>
          </a:p>
        </p:txBody>
      </p:sp>
      <p:sp>
        <p:nvSpPr>
          <p:cNvPr id="22" name="Text 2"/>
          <p:cNvSpPr/>
          <p:nvPr/>
        </p:nvSpPr>
        <p:spPr>
          <a:xfrm>
            <a:off x="641449" y="2800350"/>
            <a:ext cx="715804" cy="342900"/>
          </a:xfrm>
          <a:prstGeom prst="rect">
            <a:avLst/>
          </a:prstGeom>
          <a:noFill/>
          <a:ln/>
        </p:spPr>
        <p:txBody>
          <a:bodyPr vert="horz" wrap="square" lIns="0" tIns="0" rIns="0" bIns="0" rtlCol="0" anchor="t"/>
          <a:lstStyle/>
          <a:p>
            <a:pPr marL="0" indent="0">
              <a:lnSpc>
                <a:spcPts val="2700"/>
              </a:lnSpc>
              <a:buNone/>
            </a:pPr>
            <a:r>
              <a:rPr lang="en-US" sz="2250" b="1" dirty="0">
                <a:solidFill>
                  <a:srgbClr val="1E40AF"/>
                </a:solidFill>
                <a:latin typeface="ui-sans-serif" pitchFamily="34" charset="0"/>
                <a:ea typeface="ui-sans-serif" pitchFamily="34" charset="-122"/>
                <a:cs typeface="ui-sans-serif" pitchFamily="34" charset="-120"/>
              </a:rPr>
              <a:t>5</a:t>
            </a:r>
            <a:endParaRPr lang="en-US" sz="2250" dirty="0"/>
          </a:p>
        </p:txBody>
      </p:sp>
      <p:sp>
        <p:nvSpPr>
          <p:cNvPr id="23" name="Text 3"/>
          <p:cNvSpPr/>
          <p:nvPr/>
        </p:nvSpPr>
        <p:spPr>
          <a:xfrm>
            <a:off x="1821954" y="2057400"/>
            <a:ext cx="930473"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Salariés</a:t>
            </a:r>
            <a:endParaRPr lang="en-US" sz="1350" dirty="0"/>
          </a:p>
        </p:txBody>
      </p:sp>
      <p:sp>
        <p:nvSpPr>
          <p:cNvPr id="24" name="Text 4"/>
          <p:cNvSpPr/>
          <p:nvPr/>
        </p:nvSpPr>
        <p:spPr>
          <a:xfrm>
            <a:off x="1789302" y="2819400"/>
            <a:ext cx="812750" cy="685800"/>
          </a:xfrm>
          <a:prstGeom prst="rect">
            <a:avLst/>
          </a:prstGeom>
          <a:noFill/>
          <a:ln/>
        </p:spPr>
        <p:txBody>
          <a:bodyPr vert="horz" wrap="square" lIns="0" tIns="0" rIns="0" bIns="0" rtlCol="0" anchor="t"/>
          <a:lstStyle/>
          <a:p>
            <a:pPr marL="0" indent="0">
              <a:lnSpc>
                <a:spcPts val="2700"/>
              </a:lnSpc>
              <a:buNone/>
            </a:pPr>
            <a:r>
              <a:rPr lang="en-US" sz="2250" b="1" dirty="0">
                <a:solidFill>
                  <a:srgbClr val="15803D"/>
                </a:solidFill>
                <a:latin typeface="ui-sans-serif" pitchFamily="34" charset="0"/>
                <a:ea typeface="ui-sans-serif" pitchFamily="34" charset="-122"/>
                <a:cs typeface="ui-sans-serif" pitchFamily="34" charset="-120"/>
              </a:rPr>
              <a:t>271</a:t>
            </a:r>
            <a:endParaRPr lang="en-US" sz="2250" dirty="0"/>
          </a:p>
        </p:txBody>
      </p:sp>
      <p:sp>
        <p:nvSpPr>
          <p:cNvPr id="25" name="Text 5"/>
          <p:cNvSpPr/>
          <p:nvPr/>
        </p:nvSpPr>
        <p:spPr>
          <a:xfrm>
            <a:off x="2983706" y="2057400"/>
            <a:ext cx="1190506"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Bénévoles</a:t>
            </a:r>
            <a:endParaRPr lang="en-US" sz="1350" dirty="0"/>
          </a:p>
        </p:txBody>
      </p:sp>
      <p:sp>
        <p:nvSpPr>
          <p:cNvPr id="26" name="Text 6"/>
          <p:cNvSpPr/>
          <p:nvPr/>
        </p:nvSpPr>
        <p:spPr>
          <a:xfrm>
            <a:off x="3195876" y="2819400"/>
            <a:ext cx="812899" cy="685800"/>
          </a:xfrm>
          <a:prstGeom prst="rect">
            <a:avLst/>
          </a:prstGeom>
          <a:noFill/>
          <a:ln/>
        </p:spPr>
        <p:txBody>
          <a:bodyPr vert="horz" wrap="square" lIns="0" tIns="0" rIns="0" bIns="0" rtlCol="0" anchor="t"/>
          <a:lstStyle/>
          <a:p>
            <a:pPr marL="0" indent="0">
              <a:lnSpc>
                <a:spcPts val="2700"/>
              </a:lnSpc>
              <a:buNone/>
            </a:pPr>
            <a:r>
              <a:rPr lang="en-US" sz="2250" b="1" dirty="0">
                <a:solidFill>
                  <a:srgbClr val="7E22CE"/>
                </a:solidFill>
                <a:latin typeface="ui-sans-serif" pitchFamily="34" charset="0"/>
                <a:ea typeface="ui-sans-serif" pitchFamily="34" charset="-122"/>
                <a:cs typeface="ui-sans-serif" pitchFamily="34" charset="-120"/>
              </a:rPr>
              <a:t>75</a:t>
            </a:r>
            <a:endParaRPr lang="en-US" sz="2250" dirty="0"/>
          </a:p>
        </p:txBody>
      </p:sp>
      <p:sp>
        <p:nvSpPr>
          <p:cNvPr id="27" name="Text 7"/>
          <p:cNvSpPr/>
          <p:nvPr/>
        </p:nvSpPr>
        <p:spPr>
          <a:xfrm>
            <a:off x="904875" y="3905250"/>
            <a:ext cx="2747665" cy="266700"/>
          </a:xfrm>
          <a:prstGeom prst="rect">
            <a:avLst/>
          </a:prstGeom>
          <a:noFill/>
          <a:ln/>
        </p:spPr>
        <p:txBody>
          <a:bodyPr vert="horz" wrap="square" lIns="0" tIns="0" rIns="0" bIns="0" rtlCol="0" anchor="t"/>
          <a:lstStyle/>
          <a:p>
            <a:pPr marL="0" indent="0">
              <a:lnSpc>
                <a:spcPts val="2100"/>
              </a:lnSpc>
              <a:buNone/>
            </a:pPr>
            <a:r>
              <a:rPr lang="en-US" sz="1500" b="1" dirty="0">
                <a:solidFill>
                  <a:srgbClr val="1F2937"/>
                </a:solidFill>
                <a:latin typeface="ui-sans-serif" pitchFamily="34" charset="0"/>
                <a:ea typeface="ui-sans-serif" pitchFamily="34" charset="-122"/>
                <a:cs typeface="ui-sans-serif" pitchFamily="34" charset="-120"/>
              </a:rPr>
              <a:t>Quartiers Prioritaires</a:t>
            </a:r>
            <a:endParaRPr lang="en-US" sz="1500" dirty="0"/>
          </a:p>
        </p:txBody>
      </p:sp>
      <p:sp>
        <p:nvSpPr>
          <p:cNvPr id="28" name="Text 8"/>
          <p:cNvSpPr/>
          <p:nvPr/>
        </p:nvSpPr>
        <p:spPr>
          <a:xfrm>
            <a:off x="533400" y="5600700"/>
            <a:ext cx="3352800" cy="457200"/>
          </a:xfrm>
          <a:prstGeom prst="rect">
            <a:avLst/>
          </a:prstGeom>
          <a:noFill/>
          <a:ln/>
        </p:spPr>
        <p:txBody>
          <a:bodyPr vert="horz" wrap="square" lIns="0" tIns="0" rIns="0" bIns="0" rtlCol="0" anchor="t"/>
          <a:lstStyle/>
          <a:p>
            <a:pPr marL="0" indent="0" algn="ctr">
              <a:lnSpc>
                <a:spcPts val="1800"/>
              </a:lnSpc>
              <a:buNone/>
            </a:pPr>
            <a:r>
              <a:rPr lang="en-US" sz="1200" dirty="0">
                <a:solidFill>
                  <a:srgbClr val="4B5563"/>
                </a:solidFill>
                <a:latin typeface="ui-sans-serif" pitchFamily="34" charset="0"/>
                <a:ea typeface="ui-sans-serif" pitchFamily="34" charset="-122"/>
                <a:cs typeface="ui-sans-serif" pitchFamily="34" charset="-120"/>
              </a:rPr>
              <a:t>94 % des régies interviennent dans les quartiers prioritaires de la ville</a:t>
            </a:r>
            <a:endParaRPr lang="en-US" sz="1200" dirty="0"/>
          </a:p>
        </p:txBody>
      </p:sp>
      <p:sp>
        <p:nvSpPr>
          <p:cNvPr id="29" name="Text 9"/>
          <p:cNvSpPr/>
          <p:nvPr/>
        </p:nvSpPr>
        <p:spPr>
          <a:xfrm>
            <a:off x="4495800" y="1333500"/>
            <a:ext cx="8503920" cy="304800"/>
          </a:xfrm>
          <a:prstGeom prst="rect">
            <a:avLst/>
          </a:prstGeom>
          <a:noFill/>
          <a:ln/>
        </p:spPr>
        <p:txBody>
          <a:bodyPr vert="horz" wrap="square" lIns="0" tIns="0" rIns="0" bIns="0" rtlCol="0" anchor="t"/>
          <a:lstStyle/>
          <a:p>
            <a:pPr marL="0" indent="0">
              <a:lnSpc>
                <a:spcPts val="2400"/>
              </a:lnSpc>
              <a:buNone/>
            </a:pPr>
            <a:r>
              <a:rPr lang="en-US" sz="1800" b="1" dirty="0">
                <a:solidFill>
                  <a:srgbClr val="1F2937"/>
                </a:solidFill>
                <a:latin typeface="ui-sans-serif" pitchFamily="34" charset="0"/>
                <a:ea typeface="ui-sans-serif" pitchFamily="34" charset="-122"/>
                <a:cs typeface="ui-sans-serif" pitchFamily="34" charset="-120"/>
              </a:rPr>
              <a:t>Statistiques Complémentaires</a:t>
            </a:r>
            <a:endParaRPr lang="en-US" sz="1800" dirty="0"/>
          </a:p>
        </p:txBody>
      </p:sp>
      <p:sp>
        <p:nvSpPr>
          <p:cNvPr id="30" name="Text 10"/>
          <p:cNvSpPr/>
          <p:nvPr/>
        </p:nvSpPr>
        <p:spPr>
          <a:xfrm>
            <a:off x="4714875" y="1790700"/>
            <a:ext cx="1877199"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Marchés Publics</a:t>
            </a:r>
            <a:endParaRPr lang="en-US" sz="1350" dirty="0"/>
          </a:p>
        </p:txBody>
      </p:sp>
      <p:sp>
        <p:nvSpPr>
          <p:cNvPr id="31" name="Text 11"/>
          <p:cNvSpPr/>
          <p:nvPr/>
        </p:nvSpPr>
        <p:spPr>
          <a:xfrm>
            <a:off x="4762500" y="2133600"/>
            <a:ext cx="488811"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Total:</a:t>
            </a:r>
            <a:endParaRPr lang="en-US" sz="1200" dirty="0"/>
          </a:p>
        </p:txBody>
      </p:sp>
      <p:sp>
        <p:nvSpPr>
          <p:cNvPr id="32" name="Text 12"/>
          <p:cNvSpPr/>
          <p:nvPr/>
        </p:nvSpPr>
        <p:spPr>
          <a:xfrm>
            <a:off x="7568505" y="2133600"/>
            <a:ext cx="381833" cy="228600"/>
          </a:xfrm>
          <a:prstGeom prst="rect">
            <a:avLst/>
          </a:prstGeom>
          <a:noFill/>
          <a:ln/>
        </p:spPr>
        <p:txBody>
          <a:bodyPr vert="horz" wrap="square" lIns="0" tIns="0" rIns="0" bIns="0" rtlCol="0" anchor="t"/>
          <a:lstStyle/>
          <a:p>
            <a:pPr marL="0" indent="0">
              <a:lnSpc>
                <a:spcPts val="1800"/>
              </a:lnSpc>
              <a:buNone/>
            </a:pPr>
            <a:endParaRPr lang="en-US" sz="1200" dirty="0"/>
          </a:p>
        </p:txBody>
      </p:sp>
      <p:sp>
        <p:nvSpPr>
          <p:cNvPr id="33" name="Text 13"/>
          <p:cNvSpPr/>
          <p:nvPr/>
        </p:nvSpPr>
        <p:spPr>
          <a:xfrm>
            <a:off x="4762500" y="2400300"/>
            <a:ext cx="1851481"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Marchés d'insertion:</a:t>
            </a:r>
            <a:endParaRPr lang="en-US" sz="1200" dirty="0"/>
          </a:p>
        </p:txBody>
      </p:sp>
      <p:sp>
        <p:nvSpPr>
          <p:cNvPr id="34" name="Text 14"/>
          <p:cNvSpPr/>
          <p:nvPr/>
        </p:nvSpPr>
        <p:spPr>
          <a:xfrm>
            <a:off x="7011442" y="2400300"/>
            <a:ext cx="1050310" cy="228600"/>
          </a:xfrm>
          <a:prstGeom prst="rect">
            <a:avLst/>
          </a:prstGeom>
          <a:noFill/>
          <a:ln/>
        </p:spPr>
        <p:txBody>
          <a:bodyPr vert="horz" wrap="square" lIns="0" tIns="0" rIns="0" bIns="0" rtlCol="0" anchor="t"/>
          <a:lstStyle/>
          <a:p>
            <a:pPr marL="0" indent="0">
              <a:lnSpc>
                <a:spcPts val="1800"/>
              </a:lnSpc>
              <a:buNone/>
            </a:pPr>
            <a:endParaRPr lang="en-US" sz="1200" dirty="0"/>
          </a:p>
        </p:txBody>
      </p:sp>
      <p:sp>
        <p:nvSpPr>
          <p:cNvPr id="35" name="Text 15"/>
          <p:cNvSpPr/>
          <p:nvPr/>
        </p:nvSpPr>
        <p:spPr>
          <a:xfrm>
            <a:off x="4791075" y="2857500"/>
            <a:ext cx="1427857"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Achat Social</a:t>
            </a:r>
            <a:endParaRPr lang="en-US" sz="1350" dirty="0"/>
          </a:p>
        </p:txBody>
      </p:sp>
      <p:sp>
        <p:nvSpPr>
          <p:cNvPr id="36" name="Text 16"/>
          <p:cNvSpPr/>
          <p:nvPr/>
        </p:nvSpPr>
        <p:spPr>
          <a:xfrm>
            <a:off x="4762500" y="3200400"/>
            <a:ext cx="1205686"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Pourcentage:</a:t>
            </a:r>
            <a:endParaRPr lang="en-US" sz="1200" dirty="0"/>
          </a:p>
        </p:txBody>
      </p:sp>
      <p:sp>
        <p:nvSpPr>
          <p:cNvPr id="37" name="Text 17"/>
          <p:cNvSpPr/>
          <p:nvPr/>
        </p:nvSpPr>
        <p:spPr>
          <a:xfrm>
            <a:off x="7521922" y="3200400"/>
            <a:ext cx="4377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a:t>
            </a:r>
            <a:endParaRPr lang="en-US" sz="1200" dirty="0"/>
          </a:p>
        </p:txBody>
      </p:sp>
      <p:sp>
        <p:nvSpPr>
          <p:cNvPr id="38" name="Text 18"/>
          <p:cNvSpPr/>
          <p:nvPr/>
        </p:nvSpPr>
        <p:spPr>
          <a:xfrm>
            <a:off x="8458200" y="1790700"/>
            <a:ext cx="1783794"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Taux de Sorties</a:t>
            </a:r>
            <a:endParaRPr lang="en-US" sz="1350" dirty="0"/>
          </a:p>
        </p:txBody>
      </p:sp>
      <p:sp>
        <p:nvSpPr>
          <p:cNvPr id="39" name="Text 19"/>
          <p:cNvSpPr/>
          <p:nvPr/>
        </p:nvSpPr>
        <p:spPr>
          <a:xfrm>
            <a:off x="8458200" y="2133600"/>
            <a:ext cx="1207472"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Dynamiques:</a:t>
            </a:r>
            <a:endParaRPr lang="en-US" sz="1200" dirty="0"/>
          </a:p>
        </p:txBody>
      </p:sp>
      <p:sp>
        <p:nvSpPr>
          <p:cNvPr id="40" name="Text 20"/>
          <p:cNvSpPr/>
          <p:nvPr/>
        </p:nvSpPr>
        <p:spPr>
          <a:xfrm>
            <a:off x="11217622" y="2133600"/>
            <a:ext cx="4377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70%</a:t>
            </a:r>
            <a:endParaRPr lang="en-US" sz="1200" dirty="0"/>
          </a:p>
        </p:txBody>
      </p:sp>
      <p:sp>
        <p:nvSpPr>
          <p:cNvPr id="41" name="Text 21"/>
          <p:cNvSpPr/>
          <p:nvPr/>
        </p:nvSpPr>
        <p:spPr>
          <a:xfrm>
            <a:off x="8505825" y="2590800"/>
            <a:ext cx="3579376"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Quartiers Prioritaires Couverts</a:t>
            </a:r>
            <a:endParaRPr lang="en-US" sz="1350" dirty="0"/>
          </a:p>
        </p:txBody>
      </p:sp>
      <p:sp>
        <p:nvSpPr>
          <p:cNvPr id="42" name="Text 22"/>
          <p:cNvSpPr/>
          <p:nvPr/>
        </p:nvSpPr>
        <p:spPr>
          <a:xfrm>
            <a:off x="8458200" y="2933700"/>
            <a:ext cx="788313" cy="22860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Nombre:</a:t>
            </a:r>
            <a:endParaRPr lang="en-US" sz="1200" dirty="0"/>
          </a:p>
        </p:txBody>
      </p:sp>
      <p:sp>
        <p:nvSpPr>
          <p:cNvPr id="43" name="Text 23"/>
          <p:cNvSpPr/>
          <p:nvPr/>
        </p:nvSpPr>
        <p:spPr>
          <a:xfrm>
            <a:off x="11264205" y="2933700"/>
            <a:ext cx="381833" cy="228600"/>
          </a:xfrm>
          <a:prstGeom prst="rect">
            <a:avLst/>
          </a:prstGeom>
          <a:noFill/>
          <a:ln/>
        </p:spPr>
        <p:txBody>
          <a:bodyPr vert="horz" wrap="square" lIns="0" tIns="0" rIns="0" bIns="0" rtlCol="0" anchor="t"/>
          <a:lstStyle/>
          <a:p>
            <a:pPr marL="0" indent="0">
              <a:lnSpc>
                <a:spcPts val="1800"/>
              </a:lnSpc>
              <a:buNone/>
            </a:pPr>
            <a:r>
              <a:rPr lang="en-US" sz="1200" b="1" dirty="0">
                <a:solidFill>
                  <a:srgbClr val="000000"/>
                </a:solidFill>
                <a:latin typeface="ui-sans-serif" pitchFamily="34" charset="0"/>
                <a:ea typeface="ui-sans-serif" pitchFamily="34" charset="-122"/>
                <a:cs typeface="ui-sans-serif" pitchFamily="34" charset="-120"/>
              </a:rPr>
              <a:t>22</a:t>
            </a:r>
            <a:endParaRPr lang="en-US" sz="1200" dirty="0"/>
          </a:p>
        </p:txBody>
      </p:sp>
      <p:sp>
        <p:nvSpPr>
          <p:cNvPr id="44" name="Text 24"/>
          <p:cNvSpPr/>
          <p:nvPr/>
        </p:nvSpPr>
        <p:spPr>
          <a:xfrm>
            <a:off x="4714875" y="3543300"/>
            <a:ext cx="1828800" cy="266700"/>
          </a:xfrm>
          <a:prstGeom prst="rect">
            <a:avLst/>
          </a:prstGeom>
          <a:noFill/>
          <a:ln/>
        </p:spPr>
        <p:txBody>
          <a:bodyPr vert="horz" wrap="square" lIns="0" tIns="0" rIns="0" bIns="0" rtlCol="0" anchor="t"/>
          <a:lstStyle/>
          <a:p>
            <a:pPr marL="0" indent="0">
              <a:lnSpc>
                <a:spcPts val="2100"/>
              </a:lnSpc>
              <a:buNone/>
            </a:pPr>
            <a:r>
              <a:rPr lang="en-US" sz="1350" b="1" dirty="0">
                <a:solidFill>
                  <a:srgbClr val="374151"/>
                </a:solidFill>
                <a:latin typeface="ui-sans-serif" pitchFamily="34" charset="0"/>
                <a:ea typeface="ui-sans-serif" pitchFamily="34" charset="-122"/>
                <a:cs typeface="ui-sans-serif" pitchFamily="34" charset="-120"/>
              </a:rPr>
              <a:t>Développement</a:t>
            </a:r>
            <a:endParaRPr lang="en-US" sz="1350" dirty="0"/>
          </a:p>
        </p:txBody>
      </p:sp>
      <p:sp>
        <p:nvSpPr>
          <p:cNvPr id="45" name="Text 25"/>
          <p:cNvSpPr/>
          <p:nvPr/>
        </p:nvSpPr>
        <p:spPr>
          <a:xfrm>
            <a:off x="6043553" y="3562350"/>
            <a:ext cx="5659814" cy="133350"/>
          </a:xfrm>
          <a:prstGeom prst="rect">
            <a:avLst/>
          </a:prstGeom>
          <a:noFill/>
          <a:ln/>
        </p:spPr>
        <p:txBody>
          <a:bodyPr vert="horz" wrap="square" lIns="0" tIns="0" rIns="0" bIns="0" rtlCol="0" anchor="t"/>
          <a:lstStyle/>
          <a:p>
            <a:pPr marL="0" indent="0">
              <a:lnSpc>
                <a:spcPts val="1800"/>
              </a:lnSpc>
              <a:buNone/>
            </a:pPr>
            <a:r>
              <a:rPr lang="en-US" sz="1200" dirty="0">
                <a:solidFill>
                  <a:srgbClr val="4B5563"/>
                </a:solidFill>
                <a:latin typeface="ui-sans-serif" pitchFamily="34" charset="0"/>
                <a:ea typeface="ui-sans-serif" pitchFamily="34" charset="-122"/>
                <a:cs typeface="ui-sans-serif" pitchFamily="34" charset="-120"/>
              </a:rPr>
              <a:t>Continuité du développement endogène des régies de quartier et de territoire</a:t>
            </a:r>
            <a:endParaRPr lang="en-US" sz="1200" dirty="0"/>
          </a:p>
        </p:txBody>
      </p:sp>
      <p:sp>
        <p:nvSpPr>
          <p:cNvPr id="46" name="Text 26"/>
          <p:cNvSpPr/>
          <p:nvPr/>
        </p:nvSpPr>
        <p:spPr>
          <a:xfrm>
            <a:off x="8930134" y="6515100"/>
            <a:ext cx="3731359" cy="190500"/>
          </a:xfrm>
          <a:prstGeom prst="rect">
            <a:avLst/>
          </a:prstGeom>
          <a:noFill/>
          <a:ln/>
        </p:spPr>
        <p:txBody>
          <a:bodyPr vert="horz" wrap="square" lIns="0" tIns="0" rIns="0" bIns="0" rtlCol="0" anchor="t"/>
          <a:lstStyle/>
          <a:p>
            <a:pPr marL="0" indent="0">
              <a:lnSpc>
                <a:spcPts val="1500"/>
              </a:lnSpc>
              <a:buNone/>
            </a:pPr>
            <a:r>
              <a:rPr lang="en-US" sz="1050" dirty="0">
                <a:solidFill>
                  <a:srgbClr val="6B7280"/>
                </a:solidFill>
                <a:latin typeface="ui-sans-serif" pitchFamily="34" charset="0"/>
                <a:ea typeface="ui-sans-serif" pitchFamily="34" charset="-122"/>
                <a:cs typeface="ui-sans-serif" pitchFamily="34" charset="-120"/>
              </a:rPr>
              <a:t>Page 7 | Les Régies de Quartier et de Territoire</a:t>
            </a:r>
            <a:endParaRPr lang="en-US" sz="1050" dirty="0"/>
          </a:p>
        </p:txBody>
      </p:sp>
      <p:graphicFrame>
        <p:nvGraphicFramePr>
          <p:cNvPr id="48" name="Graphique 47">
            <a:extLst>
              <a:ext uri="{FF2B5EF4-FFF2-40B4-BE49-F238E27FC236}">
                <a16:creationId xmlns:a16="http://schemas.microsoft.com/office/drawing/2014/main" id="{A178D056-6B67-46B5-A922-FEAA218470BB}"/>
              </a:ext>
            </a:extLst>
          </p:cNvPr>
          <p:cNvGraphicFramePr>
            <a:graphicFrameLocks/>
          </p:cNvGraphicFramePr>
          <p:nvPr>
            <p:extLst>
              <p:ext uri="{D42A27DB-BD31-4B8C-83A1-F6EECF244321}">
                <p14:modId xmlns:p14="http://schemas.microsoft.com/office/powerpoint/2010/main" val="932094384"/>
              </p:ext>
            </p:extLst>
          </p:nvPr>
        </p:nvGraphicFramePr>
        <p:xfrm>
          <a:off x="8299276" y="4181474"/>
          <a:ext cx="3603625" cy="2295525"/>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49" name="Graphique 48">
            <a:extLst>
              <a:ext uri="{FF2B5EF4-FFF2-40B4-BE49-F238E27FC236}">
                <a16:creationId xmlns:a16="http://schemas.microsoft.com/office/drawing/2014/main" id="{56CCAA24-0B6D-40F2-AE98-6EA86CCC1339}"/>
              </a:ext>
            </a:extLst>
          </p:cNvPr>
          <p:cNvGraphicFramePr>
            <a:graphicFrameLocks/>
          </p:cNvGraphicFramePr>
          <p:nvPr>
            <p:extLst>
              <p:ext uri="{D42A27DB-BD31-4B8C-83A1-F6EECF244321}">
                <p14:modId xmlns:p14="http://schemas.microsoft.com/office/powerpoint/2010/main" val="2516084748"/>
              </p:ext>
            </p:extLst>
          </p:nvPr>
        </p:nvGraphicFramePr>
        <p:xfrm>
          <a:off x="4227611" y="4191000"/>
          <a:ext cx="3925791" cy="2638425"/>
        </p:xfrm>
        <a:graphic>
          <a:graphicData uri="http://schemas.openxmlformats.org/drawingml/2006/chart">
            <c:chart xmlns:c="http://schemas.openxmlformats.org/drawingml/2006/chart" xmlns:r="http://schemas.openxmlformats.org/officeDocument/2006/relationships" r:id="rId22"/>
          </a:graphicData>
        </a:graphic>
      </p:graphicFrame>
      <p:pic>
        <p:nvPicPr>
          <p:cNvPr id="50" name="Image 49">
            <a:extLst>
              <a:ext uri="{FF2B5EF4-FFF2-40B4-BE49-F238E27FC236}">
                <a16:creationId xmlns:a16="http://schemas.microsoft.com/office/drawing/2014/main" id="{2A1C9DF3-CD76-4F63-A427-F0E46C130EB9}"/>
              </a:ext>
            </a:extLst>
          </p:cNvPr>
          <p:cNvPicPr>
            <a:picLocks noChangeAspect="1"/>
          </p:cNvPicPr>
          <p:nvPr/>
        </p:nvPicPr>
        <p:blipFill>
          <a:blip r:embed="rId23"/>
          <a:stretch>
            <a:fillRect/>
          </a:stretch>
        </p:blipFill>
        <p:spPr>
          <a:xfrm>
            <a:off x="10868176" y="69817"/>
            <a:ext cx="1206913" cy="635033"/>
          </a:xfrm>
          <a:prstGeom prst="rect">
            <a:avLst/>
          </a:prstGeom>
        </p:spPr>
      </p:pic>
      <p:pic>
        <p:nvPicPr>
          <p:cNvPr id="51" name="Image 50">
            <a:extLst>
              <a:ext uri="{FF2B5EF4-FFF2-40B4-BE49-F238E27FC236}">
                <a16:creationId xmlns:a16="http://schemas.microsoft.com/office/drawing/2014/main" id="{CF1D454F-D7C8-4088-8258-58319A7A0F2C}"/>
              </a:ext>
            </a:extLst>
          </p:cNvPr>
          <p:cNvPicPr>
            <a:picLocks noChangeAspect="1"/>
          </p:cNvPicPr>
          <p:nvPr/>
        </p:nvPicPr>
        <p:blipFill>
          <a:blip r:embed="rId24"/>
          <a:stretch>
            <a:fillRect/>
          </a:stretch>
        </p:blipFill>
        <p:spPr>
          <a:xfrm>
            <a:off x="9734550" y="47624"/>
            <a:ext cx="1061263" cy="642599"/>
          </a:xfrm>
          <a:prstGeom prst="rect">
            <a:avLst/>
          </a:prstGeom>
        </p:spPr>
      </p:pic>
    </p:spTree>
    <p:extLst>
      <p:ext uri="{BB962C8B-B14F-4D97-AF65-F5344CB8AC3E}">
        <p14:creationId xmlns:p14="http://schemas.microsoft.com/office/powerpoint/2010/main" val="1971176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1569</Words>
  <Application>Microsoft Office PowerPoint</Application>
  <PresentationFormat>Grand écran</PresentationFormat>
  <Paragraphs>271</Paragraphs>
  <Slides>21</Slides>
  <Notes>21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ui-sans-serif</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RQ-Cayenne</cp:lastModifiedBy>
  <cp:revision>22</cp:revision>
  <dcterms:created xsi:type="dcterms:W3CDTF">2025-11-12T01:00:53Z</dcterms:created>
  <dcterms:modified xsi:type="dcterms:W3CDTF">2025-11-12T06:14:32Z</dcterms:modified>
</cp:coreProperties>
</file>