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9" r:id="rId2"/>
    <p:sldId id="496" r:id="rId3"/>
    <p:sldId id="613" r:id="rId4"/>
    <p:sldId id="611" r:id="rId5"/>
    <p:sldId id="617" r:id="rId6"/>
    <p:sldId id="616" r:id="rId7"/>
    <p:sldId id="615" r:id="rId8"/>
    <p:sldId id="603" r:id="rId9"/>
    <p:sldId id="612" r:id="rId10"/>
    <p:sldId id="557" r:id="rId11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68A2679-BEC9-42DF-A98B-F862D6E80119}">
          <p14:sldIdLst>
            <p14:sldId id="259"/>
            <p14:sldId id="496"/>
            <p14:sldId id="613"/>
            <p14:sldId id="611"/>
            <p14:sldId id="617"/>
            <p14:sldId id="616"/>
            <p14:sldId id="615"/>
            <p14:sldId id="603"/>
            <p14:sldId id="612"/>
            <p14:sldId id="5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claude@ville-port.re" initials="ap" lastIdx="4" clrIdx="0">
    <p:extLst>
      <p:ext uri="{19B8F6BF-5375-455C-9EA6-DF929625EA0E}">
        <p15:presenceInfo xmlns:p15="http://schemas.microsoft.com/office/powerpoint/2012/main" userId="S-1-5-21-1121876082-1758099745-14044502-285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E40521"/>
    <a:srgbClr val="EAF6FF"/>
    <a:srgbClr val="FFC6A3"/>
    <a:srgbClr val="FF914D"/>
    <a:srgbClr val="79C9FF"/>
    <a:srgbClr val="6699FF"/>
    <a:srgbClr val="00B0F0"/>
    <a:srgbClr val="A3E7CA"/>
    <a:srgbClr val="FF0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6374" autoAdjust="0"/>
  </p:normalViewPr>
  <p:slideViewPr>
    <p:cSldViewPr snapToObjects="1">
      <p:cViewPr varScale="1">
        <p:scale>
          <a:sx n="85" d="100"/>
          <a:sy n="85" d="100"/>
        </p:scale>
        <p:origin x="154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3307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6729"/>
          </a:xfrm>
          <a:prstGeom prst="rect">
            <a:avLst/>
          </a:prstGeom>
        </p:spPr>
        <p:txBody>
          <a:bodyPr vert="horz" lIns="91401" tIns="45700" rIns="91401" bIns="4570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375" y="0"/>
            <a:ext cx="2945712" cy="496729"/>
          </a:xfrm>
          <a:prstGeom prst="rect">
            <a:avLst/>
          </a:prstGeom>
        </p:spPr>
        <p:txBody>
          <a:bodyPr vert="horz" lIns="91401" tIns="45700" rIns="91401" bIns="45700" rtlCol="0"/>
          <a:lstStyle>
            <a:lvl1pPr algn="r">
              <a:defRPr sz="1200"/>
            </a:lvl1pPr>
          </a:lstStyle>
          <a:p>
            <a:fld id="{802F6951-8C60-4957-A40E-41808E8D12EE}" type="datetimeFigureOut">
              <a:rPr lang="fr-FR" smtClean="0"/>
              <a:pPr/>
              <a:t>07/11/2025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325"/>
            <a:ext cx="2945712" cy="496728"/>
          </a:xfrm>
          <a:prstGeom prst="rect">
            <a:avLst/>
          </a:prstGeom>
        </p:spPr>
        <p:txBody>
          <a:bodyPr vert="horz" lIns="91401" tIns="45700" rIns="91401" bIns="4570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375" y="9428325"/>
            <a:ext cx="2945712" cy="496728"/>
          </a:xfrm>
          <a:prstGeom prst="rect">
            <a:avLst/>
          </a:prstGeom>
        </p:spPr>
        <p:txBody>
          <a:bodyPr vert="horz" lIns="91401" tIns="45700" rIns="91401" bIns="45700" rtlCol="0" anchor="b"/>
          <a:lstStyle>
            <a:lvl1pPr algn="r">
              <a:defRPr sz="1200"/>
            </a:lvl1pPr>
          </a:lstStyle>
          <a:p>
            <a:fld id="{F7C3CC20-670E-4F6E-A62D-3AA3095C8D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768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332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332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fld id="{E45A06C1-F327-5640-A6F0-AE1BF8479482}" type="datetimeFigureOut">
              <a:rPr lang="fr-FR" smtClean="0"/>
              <a:pPr/>
              <a:t>07/11/2025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19" tIns="45709" rIns="91419" bIns="4570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28586"/>
            <a:ext cx="2945659" cy="496332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82B6BF15-EFB6-164F-B765-241292110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35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:notes"/>
          <p:cNvSpPr txBox="1">
            <a:spLocks noGrp="1"/>
          </p:cNvSpPr>
          <p:nvPr>
            <p:ph type="body" idx="1"/>
          </p:nvPr>
        </p:nvSpPr>
        <p:spPr>
          <a:xfrm>
            <a:off x="710084" y="4859889"/>
            <a:ext cx="5680611" cy="46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34" tIns="47354" rIns="94734" bIns="47354" anchor="t" anchorCtr="0">
            <a:noAutofit/>
          </a:bodyPr>
          <a:lstStyle/>
          <a:p>
            <a:endParaRPr/>
          </a:p>
        </p:txBody>
      </p:sp>
      <p:sp>
        <p:nvSpPr>
          <p:cNvPr id="256" name="Google Shape;2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6512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6752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999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75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74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21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711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6BF15-EFB6-164F-B765-241292110C3E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52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C688D776-032E-42CD-A9F0-05B1AFBE1F27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95B0-C89C-4E1F-8368-AF0FF49BA67E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C4DD-6E03-4AC3-A5C0-D378E7372126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FB32-CE57-4CB1-917C-5C8C6B88C849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82BFCAE-C38F-41D8-89CB-268C73A199CE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DB20C47-34EF-4745-AF20-0AF9DCF0A31C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D3B1-2F28-4783-AE8A-3B6C1A87ACD6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DDAF06-4495-4603-A493-1EFE4E754D2E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6C5C05-DB27-492B-9738-04B83302C021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A3972FA-7A42-4CFC-9C61-FFBA4EF19500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A7D3-199A-42AD-BEE3-93DB7DDDE340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4B9-39AF-4AC4-B4CF-7F5CF9BC5E82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2285-CECE-4C82-B59A-B6B1B074D495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48F6-259D-418D-934A-615CE62ACCEC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12698A56-738A-4B1E-AE99-203152DF008F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CC4F31F-B9F7-4C0C-9201-A649392CC0FF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1300-5CD3-43FD-A1C7-20F3006DC4CF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C566-5067-4C86-816D-F6CAEEEC27E0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C866-58E1-42ED-9DC3-246C5CF5D553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C20A-F448-4572-8CC9-9CD54C515356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12AE1AE-3B35-4CB7-A299-C5768AF9189A}" type="datetime1">
              <a:rPr lang="fr-FR" smtClean="0"/>
              <a:pPr/>
              <a:t>07/11/2025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156903-657E-8A4A-B747-1BD0FEB91E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724400" y="4814046"/>
            <a:ext cx="4038600" cy="74855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Congrès ACCDOM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4675312" y="5562599"/>
            <a:ext cx="4289176" cy="748553"/>
          </a:xfrm>
        </p:spPr>
        <p:txBody>
          <a:bodyPr>
            <a:normAutofit/>
          </a:bodyPr>
          <a:lstStyle/>
          <a:p>
            <a:pPr algn="ctr"/>
            <a:r>
              <a:rPr lang="fr-FR" sz="1800" dirty="0"/>
              <a:t>Mercredi 12 Novembre 2025</a:t>
            </a:r>
          </a:p>
        </p:txBody>
      </p:sp>
      <p:pic>
        <p:nvPicPr>
          <p:cNvPr id="6" name="Image 5" descr="LOGO LE PORT 2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008292"/>
            <a:ext cx="2214158" cy="940988"/>
          </a:xfrm>
          <a:prstGeom prst="rect">
            <a:avLst/>
          </a:prstGeom>
        </p:spPr>
      </p:pic>
      <p:pic>
        <p:nvPicPr>
          <p:cNvPr id="7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5816" y="4785383"/>
            <a:ext cx="1349499" cy="11638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927131C-9354-49E7-A19E-2CAD20937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16" r="4470" b="1821"/>
          <a:stretch/>
        </p:blipFill>
        <p:spPr>
          <a:xfrm>
            <a:off x="617427" y="188641"/>
            <a:ext cx="8275053" cy="640871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CAFB37FB-B5CB-4E29-8218-D77E9C890648}"/>
              </a:ext>
            </a:extLst>
          </p:cNvPr>
          <p:cNvSpPr txBox="1">
            <a:spLocks/>
          </p:cNvSpPr>
          <p:nvPr/>
        </p:nvSpPr>
        <p:spPr>
          <a:xfrm>
            <a:off x="660858" y="5782215"/>
            <a:ext cx="7871048" cy="8572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7" name="Image 6" descr="LOGO LE PORT 2016.jpg">
            <a:extLst>
              <a:ext uri="{FF2B5EF4-FFF2-40B4-BE49-F238E27FC236}">
                <a16:creationId xmlns:a16="http://schemas.microsoft.com/office/drawing/2014/main" id="{4E5A92B2-9006-4319-98F9-771CC354E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74" y="146524"/>
            <a:ext cx="2214158" cy="94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2</a:t>
            </a:fld>
            <a:endParaRPr dirty="0"/>
          </a:p>
        </p:txBody>
      </p:sp>
      <p:sp>
        <p:nvSpPr>
          <p:cNvPr id="258" name="Google Shape;258;p27"/>
          <p:cNvSpPr txBox="1">
            <a:spLocks noGrp="1"/>
          </p:cNvSpPr>
          <p:nvPr>
            <p:ph type="title" idx="4294967295"/>
          </p:nvPr>
        </p:nvSpPr>
        <p:spPr>
          <a:xfrm>
            <a:off x="0" y="98425"/>
            <a:ext cx="7884368" cy="7604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b="1" dirty="0">
                <a:solidFill>
                  <a:schemeClr val="accent3"/>
                </a:solidFill>
              </a:rPr>
              <a:t>Le Port, une ville au cœur de l’économie réunionnaise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5C43-5510-4E9D-ACED-F51E6C5D806A}"/>
              </a:ext>
            </a:extLst>
          </p:cNvPr>
          <p:cNvGrpSpPr/>
          <p:nvPr/>
        </p:nvGrpSpPr>
        <p:grpSpPr>
          <a:xfrm>
            <a:off x="4410565" y="4569178"/>
            <a:ext cx="4733436" cy="2258577"/>
            <a:chOff x="-1075914" y="0"/>
            <a:chExt cx="11095894" cy="6860236"/>
          </a:xfrm>
        </p:grpSpPr>
        <p:pic>
          <p:nvPicPr>
            <p:cNvPr id="90" name="Picture 2">
              <a:extLst>
                <a:ext uri="{FF2B5EF4-FFF2-40B4-BE49-F238E27FC236}">
                  <a16:creationId xmlns:a16="http://schemas.microsoft.com/office/drawing/2014/main" id="{22119C59-3B83-4242-A3C9-A6E7F0CAA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9" t="24875" r="17084" b="4821"/>
            <a:stretch/>
          </p:blipFill>
          <p:spPr bwMode="auto">
            <a:xfrm>
              <a:off x="-1075914" y="0"/>
              <a:ext cx="11095894" cy="6860236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FD1990C4-17FE-499E-973F-AD6E0ABACA7B}"/>
                </a:ext>
              </a:extLst>
            </p:cNvPr>
            <p:cNvSpPr/>
            <p:nvPr/>
          </p:nvSpPr>
          <p:spPr>
            <a:xfrm>
              <a:off x="2267744" y="1763903"/>
              <a:ext cx="5750218" cy="2686522"/>
            </a:xfrm>
            <a:custGeom>
              <a:avLst/>
              <a:gdLst>
                <a:gd name="connsiteX0" fmla="*/ 0 w 4138612"/>
                <a:gd name="connsiteY0" fmla="*/ 1152525 h 1933575"/>
                <a:gd name="connsiteX1" fmla="*/ 1400175 w 4138612"/>
                <a:gd name="connsiteY1" fmla="*/ 1447800 h 1933575"/>
                <a:gd name="connsiteX2" fmla="*/ 1585912 w 4138612"/>
                <a:gd name="connsiteY2" fmla="*/ 1728787 h 1933575"/>
                <a:gd name="connsiteX3" fmla="*/ 1862137 w 4138612"/>
                <a:gd name="connsiteY3" fmla="*/ 1652587 h 1933575"/>
                <a:gd name="connsiteX4" fmla="*/ 2166937 w 4138612"/>
                <a:gd name="connsiteY4" fmla="*/ 1933575 h 1933575"/>
                <a:gd name="connsiteX5" fmla="*/ 2443162 w 4138612"/>
                <a:gd name="connsiteY5" fmla="*/ 1843087 h 1933575"/>
                <a:gd name="connsiteX6" fmla="*/ 2138362 w 4138612"/>
                <a:gd name="connsiteY6" fmla="*/ 1609725 h 1933575"/>
                <a:gd name="connsiteX7" fmla="*/ 2676525 w 4138612"/>
                <a:gd name="connsiteY7" fmla="*/ 1462087 h 1933575"/>
                <a:gd name="connsiteX8" fmla="*/ 3119437 w 4138612"/>
                <a:gd name="connsiteY8" fmla="*/ 1785937 h 1933575"/>
                <a:gd name="connsiteX9" fmla="*/ 2981325 w 4138612"/>
                <a:gd name="connsiteY9" fmla="*/ 1547812 h 1933575"/>
                <a:gd name="connsiteX10" fmla="*/ 2919412 w 4138612"/>
                <a:gd name="connsiteY10" fmla="*/ 1447800 h 1933575"/>
                <a:gd name="connsiteX11" fmla="*/ 4138612 w 4138612"/>
                <a:gd name="connsiteY11" fmla="*/ 1157287 h 1933575"/>
                <a:gd name="connsiteX12" fmla="*/ 3810000 w 4138612"/>
                <a:gd name="connsiteY12" fmla="*/ 1000125 h 1933575"/>
                <a:gd name="connsiteX13" fmla="*/ 4090987 w 4138612"/>
                <a:gd name="connsiteY13" fmla="*/ 895350 h 1933575"/>
                <a:gd name="connsiteX14" fmla="*/ 3962400 w 4138612"/>
                <a:gd name="connsiteY14" fmla="*/ 819150 h 1933575"/>
                <a:gd name="connsiteX15" fmla="*/ 3443287 w 4138612"/>
                <a:gd name="connsiteY15" fmla="*/ 752475 h 1933575"/>
                <a:gd name="connsiteX16" fmla="*/ 3929062 w 4138612"/>
                <a:gd name="connsiteY16" fmla="*/ 433387 h 1933575"/>
                <a:gd name="connsiteX17" fmla="*/ 3695700 w 4138612"/>
                <a:gd name="connsiteY17" fmla="*/ 295275 h 1933575"/>
                <a:gd name="connsiteX18" fmla="*/ 3152775 w 4138612"/>
                <a:gd name="connsiteY18" fmla="*/ 300037 h 1933575"/>
                <a:gd name="connsiteX19" fmla="*/ 3057525 w 4138612"/>
                <a:gd name="connsiteY19" fmla="*/ 304800 h 1933575"/>
                <a:gd name="connsiteX20" fmla="*/ 2833687 w 4138612"/>
                <a:gd name="connsiteY20" fmla="*/ 219075 h 1933575"/>
                <a:gd name="connsiteX21" fmla="*/ 2557462 w 4138612"/>
                <a:gd name="connsiteY21" fmla="*/ 428625 h 1933575"/>
                <a:gd name="connsiteX22" fmla="*/ 2176462 w 4138612"/>
                <a:gd name="connsiteY22" fmla="*/ 266700 h 1933575"/>
                <a:gd name="connsiteX23" fmla="*/ 2243137 w 4138612"/>
                <a:gd name="connsiteY23" fmla="*/ 176212 h 1933575"/>
                <a:gd name="connsiteX24" fmla="*/ 2124075 w 4138612"/>
                <a:gd name="connsiteY24" fmla="*/ 123825 h 1933575"/>
                <a:gd name="connsiteX25" fmla="*/ 2005012 w 4138612"/>
                <a:gd name="connsiteY25" fmla="*/ 0 h 1933575"/>
                <a:gd name="connsiteX26" fmla="*/ 1409700 w 4138612"/>
                <a:gd name="connsiteY26" fmla="*/ 23812 h 1933575"/>
                <a:gd name="connsiteX27" fmla="*/ 1490662 w 4138612"/>
                <a:gd name="connsiteY27" fmla="*/ 104775 h 1933575"/>
                <a:gd name="connsiteX28" fmla="*/ 1433512 w 4138612"/>
                <a:gd name="connsiteY28" fmla="*/ 204787 h 1933575"/>
                <a:gd name="connsiteX29" fmla="*/ 1662112 w 4138612"/>
                <a:gd name="connsiteY29" fmla="*/ 319087 h 1933575"/>
                <a:gd name="connsiteX30" fmla="*/ 1524000 w 4138612"/>
                <a:gd name="connsiteY30" fmla="*/ 433387 h 1933575"/>
                <a:gd name="connsiteX31" fmla="*/ 1385887 w 4138612"/>
                <a:gd name="connsiteY31" fmla="*/ 457200 h 1933575"/>
                <a:gd name="connsiteX32" fmla="*/ 1252537 w 4138612"/>
                <a:gd name="connsiteY32" fmla="*/ 442912 h 1933575"/>
                <a:gd name="connsiteX33" fmla="*/ 1000125 w 4138612"/>
                <a:gd name="connsiteY33" fmla="*/ 671512 h 1933575"/>
                <a:gd name="connsiteX34" fmla="*/ 585787 w 4138612"/>
                <a:gd name="connsiteY34" fmla="*/ 757237 h 1933575"/>
                <a:gd name="connsiteX35" fmla="*/ 33337 w 4138612"/>
                <a:gd name="connsiteY35" fmla="*/ 1047750 h 1933575"/>
                <a:gd name="connsiteX36" fmla="*/ 0 w 4138612"/>
                <a:gd name="connsiteY36" fmla="*/ 1152525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38612" h="1933575">
                  <a:moveTo>
                    <a:pt x="0" y="1152525"/>
                  </a:moveTo>
                  <a:lnTo>
                    <a:pt x="1400175" y="1447800"/>
                  </a:lnTo>
                  <a:lnTo>
                    <a:pt x="1585912" y="1728787"/>
                  </a:lnTo>
                  <a:lnTo>
                    <a:pt x="1862137" y="1652587"/>
                  </a:lnTo>
                  <a:lnTo>
                    <a:pt x="2166937" y="1933575"/>
                  </a:lnTo>
                  <a:lnTo>
                    <a:pt x="2443162" y="1843087"/>
                  </a:lnTo>
                  <a:lnTo>
                    <a:pt x="2138362" y="1609725"/>
                  </a:lnTo>
                  <a:lnTo>
                    <a:pt x="2676525" y="1462087"/>
                  </a:lnTo>
                  <a:lnTo>
                    <a:pt x="3119437" y="1785937"/>
                  </a:lnTo>
                  <a:lnTo>
                    <a:pt x="2981325" y="1547812"/>
                  </a:lnTo>
                  <a:lnTo>
                    <a:pt x="2919412" y="1447800"/>
                  </a:lnTo>
                  <a:lnTo>
                    <a:pt x="4138612" y="1157287"/>
                  </a:lnTo>
                  <a:lnTo>
                    <a:pt x="3810000" y="1000125"/>
                  </a:lnTo>
                  <a:lnTo>
                    <a:pt x="4090987" y="895350"/>
                  </a:lnTo>
                  <a:lnTo>
                    <a:pt x="3962400" y="819150"/>
                  </a:lnTo>
                  <a:lnTo>
                    <a:pt x="3443287" y="752475"/>
                  </a:lnTo>
                  <a:lnTo>
                    <a:pt x="3929062" y="433387"/>
                  </a:lnTo>
                  <a:lnTo>
                    <a:pt x="3695700" y="295275"/>
                  </a:lnTo>
                  <a:lnTo>
                    <a:pt x="3152775" y="300037"/>
                  </a:lnTo>
                  <a:lnTo>
                    <a:pt x="3057525" y="304800"/>
                  </a:lnTo>
                  <a:lnTo>
                    <a:pt x="2833687" y="219075"/>
                  </a:lnTo>
                  <a:lnTo>
                    <a:pt x="2557462" y="428625"/>
                  </a:lnTo>
                  <a:lnTo>
                    <a:pt x="2176462" y="266700"/>
                  </a:lnTo>
                  <a:lnTo>
                    <a:pt x="2243137" y="176212"/>
                  </a:lnTo>
                  <a:lnTo>
                    <a:pt x="2124075" y="123825"/>
                  </a:lnTo>
                  <a:lnTo>
                    <a:pt x="2005012" y="0"/>
                  </a:lnTo>
                  <a:lnTo>
                    <a:pt x="1409700" y="23812"/>
                  </a:lnTo>
                  <a:lnTo>
                    <a:pt x="1490662" y="104775"/>
                  </a:lnTo>
                  <a:lnTo>
                    <a:pt x="1433512" y="204787"/>
                  </a:lnTo>
                  <a:lnTo>
                    <a:pt x="1662112" y="319087"/>
                  </a:lnTo>
                  <a:lnTo>
                    <a:pt x="1524000" y="433387"/>
                  </a:lnTo>
                  <a:lnTo>
                    <a:pt x="1385887" y="457200"/>
                  </a:lnTo>
                  <a:lnTo>
                    <a:pt x="1252537" y="442912"/>
                  </a:lnTo>
                  <a:lnTo>
                    <a:pt x="1000125" y="671512"/>
                  </a:lnTo>
                  <a:lnTo>
                    <a:pt x="585787" y="757237"/>
                  </a:lnTo>
                  <a:lnTo>
                    <a:pt x="33337" y="1047750"/>
                  </a:lnTo>
                  <a:lnTo>
                    <a:pt x="0" y="1152525"/>
                  </a:lnTo>
                  <a:close/>
                </a:path>
              </a:pathLst>
            </a:custGeom>
            <a:solidFill>
              <a:srgbClr val="FF0066">
                <a:alpha val="40000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271DCEF1-E7BE-4534-8AE9-65CBB3CA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758266"/>
            <a:ext cx="858770" cy="7832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E33D86-C34B-4A70-ABAE-274DB5435B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959" y="1556792"/>
            <a:ext cx="4299429" cy="29926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87930-5AF9-4819-B772-7F5640BB2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4776374"/>
            <a:ext cx="2544884" cy="21026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A86B4D-426B-44C7-BD13-2B5D25080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564" y="1537033"/>
            <a:ext cx="4449274" cy="30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3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ED1608-215C-4242-8F0F-8BABF28B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F6A8702-5AAD-4A30-8527-295BE6087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05" y="109137"/>
            <a:ext cx="5292589" cy="35283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9A50EC-C06B-41E6-96AE-1889AD38D5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46512" y="3654460"/>
            <a:ext cx="4871782" cy="32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4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ED1608-215C-4242-8F0F-8BABF28B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38695E-BC73-48E2-A329-4CA8D36FDA7E}"/>
              </a:ext>
            </a:extLst>
          </p:cNvPr>
          <p:cNvSpPr txBox="1"/>
          <p:nvPr/>
        </p:nvSpPr>
        <p:spPr>
          <a:xfrm>
            <a:off x="782724" y="836712"/>
            <a:ext cx="705678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Le diagnostic en 2014</a:t>
            </a:r>
          </a:p>
          <a:p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Population en décroissance: </a:t>
            </a:r>
            <a:r>
              <a:rPr lang="fr-FR" sz="1600" dirty="0"/>
              <a:t>- 5000 habitants en 10 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Commerces en difficulté: </a:t>
            </a:r>
            <a:r>
              <a:rPr lang="fr-FR" sz="1600" dirty="0"/>
              <a:t>+ de 20% de vacance commerciale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Image ternie : c</a:t>
            </a:r>
            <a:r>
              <a:rPr lang="fr-FR" sz="1600" dirty="0"/>
              <a:t>ommunication sur les faits divers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Espaces publics </a:t>
            </a:r>
            <a:r>
              <a:rPr lang="fr-FR" sz="1600" dirty="0"/>
              <a:t>peu ou mal investis par la population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DB819E-CCD0-4A2B-95DD-C644A8F9AEB8}"/>
              </a:ext>
            </a:extLst>
          </p:cNvPr>
          <p:cNvSpPr txBox="1"/>
          <p:nvPr/>
        </p:nvSpPr>
        <p:spPr>
          <a:xfrm>
            <a:off x="710716" y="3777713"/>
            <a:ext cx="7128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Une vision avec des objectifs clairs</a:t>
            </a:r>
          </a:p>
          <a:p>
            <a:endParaRPr lang="fr-FR" sz="1600" b="1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E4D525E7-F78E-450E-BC43-A2716563D4A7}"/>
              </a:ext>
            </a:extLst>
          </p:cNvPr>
          <p:cNvSpPr/>
          <p:nvPr/>
        </p:nvSpPr>
        <p:spPr>
          <a:xfrm>
            <a:off x="733545" y="4995165"/>
            <a:ext cx="1080120" cy="27603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C2E5F8-EF36-451A-8E0B-343469D6AE9D}"/>
              </a:ext>
            </a:extLst>
          </p:cNvPr>
          <p:cNvSpPr txBox="1"/>
          <p:nvPr/>
        </p:nvSpPr>
        <p:spPr>
          <a:xfrm>
            <a:off x="2138103" y="4902351"/>
            <a:ext cx="644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Un changement  d’image nécessaire…</a:t>
            </a:r>
          </a:p>
        </p:txBody>
      </p:sp>
    </p:spTree>
    <p:extLst>
      <p:ext uri="{BB962C8B-B14F-4D97-AF65-F5344CB8AC3E}">
        <p14:creationId xmlns:p14="http://schemas.microsoft.com/office/powerpoint/2010/main" val="7104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ED1608-215C-4242-8F0F-8BABF28B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38695E-BC73-48E2-A329-4CA8D36FDA7E}"/>
              </a:ext>
            </a:extLst>
          </p:cNvPr>
          <p:cNvSpPr txBox="1"/>
          <p:nvPr/>
        </p:nvSpPr>
        <p:spPr>
          <a:xfrm>
            <a:off x="626730" y="1052736"/>
            <a:ext cx="78623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600" b="1" dirty="0"/>
          </a:p>
          <a:p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Révision du PLU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Création d’une Police Municipale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Candidature au programme Action Cœur de Ville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dirty="0"/>
              <a:t>Améliorer le cadre de vie et les espaces publics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2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dirty="0"/>
              <a:t>Relancer le commerce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2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dirty="0"/>
              <a:t>Développer l’offre de  logement intermédiaires et libres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2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dirty="0"/>
              <a:t>Améliorer les mobilités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2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dirty="0"/>
              <a:t>Proposer une offre culturelle de qualité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dirty="0"/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90737A9E-5E08-4FB6-936B-6E274E46D6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7797" y="3501008"/>
            <a:ext cx="1349499" cy="11638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EEEEF8-CF05-4E35-BA65-DB9E4331D541}"/>
              </a:ext>
            </a:extLst>
          </p:cNvPr>
          <p:cNvSpPr txBox="1"/>
          <p:nvPr/>
        </p:nvSpPr>
        <p:spPr>
          <a:xfrm>
            <a:off x="842753" y="5387882"/>
            <a:ext cx="743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faire du Port une ville </a:t>
            </a:r>
          </a:p>
          <a:p>
            <a:pPr algn="ctr"/>
            <a:r>
              <a:rPr lang="fr-FR" sz="2400" i="1" dirty="0"/>
              <a:t>où il fait bon vivre, travailler, créer, se divertir 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D0A8DF-1AF7-4669-BC10-4099E04559E2}"/>
              </a:ext>
            </a:extLst>
          </p:cNvPr>
          <p:cNvSpPr txBox="1"/>
          <p:nvPr/>
        </p:nvSpPr>
        <p:spPr>
          <a:xfrm>
            <a:off x="695454" y="63912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Les outils du changement</a:t>
            </a:r>
          </a:p>
        </p:txBody>
      </p:sp>
    </p:spTree>
    <p:extLst>
      <p:ext uri="{BB962C8B-B14F-4D97-AF65-F5344CB8AC3E}">
        <p14:creationId xmlns:p14="http://schemas.microsoft.com/office/powerpoint/2010/main" val="87907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ED1608-215C-4242-8F0F-8BABF28B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9FACB-F633-4499-9CB9-0C9BC7A4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6" y="0"/>
            <a:ext cx="5690720" cy="4437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CB9088-AD1F-4873-9F8C-66526EB8D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574940"/>
            <a:ext cx="5187857" cy="21696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8E8E55-AE7D-45C0-A278-5702A9CE5484}"/>
              </a:ext>
            </a:extLst>
          </p:cNvPr>
          <p:cNvSpPr txBox="1"/>
          <p:nvPr/>
        </p:nvSpPr>
        <p:spPr>
          <a:xfrm>
            <a:off x="5868144" y="116632"/>
            <a:ext cx="29916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Axes du PADD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Une ville </a:t>
            </a:r>
            <a:r>
              <a:rPr lang="fr-FR" dirty="0" err="1"/>
              <a:t>océano</a:t>
            </a:r>
            <a:r>
              <a:rPr lang="fr-FR" dirty="0"/>
              <a:t> portuaire au développement économique confirmé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Une ville résidentielle au service de ses habitants 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Une ville verte et économe qui soigne son cadre de vie</a:t>
            </a:r>
          </a:p>
        </p:txBody>
      </p:sp>
    </p:spTree>
    <p:extLst>
      <p:ext uri="{BB962C8B-B14F-4D97-AF65-F5344CB8AC3E}">
        <p14:creationId xmlns:p14="http://schemas.microsoft.com/office/powerpoint/2010/main" val="59679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ED1608-215C-4242-8F0F-8BABF28B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270BB9C9-E1C4-4B66-88F3-174A9509F10D}"/>
              </a:ext>
            </a:extLst>
          </p:cNvPr>
          <p:cNvSpPr txBox="1"/>
          <p:nvPr/>
        </p:nvSpPr>
        <p:spPr>
          <a:xfrm>
            <a:off x="457200" y="1371600"/>
            <a:ext cx="64008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>
                <a:solidFill>
                  <a:srgbClr val="003B73"/>
                </a:solidFill>
              </a:defRPr>
            </a:pPr>
            <a:r>
              <a:t>🏬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F545553F-AC5E-428D-B7CB-59E391A761AD}"/>
              </a:ext>
            </a:extLst>
          </p:cNvPr>
          <p:cNvSpPr txBox="1"/>
          <p:nvPr/>
        </p:nvSpPr>
        <p:spPr>
          <a:xfrm>
            <a:off x="1188720" y="1286742"/>
            <a:ext cx="4440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>
                <a:solidFill>
                  <a:srgbClr val="003B73"/>
                </a:solidFill>
              </a:defRPr>
            </a:pPr>
            <a:r>
              <a:rPr dirty="0" err="1"/>
              <a:t>Baisse</a:t>
            </a:r>
            <a:r>
              <a:rPr dirty="0"/>
              <a:t> de la </a:t>
            </a:r>
            <a:r>
              <a:rPr dirty="0" err="1"/>
              <a:t>vacance</a:t>
            </a:r>
            <a:r>
              <a:rPr dirty="0"/>
              <a:t> </a:t>
            </a:r>
            <a:r>
              <a:rPr dirty="0" err="1"/>
              <a:t>commerciale</a:t>
            </a:r>
            <a:r>
              <a:rPr dirty="0"/>
              <a:t> : 21% → 13%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442A3EBE-6563-41EF-A7F6-25C831A2B22B}"/>
              </a:ext>
            </a:extLst>
          </p:cNvPr>
          <p:cNvSpPr txBox="1"/>
          <p:nvPr/>
        </p:nvSpPr>
        <p:spPr>
          <a:xfrm>
            <a:off x="457200" y="2194560"/>
            <a:ext cx="64008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>
                <a:solidFill>
                  <a:srgbClr val="003B73"/>
                </a:solidFill>
              </a:defRPr>
            </a:pPr>
            <a:r>
              <a:t>🛡️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DA407C6D-423D-4C77-B8BA-10A0034E380D}"/>
              </a:ext>
            </a:extLst>
          </p:cNvPr>
          <p:cNvSpPr txBox="1"/>
          <p:nvPr/>
        </p:nvSpPr>
        <p:spPr>
          <a:xfrm>
            <a:off x="1215864" y="2279750"/>
            <a:ext cx="410080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200">
                <a:solidFill>
                  <a:srgbClr val="003B73"/>
                </a:solidFill>
              </a:defRPr>
            </a:pPr>
            <a:r>
              <a:rPr dirty="0" err="1"/>
              <a:t>Délinquance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baisse</a:t>
            </a:r>
            <a:r>
              <a:rPr dirty="0"/>
              <a:t> : -26% 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D27F9BD4-AAD0-41B9-B612-903818FC0AD9}"/>
              </a:ext>
            </a:extLst>
          </p:cNvPr>
          <p:cNvSpPr txBox="1"/>
          <p:nvPr/>
        </p:nvSpPr>
        <p:spPr>
          <a:xfrm>
            <a:off x="457200" y="3017520"/>
            <a:ext cx="64008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>
                <a:solidFill>
                  <a:srgbClr val="003B73"/>
                </a:solidFill>
              </a:defRPr>
            </a:pPr>
            <a:r>
              <a:t>🏠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25446A9-0E0A-4D88-A46A-96CF94292103}"/>
              </a:ext>
            </a:extLst>
          </p:cNvPr>
          <p:cNvSpPr txBox="1"/>
          <p:nvPr/>
        </p:nvSpPr>
        <p:spPr>
          <a:xfrm>
            <a:off x="1188720" y="3017520"/>
            <a:ext cx="4751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>
                <a:solidFill>
                  <a:srgbClr val="003B73"/>
                </a:solidFill>
              </a:defRPr>
            </a:pPr>
            <a:r>
              <a:rPr dirty="0"/>
              <a:t>Livraison des premiers </a:t>
            </a:r>
            <a:r>
              <a:rPr dirty="0" err="1"/>
              <a:t>logements</a:t>
            </a:r>
            <a:r>
              <a:rPr dirty="0"/>
              <a:t> </a:t>
            </a:r>
            <a:r>
              <a:rPr dirty="0" err="1"/>
              <a:t>intermédiaires</a:t>
            </a:r>
            <a:r>
              <a:rPr dirty="0"/>
              <a:t> </a:t>
            </a:r>
            <a:r>
              <a:rPr lang="fr-FR" dirty="0"/>
              <a:t>(</a:t>
            </a:r>
            <a:r>
              <a:rPr dirty="0"/>
              <a:t>+ 500 à </a:t>
            </a:r>
            <a:r>
              <a:rPr dirty="0" err="1"/>
              <a:t>venir</a:t>
            </a:r>
            <a:r>
              <a:rPr lang="fr-FR" dirty="0"/>
              <a:t>)</a:t>
            </a:r>
            <a:endParaRPr dirty="0"/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9500001B-4D45-4B96-82F2-868EE0F32E20}"/>
              </a:ext>
            </a:extLst>
          </p:cNvPr>
          <p:cNvSpPr txBox="1"/>
          <p:nvPr/>
        </p:nvSpPr>
        <p:spPr>
          <a:xfrm>
            <a:off x="457200" y="3840480"/>
            <a:ext cx="64008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>
                <a:solidFill>
                  <a:srgbClr val="003B73"/>
                </a:solidFill>
              </a:defRPr>
            </a:pPr>
            <a:r>
              <a:t>🏢</a:t>
            </a: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8106F768-A721-430C-98E6-5EB7ACF07313}"/>
              </a:ext>
            </a:extLst>
          </p:cNvPr>
          <p:cNvSpPr txBox="1"/>
          <p:nvPr/>
        </p:nvSpPr>
        <p:spPr>
          <a:xfrm>
            <a:off x="1188720" y="3945076"/>
            <a:ext cx="51114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>
                <a:solidFill>
                  <a:srgbClr val="003B73"/>
                </a:solidFill>
              </a:defRPr>
            </a:pPr>
            <a:r>
              <a:rPr dirty="0"/>
              <a:t>Retour des </a:t>
            </a:r>
            <a:r>
              <a:rPr dirty="0" err="1"/>
              <a:t>entreprises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centre-ville</a:t>
            </a:r>
            <a:endParaRPr dirty="0"/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ED35B852-0972-44FF-BCC4-373ADE3F1129}"/>
              </a:ext>
            </a:extLst>
          </p:cNvPr>
          <p:cNvSpPr txBox="1"/>
          <p:nvPr/>
        </p:nvSpPr>
        <p:spPr>
          <a:xfrm>
            <a:off x="457200" y="4663440"/>
            <a:ext cx="64008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>
                <a:solidFill>
                  <a:srgbClr val="003B73"/>
                </a:solidFill>
              </a:defRPr>
            </a:pPr>
            <a:r>
              <a:t>🌟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74A493C5-0C2F-46E3-84C6-81727F730C1B}"/>
              </a:ext>
            </a:extLst>
          </p:cNvPr>
          <p:cNvSpPr txBox="1"/>
          <p:nvPr/>
        </p:nvSpPr>
        <p:spPr>
          <a:xfrm>
            <a:off x="1188720" y="4712975"/>
            <a:ext cx="731520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200">
                <a:solidFill>
                  <a:srgbClr val="003B73"/>
                </a:solidFill>
              </a:defRPr>
            </a:pPr>
            <a:r>
              <a:rPr dirty="0"/>
              <a:t>Ville </a:t>
            </a:r>
            <a:r>
              <a:rPr dirty="0" err="1"/>
              <a:t>dynamique</a:t>
            </a:r>
            <a:r>
              <a:rPr dirty="0"/>
              <a:t>, </a:t>
            </a:r>
            <a:r>
              <a:rPr dirty="0" err="1"/>
              <a:t>audacieuse</a:t>
            </a:r>
            <a:r>
              <a:rPr dirty="0"/>
              <a:t> et </a:t>
            </a:r>
            <a:r>
              <a:rPr dirty="0" err="1"/>
              <a:t>créative</a:t>
            </a:r>
            <a:endParaRPr dirty="0"/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AB4CB45B-89C4-4087-B16A-5E4FBA82E654}"/>
              </a:ext>
            </a:extLst>
          </p:cNvPr>
          <p:cNvSpPr txBox="1"/>
          <p:nvPr/>
        </p:nvSpPr>
        <p:spPr>
          <a:xfrm>
            <a:off x="457200" y="5486400"/>
            <a:ext cx="64008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>
                <a:solidFill>
                  <a:srgbClr val="003B73"/>
                </a:solidFill>
              </a:defRPr>
            </a:pPr>
            <a:r>
              <a:t>👥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FBC16AF8-159B-499C-8DFA-64A9E81F62E7}"/>
              </a:ext>
            </a:extLst>
          </p:cNvPr>
          <p:cNvSpPr txBox="1"/>
          <p:nvPr/>
        </p:nvSpPr>
        <p:spPr>
          <a:xfrm>
            <a:off x="1188721" y="5486400"/>
            <a:ext cx="5111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>
                <a:solidFill>
                  <a:srgbClr val="003B73"/>
                </a:solidFill>
              </a:defRPr>
            </a:pPr>
            <a:r>
              <a:rPr dirty="0"/>
              <a:t>2 </a:t>
            </a:r>
            <a:r>
              <a:rPr dirty="0" err="1"/>
              <a:t>personnes</a:t>
            </a:r>
            <a:r>
              <a:rPr dirty="0"/>
              <a:t> sur 3 </a:t>
            </a:r>
            <a:r>
              <a:rPr lang="fr-FR" dirty="0"/>
              <a:t>interrogées </a:t>
            </a:r>
            <a:r>
              <a:rPr dirty="0" err="1"/>
              <a:t>prêtes</a:t>
            </a:r>
            <a:r>
              <a:rPr dirty="0"/>
              <a:t> à </a:t>
            </a:r>
            <a:r>
              <a:rPr dirty="0" err="1"/>
              <a:t>habiter</a:t>
            </a:r>
            <a:r>
              <a:rPr dirty="0"/>
              <a:t> au Port (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logement</a:t>
            </a:r>
            <a:r>
              <a:rPr dirty="0"/>
              <a:t> </a:t>
            </a:r>
            <a:r>
              <a:rPr dirty="0" err="1"/>
              <a:t>adapté</a:t>
            </a:r>
            <a:r>
              <a:rPr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3D0570-EEB5-4A0B-939B-E892C931253D}"/>
              </a:ext>
            </a:extLst>
          </p:cNvPr>
          <p:cNvSpPr txBox="1"/>
          <p:nvPr/>
        </p:nvSpPr>
        <p:spPr>
          <a:xfrm>
            <a:off x="457200" y="302627"/>
            <a:ext cx="7987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Des résultats concrets et visibles</a:t>
            </a:r>
          </a:p>
          <a:p>
            <a:endParaRPr lang="fr-FR" sz="36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7FD6F92-3D9B-444D-A702-72A9A075C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28"/>
          <a:stretch/>
        </p:blipFill>
        <p:spPr>
          <a:xfrm>
            <a:off x="6609739" y="937678"/>
            <a:ext cx="2403641" cy="18221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B64FB4-D128-4B15-8C4D-46FD02549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26" b="2840"/>
          <a:stretch/>
        </p:blipFill>
        <p:spPr>
          <a:xfrm>
            <a:off x="6598536" y="2849927"/>
            <a:ext cx="2392078" cy="18221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9BE4ED1-1121-41B4-9D7A-1B202FFF18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0" r="4960"/>
          <a:stretch/>
        </p:blipFill>
        <p:spPr>
          <a:xfrm>
            <a:off x="6609739" y="4762176"/>
            <a:ext cx="2414844" cy="18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484188"/>
            <a:ext cx="7556500" cy="1116012"/>
          </a:xfrm>
        </p:spPr>
        <p:txBody>
          <a:bodyPr/>
          <a:lstStyle/>
          <a:p>
            <a:r>
              <a:rPr lang="fr-FR" dirty="0"/>
              <a:t>Festival Jazz </a:t>
            </a:r>
            <a:r>
              <a:rPr lang="fr-FR" dirty="0" err="1"/>
              <a:t>Dann</a:t>
            </a:r>
            <a:r>
              <a:rPr lang="fr-FR" dirty="0"/>
              <a:t> Port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4289"/>
            <a:ext cx="4852586" cy="31435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630" y="3231408"/>
            <a:ext cx="4250538" cy="27707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750" y="1039703"/>
            <a:ext cx="2580036" cy="20916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27" y="4437112"/>
            <a:ext cx="3242940" cy="16374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2343" y="653380"/>
            <a:ext cx="231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+ 35 000 personnes</a:t>
            </a:r>
          </a:p>
        </p:txBody>
      </p:sp>
    </p:spTree>
    <p:extLst>
      <p:ext uri="{BB962C8B-B14F-4D97-AF65-F5344CB8AC3E}">
        <p14:creationId xmlns:p14="http://schemas.microsoft.com/office/powerpoint/2010/main" val="176815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ED1608-215C-4242-8F0F-8BABF28B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6903-657E-8A4A-B747-1BD0FEB91E3D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83BD02-4211-4594-BB21-7F0CB023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4075"/>
            <a:ext cx="7658255" cy="63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29272"/>
      </p:ext>
    </p:extLst>
  </p:cSld>
  <p:clrMapOvr>
    <a:masterClrMapping/>
  </p:clrMapOvr>
</p:sld>
</file>

<file path=ppt/theme/theme1.xml><?xml version="1.0" encoding="utf-8"?>
<a:theme xmlns:a="http://schemas.openxmlformats.org/drawingml/2006/main" name="Avantage">
  <a:themeElements>
    <a:clrScheme name="Crépuscule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A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17634</TotalTime>
  <Words>257</Words>
  <Application>Microsoft Office PowerPoint</Application>
  <PresentationFormat>Affichage à l'écran (4:3)</PresentationFormat>
  <Paragraphs>72</Paragraphs>
  <Slides>10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Rockwell</vt:lpstr>
      <vt:lpstr>Wingdings</vt:lpstr>
      <vt:lpstr>Avantage</vt:lpstr>
      <vt:lpstr>Congrès ACCDOM</vt:lpstr>
      <vt:lpstr>Le Port, une ville au cœur de l’économie réunionnaise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Festival Jazz Dann Port</vt:lpstr>
      <vt:lpstr>Présentation PowerPoint</vt:lpstr>
      <vt:lpstr>Présentation PowerPoint</vt:lpstr>
    </vt:vector>
  </TitlesOfParts>
  <Company>MDP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mdp mdp</dc:creator>
  <cp:lastModifiedBy>SERAPHIN Jean-Marc</cp:lastModifiedBy>
  <cp:revision>1376</cp:revision>
  <cp:lastPrinted>2025-11-05T10:29:04Z</cp:lastPrinted>
  <dcterms:created xsi:type="dcterms:W3CDTF">2018-02-01T10:33:13Z</dcterms:created>
  <dcterms:modified xsi:type="dcterms:W3CDTF">2025-11-07T12:53:13Z</dcterms:modified>
</cp:coreProperties>
</file>