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7" r:id="rId11"/>
    <p:sldId id="268" r:id="rId12"/>
    <p:sldId id="266" r:id="rId13"/>
  </p:sldIdLst>
  <p:sldSz cx="18288000" cy="10287000"/>
  <p:notesSz cx="7104063" cy="10234613"/>
  <p:embeddedFontLst>
    <p:embeddedFont>
      <p:font typeface="Archivo Black" panose="020B0604020202020204" charset="0"/>
      <p:regular r:id="rId15"/>
    </p:embeddedFont>
    <p:embeddedFont>
      <p:font typeface="League Spartan" panose="020B0604020202020204" charset="0"/>
      <p:regular r:id="rId16"/>
    </p:embeddedFont>
    <p:embeddedFont>
      <p:font typeface="Poppins" panose="00000500000000000000" pitchFamily="2" charset="0"/>
      <p:regular r:id="rId17"/>
      <p:bold r:id="rId18"/>
      <p:italic r:id="rId19"/>
      <p:boldItalic r:id="rId20"/>
    </p:embeddedFont>
    <p:embeddedFont>
      <p:font typeface="Poppins Bold" panose="020B0604020202020204" charset="0"/>
      <p:regular r:id="rId21"/>
    </p:embeddedFont>
    <p:embeddedFont>
      <p:font typeface="Roboto" panose="02000000000000000000" pitchFamily="2" charset="0"/>
      <p:regular r:id="rId22"/>
      <p:bold r:id="rId23"/>
      <p:italic r:id="rId24"/>
      <p:boldItalic r:id="rId25"/>
    </p:embeddedFont>
    <p:embeddedFont>
      <p:font typeface="Roboto Bold" panose="02000000000000000000"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4D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2734" autoAdjust="0"/>
  </p:normalViewPr>
  <p:slideViewPr>
    <p:cSldViewPr>
      <p:cViewPr varScale="1">
        <p:scale>
          <a:sx n="52" d="100"/>
          <a:sy n="52" d="100"/>
        </p:scale>
        <p:origin x="585"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lang="cs-CZ"/>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fld id="{B7268E1E-0E44-426D-905E-8AD9B19D2182}" type="datetimeFigureOut">
              <a:rPr lang="cs-CZ" smtClean="0"/>
              <a:t>17.11.2025</a:t>
            </a:fld>
            <a:endParaRPr lang="cs-CZ"/>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lang="cs-CZ"/>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lang="cs-CZ"/>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4400" y="574675"/>
            <a:ext cx="5103813" cy="2871788"/>
          </a:xfrm>
        </p:spPr>
      </p:sp>
      <p:sp>
        <p:nvSpPr>
          <p:cNvPr id="3" name="Espace réservé des notes 2"/>
          <p:cNvSpPr>
            <a:spLocks noGrp="1"/>
          </p:cNvSpPr>
          <p:nvPr>
            <p:ph type="body" idx="1"/>
          </p:nvPr>
        </p:nvSpPr>
        <p:spPr/>
        <p:txBody>
          <a:bodyPr/>
          <a:lstStyle/>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‘Ia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ora</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na chers collègues, chers amis des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Outre-mers</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C’est un honneur de prendre la parole devant chacun d’entre vous aujourd’hui : je suis ici en tant qu’élu de Polynésie française, en tant que Maire, mais surtout en tant que citoyen. Je viens vous parler d’un fléau qui sévit sur notre beau fenua : la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métanphétamine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que nous appelons « ICE ». Il s’agit d’une urgence sanitaire et sociale pour la jeunesse, pour les familles de Polynésie française.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PF"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06580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2BFE7-FCC4-536A-A80D-CA045867C1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AA31A3-221B-7B79-3802-9F8D5814F8AE}"/>
              </a:ext>
            </a:extLst>
          </p:cNvPr>
          <p:cNvSpPr>
            <a:spLocks noGrp="1" noRot="1" noChangeAspect="1"/>
          </p:cNvSpPr>
          <p:nvPr>
            <p:ph type="sldImg"/>
          </p:nvPr>
        </p:nvSpPr>
        <p:spPr>
          <a:xfrm>
            <a:off x="2184400" y="574675"/>
            <a:ext cx="5103813" cy="2871788"/>
          </a:xfrm>
        </p:spPr>
      </p:sp>
      <p:sp>
        <p:nvSpPr>
          <p:cNvPr id="3" name="Espace réservé des notes 2">
            <a:extLst>
              <a:ext uri="{FF2B5EF4-FFF2-40B4-BE49-F238E27FC236}">
                <a16:creationId xmlns:a16="http://schemas.microsoft.com/office/drawing/2014/main" id="{283A4D46-5669-D1C4-F418-001B78BB946F}"/>
              </a:ext>
            </a:extLst>
          </p:cNvPr>
          <p:cNvSpPr>
            <a:spLocks noGrp="1"/>
          </p:cNvSpPr>
          <p:nvPr>
            <p:ph type="body" idx="1"/>
          </p:nvPr>
        </p:nvSpPr>
        <p:spPr/>
        <p:txBody>
          <a:bodyPr/>
          <a:lstStyle/>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Une campagne de communication a été élaborée depuis quelques mois.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Elle conjugue 3 phases :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Un affichage urbain sur toute l’ile de Tahiti de portraits (créées par l’intelligence artificielle pour éviter tout risque) d’hommes et de femmes avant et après la consommation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d’ice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mj-lt"/>
              <a:buAutoNum type="arabicPeriod"/>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Un court métrage basé sur des faits réels pour mettre en lumière la réalisation de l’addiction à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l’ice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mj-lt"/>
              <a:buAutoNum type="arabicPeriod"/>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De la sensibilisation sur le terrain et des actions de formations élargies à tous les acteurs.</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L’ensemble de nos actions font l’objet d’une collaboration interministérielle et interservices d’importance.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La nomination d’un délégué interministériel en charge de la lutte contre le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fleau</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de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l’ice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vient concrétiser cette volonté d’action du gouvernement.</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a:extLst>
              <a:ext uri="{FF2B5EF4-FFF2-40B4-BE49-F238E27FC236}">
                <a16:creationId xmlns:a16="http://schemas.microsoft.com/office/drawing/2014/main" id="{EC93017D-B7A8-B054-D53E-384EDD96F41F}"/>
              </a:ext>
            </a:extLst>
          </p:cNvPr>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6454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BD7E6-22A7-03AD-E7BE-5BC4151E43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8F2537-5E5D-8DF7-AAAB-F01992BFF6E1}"/>
              </a:ext>
            </a:extLst>
          </p:cNvPr>
          <p:cNvSpPr>
            <a:spLocks noGrp="1" noRot="1" noChangeAspect="1"/>
          </p:cNvSpPr>
          <p:nvPr>
            <p:ph type="sldImg"/>
          </p:nvPr>
        </p:nvSpPr>
        <p:spPr>
          <a:xfrm>
            <a:off x="2184400" y="574675"/>
            <a:ext cx="5103813" cy="2871788"/>
          </a:xfrm>
        </p:spPr>
      </p:sp>
      <p:sp>
        <p:nvSpPr>
          <p:cNvPr id="3" name="Espace réservé des notes 2">
            <a:extLst>
              <a:ext uri="{FF2B5EF4-FFF2-40B4-BE49-F238E27FC236}">
                <a16:creationId xmlns:a16="http://schemas.microsoft.com/office/drawing/2014/main" id="{17F2DEDB-CBA0-63E8-2207-4E02A92DF217}"/>
              </a:ext>
            </a:extLst>
          </p:cNvPr>
          <p:cNvSpPr>
            <a:spLocks noGrp="1"/>
          </p:cNvSpPr>
          <p:nvPr>
            <p:ph type="body" idx="1"/>
          </p:nvPr>
        </p:nvSpPr>
        <p:spPr/>
        <p:txBody>
          <a:bodyPr/>
          <a:lstStyle/>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Malgré le combat à mener, la Polynésie ne se résumera pas à cette épreuve aussi grande soit elle.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b="1" kern="100" dirty="0">
                <a:effectLst/>
                <a:latin typeface="Aptos" panose="020B0004020202020204" pitchFamily="34" charset="0"/>
                <a:ea typeface="Aptos" panose="020B0004020202020204" pitchFamily="34" charset="0"/>
                <a:cs typeface="Times New Roman" panose="02020603050405020304" pitchFamily="18" charset="0"/>
              </a:rPr>
              <a:t>Je ne peux pas conclure cette intervention sans rappeler une nouvelle fois que la Polynésie française, </a:t>
            </a:r>
            <a:r>
              <a:rPr lang="fr-FR" sz="1200" b="1" u="sng" kern="100" dirty="0">
                <a:effectLst/>
                <a:latin typeface="Aptos" panose="020B0004020202020204" pitchFamily="34" charset="0"/>
                <a:ea typeface="Aptos" panose="020B0004020202020204" pitchFamily="34" charset="0"/>
                <a:cs typeface="Times New Roman" panose="02020603050405020304" pitchFamily="18" charset="0"/>
              </a:rPr>
              <a:t>comme toute société</a:t>
            </a:r>
            <a:r>
              <a:rPr lang="fr-FR" sz="1200" b="1" kern="100" dirty="0">
                <a:effectLst/>
                <a:latin typeface="Aptos" panose="020B0004020202020204" pitchFamily="34" charset="0"/>
                <a:ea typeface="Aptos" panose="020B0004020202020204" pitchFamily="34" charset="0"/>
                <a:cs typeface="Times New Roman" panose="02020603050405020304" pitchFamily="18" charset="0"/>
              </a:rPr>
              <a:t>, doit lutter contre ses fléaux avec détermination et réalisme.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Mais …. Je tiens à l’affirmer : Notre Pays reste une destination de choix, pour son authenticité, la richesse de sa culture et ses valeurs d’accueil, de partage et générosité.</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Notre Pays est beau et accueillant. Nous vous </a:t>
            </a:r>
            <a:r>
              <a:rPr lang="fr-FR" sz="1200" kern="100">
                <a:effectLst/>
                <a:latin typeface="Aptos" panose="020B0004020202020204" pitchFamily="34" charset="0"/>
                <a:ea typeface="Aptos" panose="020B0004020202020204" pitchFamily="34" charset="0"/>
                <a:cs typeface="Times New Roman" panose="02020603050405020304" pitchFamily="18" charset="0"/>
              </a:rPr>
              <a:t>y attendons en 2026 </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a:extLst>
              <a:ext uri="{FF2B5EF4-FFF2-40B4-BE49-F238E27FC236}">
                <a16:creationId xmlns:a16="http://schemas.microsoft.com/office/drawing/2014/main" id="{56C0C022-0E92-0B03-D945-BC38FFB81763}"/>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27320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4400" y="574675"/>
            <a:ext cx="5103813" cy="2871788"/>
          </a:xfrm>
        </p:spPr>
      </p:sp>
      <p:sp>
        <p:nvSpPr>
          <p:cNvPr id="3" name="Espace réservé des notes 2"/>
          <p:cNvSpPr>
            <a:spLocks noGrp="1"/>
          </p:cNvSpPr>
          <p:nvPr>
            <p:ph type="body" idx="1"/>
          </p:nvPr>
        </p:nvSpPr>
        <p:spPr/>
        <p:txBody>
          <a:bodyPr/>
          <a:lstStyle/>
          <a:p>
            <a:pPr marL="342900" lvl="0" indent="-342900" algn="just">
              <a:lnSpc>
                <a:spcPct val="115000"/>
              </a:lnSpc>
              <a:spcAft>
                <a:spcPts val="800"/>
              </a:spcAft>
              <a:buFont typeface="Aptos" panose="020B0004020202020204" pitchFamily="34" charset="0"/>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Pour comprendre l'ampleur du défi, il faut d'abord comprendre notre réalité. Notre territoire, vous le savez, est un paradis éclaté. 118 îles, 5 archipels, dispersés sur une surface grande comme l'Europe.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Cette immensité, qui fait notre authenticité, est aussi notre défi le plus grand : elle complique l'accès aux soins, aux services..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spcAft>
                <a:spcPts val="800"/>
              </a:spcAft>
              <a:buFont typeface="Aptos" panose="020B0004020202020204" pitchFamily="34" charset="0"/>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Et au cœur de ce territoire, notre plus grande richesse : notre jeunesse.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Plus de 40% de nos habitants ont moins de 25 ans. Ils sont notre force vive, notre espoir. Mais cette jeunesse est aujourd'hui la cible principale de ce poison.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0215"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Protéger ces jeunes, protéger les familles et préserver notre société de demain est devenue notre plus grande responsabilité collective.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6358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La Polynésie demeure une destination de rêve et prestigieuse.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Mais comme toute société, nous avons nos fléaux et réalités à combattre.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La métamphétamine, importée sous forme de cristaux, s'est imposée en Polynésie française.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Nous devons donc mener une bataille sur deux fronts : affronter ce défi social de front, tout en préservant l'équilibre et l'attractivité de notre Fenua.</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PF"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46314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Pourquoi parlons-nous d'urgence ?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Pour trois raisons qui se cumulent de manière dramatique.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Premièrement, l'explosion du phénomène. La consommation est en hausse constante, et pire encore, l'âge du premier contact ne cesse de baisser.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Nous voyons des adolescents tomber dans la dépendance.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Deuxièmement, les effets dévastateurs. L'ICE ne détruit pas seulement l'individu. Elle fracture les familles, déchire nos communautés et touche l’ensemble de notre société.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Enfin, notre position géographique stratégique fait de nous une zone de transit et de diffusion régionale du trafic d’ICE.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PF"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95551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4400" y="574675"/>
            <a:ext cx="5103813" cy="2871788"/>
          </a:xfrm>
        </p:spPr>
      </p:sp>
      <p:sp>
        <p:nvSpPr>
          <p:cNvPr id="3" name="Espace réservé des notes 2"/>
          <p:cNvSpPr>
            <a:spLocks noGrp="1"/>
          </p:cNvSpPr>
          <p:nvPr>
            <p:ph type="body" idx="1"/>
          </p:nvPr>
        </p:nvSpPr>
        <p:spPr/>
        <p:txBody>
          <a:bodyPr/>
          <a:lstStyle/>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Les impacts sur notre société sont concrets.</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Sur le plan sanitaire, nos hôpitaux et structures de soins voient une augmentation tragique des troubles psychotiques et des tentatives de suicide, notamment chez les jeunes.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Sur le plan social, l'ICE est synonyme de déscolarisation, de violences domestiques et de précarité. Elle brise les liens familiaux : socle de notre culture.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Et sur le plan sociétal, nous assistons à une banalisation dangereuse, une perte de repères culturels.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 parcours est souvent le même : la curiosité mène à la dépendance, puis à l'isolement et à la rupture sociale. L'issue est presque toujours la même : la délinquance, la prison, ou avec de la chance, le soin.</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81585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Les chiffres parlent d'eux-mêmes : notre jeunesse, entre 15 et 25 ans, est la plus touchée. Chaque année, la part des 16-18 ans parmi les consommateurs augmente de 2%.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Les saisies par les autorités explosent : près de 270 kg sur les deux dernières années, pour une valeur marchande qui dépasse les 53 milliards de francs Pacifique.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C'est de l'argent qui alimente le crime et détruit des vies.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Mais le chiffre le plus inquiétant, c'est celui-ci : le prix du gramme a chuté de 70%. De 1650 euros, il est passé à 500 euros. Cette démocratisation par le prix rend la drogue accessible à un plus grand nombre, et témoigne d'une offre qui inondera notre territoire si l’on ne fait rien.</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PF"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25737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Face à cette situation, l'inaction n'est pas une option possible.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 gouvernement polynésien, sous l'impulsion de plusieurs ministères dont le Ministre en charge de la prévention,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Kainuu</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Temauri</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a pris la mesure de l'urgence.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Ce dernier a souhaité partager avec vous cette petite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video</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que je vous laisse découvrir,</a:t>
            </a:r>
          </a:p>
          <a:p>
            <a:pPr>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Lancement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PF"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5626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4400" y="574675"/>
            <a:ext cx="51038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Notre réponse est donc coordonnée et déterminée.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Il s’agit d’agir ensemble : càd avec tous les acteurs concernés</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Il s’agit d’agir au plus tôt, de prévenir, de sensibiliser dès le plus jeune âge</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Pour ce faire, il s’agit aussi de former aux enjeux de l’addiction de tous les acteurs  (enseignants, animateurs de quartier ou associatifs, infirmiers scolaires, communautés religieuses…).</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 Pays a mis en place une enveloppe dédiée pour soutenir financièrement toutes les actions notamment celles de proximité.</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Enfin, il s’agit d’utiliser aussi le sport en tant que vecteur de valeurs saines. </a:t>
            </a:r>
            <a:endParaRPr lang="fr-PF"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4400" y="574675"/>
            <a:ext cx="5103813" cy="287178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46475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7.pn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8.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notesSlide" Target="../notesSlides/notesSlide7.xml"/><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7.png"/><Relationship Id="rId18" Type="http://schemas.openxmlformats.org/officeDocument/2006/relationships/image" Target="../media/image34.gif"/><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3.gif"/><Relationship Id="rId2" Type="http://schemas.openxmlformats.org/officeDocument/2006/relationships/notesSlide" Target="../notesSlides/notesSlide8.xml"/><Relationship Id="rId16"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1.gif"/><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4D55"/>
        </a:solidFill>
        <a:effectLst/>
      </p:bgPr>
    </p:bg>
    <p:spTree>
      <p:nvGrpSpPr>
        <p:cNvPr id="1" name=""/>
        <p:cNvGrpSpPr/>
        <p:nvPr/>
      </p:nvGrpSpPr>
      <p:grpSpPr>
        <a:xfrm>
          <a:off x="0" y="0"/>
          <a:ext cx="0" cy="0"/>
          <a:chOff x="0" y="0"/>
          <a:chExt cx="0" cy="0"/>
        </a:xfrm>
      </p:grpSpPr>
      <p:grpSp>
        <p:nvGrpSpPr>
          <p:cNvPr id="2" name="Group 2"/>
          <p:cNvGrpSpPr/>
          <p:nvPr/>
        </p:nvGrpSpPr>
        <p:grpSpPr>
          <a:xfrm>
            <a:off x="-1130300" y="4057750"/>
            <a:ext cx="3086100" cy="2171499"/>
            <a:chOff x="0" y="0"/>
            <a:chExt cx="812800" cy="571917"/>
          </a:xfrm>
        </p:grpSpPr>
        <p:sp>
          <p:nvSpPr>
            <p:cNvPr id="3" name="Freeform 3"/>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FFFFFF"/>
            </a:solidFill>
          </p:spPr>
          <p:txBody>
            <a:bodyPr/>
            <a:lstStyle/>
            <a:p>
              <a:endParaRPr lang="fr-FR"/>
            </a:p>
          </p:txBody>
        </p:sp>
        <p:sp>
          <p:nvSpPr>
            <p:cNvPr id="4" name="TextBox 4"/>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925800" y="4057749"/>
            <a:ext cx="3086100" cy="2171499"/>
            <a:chOff x="0" y="0"/>
            <a:chExt cx="812800" cy="571917"/>
          </a:xfrm>
        </p:grpSpPr>
        <p:sp>
          <p:nvSpPr>
            <p:cNvPr id="6" name="Freeform 6"/>
            <p:cNvSpPr/>
            <p:nvPr/>
          </p:nvSpPr>
          <p:spPr>
            <a:xfrm>
              <a:off x="0" y="0"/>
              <a:ext cx="812800" cy="571917"/>
            </a:xfrm>
            <a:custGeom>
              <a:avLst/>
              <a:gdLst/>
              <a:ahLst/>
              <a:cxnLst/>
              <a:rect l="l" t="t" r="r" b="b"/>
              <a:pathLst>
                <a:path w="812800" h="571917">
                  <a:moveTo>
                    <a:pt x="609600" y="0"/>
                  </a:moveTo>
                  <a:cubicBezTo>
                    <a:pt x="721824" y="0"/>
                    <a:pt x="812800" y="128028"/>
                    <a:pt x="812800" y="285959"/>
                  </a:cubicBezTo>
                  <a:cubicBezTo>
                    <a:pt x="812800" y="443889"/>
                    <a:pt x="721824" y="571917"/>
                    <a:pt x="609600" y="571917"/>
                  </a:cubicBezTo>
                  <a:lnTo>
                    <a:pt x="203200" y="571917"/>
                  </a:lnTo>
                  <a:cubicBezTo>
                    <a:pt x="90976" y="571917"/>
                    <a:pt x="0" y="443889"/>
                    <a:pt x="0" y="285959"/>
                  </a:cubicBezTo>
                  <a:cubicBezTo>
                    <a:pt x="0" y="128028"/>
                    <a:pt x="90976" y="0"/>
                    <a:pt x="203200" y="0"/>
                  </a:cubicBezTo>
                  <a:close/>
                </a:path>
              </a:pathLst>
            </a:custGeom>
            <a:solidFill>
              <a:srgbClr val="FFFFFF"/>
            </a:solidFill>
          </p:spPr>
          <p:txBody>
            <a:bodyPr/>
            <a:lstStyle/>
            <a:p>
              <a:endParaRPr lang="fr-FR"/>
            </a:p>
          </p:txBody>
        </p:sp>
        <p:sp>
          <p:nvSpPr>
            <p:cNvPr id="7" name="TextBox 7"/>
            <p:cNvSpPr txBox="1"/>
            <p:nvPr/>
          </p:nvSpPr>
          <p:spPr>
            <a:xfrm>
              <a:off x="0" y="-47625"/>
              <a:ext cx="812800" cy="61954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6751" y="4466804"/>
            <a:ext cx="1883640" cy="1353391"/>
          </a:xfrm>
          <a:custGeom>
            <a:avLst/>
            <a:gdLst/>
            <a:ahLst/>
            <a:cxnLst/>
            <a:rect l="l" t="t" r="r" b="b"/>
            <a:pathLst>
              <a:path w="1883640" h="1353391">
                <a:moveTo>
                  <a:pt x="0" y="0"/>
                </a:moveTo>
                <a:lnTo>
                  <a:pt x="1883641" y="0"/>
                </a:lnTo>
                <a:lnTo>
                  <a:pt x="1883641" y="1353392"/>
                </a:lnTo>
                <a:lnTo>
                  <a:pt x="0" y="1353392"/>
                </a:lnTo>
                <a:lnTo>
                  <a:pt x="0" y="0"/>
                </a:lnTo>
                <a:close/>
              </a:path>
            </a:pathLst>
          </a:custGeom>
          <a:blipFill>
            <a:blip r:embed="rId3"/>
            <a:stretch>
              <a:fillRect b="-39179"/>
            </a:stretch>
          </a:blipFill>
        </p:spPr>
        <p:txBody>
          <a:bodyPr/>
          <a:lstStyle/>
          <a:p>
            <a:endParaRPr lang="fr-FR"/>
          </a:p>
        </p:txBody>
      </p:sp>
      <p:sp>
        <p:nvSpPr>
          <p:cNvPr id="10" name="TextBox 10"/>
          <p:cNvSpPr txBox="1"/>
          <p:nvPr/>
        </p:nvSpPr>
        <p:spPr>
          <a:xfrm>
            <a:off x="2596581" y="4288469"/>
            <a:ext cx="12932875" cy="1777393"/>
          </a:xfrm>
          <a:prstGeom prst="rect">
            <a:avLst/>
          </a:prstGeom>
        </p:spPr>
        <p:txBody>
          <a:bodyPr lIns="0" tIns="0" rIns="0" bIns="0" rtlCol="0" anchor="t">
            <a:spAutoFit/>
          </a:bodyPr>
          <a:lstStyle/>
          <a:p>
            <a:pPr algn="ctr">
              <a:lnSpc>
                <a:spcPts val="7109"/>
              </a:lnSpc>
            </a:pPr>
            <a:r>
              <a:rPr lang="en-US" sz="5078" b="1">
                <a:solidFill>
                  <a:srgbClr val="FFFFFF"/>
                </a:solidFill>
                <a:latin typeface="League Spartan"/>
                <a:ea typeface="League Spartan"/>
                <a:cs typeface="League Spartan"/>
                <a:sym typeface="League Spartan"/>
              </a:rPr>
              <a:t>ICE - UNE URGENCE SANITAIRE ET SOCIALE EN POLYNÉSIE FRANÇAISE</a:t>
            </a:r>
          </a:p>
        </p:txBody>
      </p:sp>
      <p:sp>
        <p:nvSpPr>
          <p:cNvPr id="11" name="TextBox 11"/>
          <p:cNvSpPr txBox="1"/>
          <p:nvPr/>
        </p:nvSpPr>
        <p:spPr>
          <a:xfrm>
            <a:off x="4436911" y="3460571"/>
            <a:ext cx="9252215" cy="597179"/>
          </a:xfrm>
          <a:prstGeom prst="rect">
            <a:avLst/>
          </a:prstGeom>
        </p:spPr>
        <p:txBody>
          <a:bodyPr lIns="0" tIns="0" rIns="0" bIns="0" rtlCol="0" anchor="t">
            <a:spAutoFit/>
          </a:bodyPr>
          <a:lstStyle/>
          <a:p>
            <a:pPr algn="ctr">
              <a:lnSpc>
                <a:spcPts val="4842"/>
              </a:lnSpc>
            </a:pPr>
            <a:r>
              <a:rPr lang="en-US" sz="3459" b="1">
                <a:solidFill>
                  <a:srgbClr val="FFFFFF"/>
                </a:solidFill>
                <a:latin typeface="Roboto Bold"/>
                <a:ea typeface="Roboto Bold"/>
                <a:cs typeface="Roboto Bold"/>
                <a:sym typeface="Roboto Bold"/>
              </a:rPr>
              <a:t>CONGRÈS DE L’ACCD’OM - NOVEMBRE 2025</a:t>
            </a:r>
          </a:p>
        </p:txBody>
      </p:sp>
      <p:sp>
        <p:nvSpPr>
          <p:cNvPr id="12" name="TextBox 12"/>
          <p:cNvSpPr txBox="1"/>
          <p:nvPr/>
        </p:nvSpPr>
        <p:spPr>
          <a:xfrm>
            <a:off x="4880587" y="6162575"/>
            <a:ext cx="8526827" cy="1570430"/>
          </a:xfrm>
          <a:prstGeom prst="rect">
            <a:avLst/>
          </a:prstGeom>
        </p:spPr>
        <p:txBody>
          <a:bodyPr lIns="0" tIns="0" rIns="0" bIns="0" rtlCol="0" anchor="t">
            <a:spAutoFit/>
          </a:bodyPr>
          <a:lstStyle/>
          <a:p>
            <a:pPr algn="ctr">
              <a:lnSpc>
                <a:spcPts val="3107"/>
              </a:lnSpc>
            </a:pPr>
            <a:r>
              <a:rPr lang="en-US" sz="2219" dirty="0">
                <a:solidFill>
                  <a:srgbClr val="FFFFFF"/>
                </a:solidFill>
                <a:latin typeface="Poppins"/>
                <a:ea typeface="Poppins"/>
                <a:cs typeface="Poppins"/>
                <a:sym typeface="Poppins"/>
              </a:rPr>
              <a:t>Intervention de M. Bruno FLORES, </a:t>
            </a:r>
            <a:r>
              <a:rPr lang="en-US" sz="2219" dirty="0" err="1">
                <a:solidFill>
                  <a:srgbClr val="FFFFFF"/>
                </a:solidFill>
                <a:latin typeface="Poppins"/>
                <a:ea typeface="Poppins"/>
                <a:cs typeface="Poppins"/>
                <a:sym typeface="Poppins"/>
              </a:rPr>
              <a:t>représentant</a:t>
            </a:r>
            <a:r>
              <a:rPr lang="en-US" sz="2219" dirty="0">
                <a:solidFill>
                  <a:srgbClr val="FFFFFF"/>
                </a:solidFill>
                <a:latin typeface="Poppins"/>
                <a:ea typeface="Poppins"/>
                <a:cs typeface="Poppins"/>
                <a:sym typeface="Poppins"/>
              </a:rPr>
              <a:t> de la </a:t>
            </a:r>
            <a:r>
              <a:rPr lang="en-US" sz="2219" dirty="0" err="1">
                <a:solidFill>
                  <a:srgbClr val="FFFFFF"/>
                </a:solidFill>
                <a:latin typeface="Poppins"/>
                <a:ea typeface="Poppins"/>
                <a:cs typeface="Poppins"/>
                <a:sym typeface="Poppins"/>
              </a:rPr>
              <a:t>Polynésie</a:t>
            </a:r>
            <a:r>
              <a:rPr lang="en-US" sz="2219" dirty="0">
                <a:solidFill>
                  <a:srgbClr val="FFFFFF"/>
                </a:solidFill>
                <a:latin typeface="Poppins"/>
                <a:ea typeface="Poppins"/>
                <a:cs typeface="Poppins"/>
                <a:sym typeface="Poppins"/>
              </a:rPr>
              <a:t> française au sein de </a:t>
            </a:r>
            <a:r>
              <a:rPr lang="en-US" sz="2219" dirty="0" err="1">
                <a:solidFill>
                  <a:srgbClr val="FFFFFF"/>
                </a:solidFill>
                <a:latin typeface="Poppins"/>
                <a:ea typeface="Poppins"/>
                <a:cs typeface="Poppins"/>
                <a:sym typeface="Poppins"/>
              </a:rPr>
              <a:t>l’ACCD’OM</a:t>
            </a:r>
            <a:r>
              <a:rPr lang="en-US" sz="2219" dirty="0">
                <a:solidFill>
                  <a:srgbClr val="FFFFFF"/>
                </a:solidFill>
                <a:latin typeface="Poppins"/>
                <a:ea typeface="Poppins"/>
                <a:cs typeface="Poppins"/>
                <a:sym typeface="Poppins"/>
              </a:rPr>
              <a:t>, 1er Vice-</a:t>
            </a:r>
            <a:r>
              <a:rPr lang="en-US" sz="2219" dirty="0" err="1">
                <a:solidFill>
                  <a:srgbClr val="FFFFFF"/>
                </a:solidFill>
                <a:latin typeface="Poppins"/>
                <a:ea typeface="Poppins"/>
                <a:cs typeface="Poppins"/>
                <a:sym typeface="Poppins"/>
              </a:rPr>
              <a:t>Président</a:t>
            </a:r>
            <a:r>
              <a:rPr lang="en-US" sz="2219" dirty="0">
                <a:solidFill>
                  <a:srgbClr val="FFFFFF"/>
                </a:solidFill>
                <a:latin typeface="Poppins"/>
                <a:ea typeface="Poppins"/>
                <a:cs typeface="Poppins"/>
                <a:sym typeface="Poppins"/>
              </a:rPr>
              <a:t> de </a:t>
            </a:r>
            <a:r>
              <a:rPr lang="en-US" sz="2219" dirty="0" err="1">
                <a:solidFill>
                  <a:srgbClr val="FFFFFF"/>
                </a:solidFill>
                <a:latin typeface="Poppins"/>
                <a:ea typeface="Poppins"/>
                <a:cs typeface="Poppins"/>
                <a:sym typeface="Poppins"/>
              </a:rPr>
              <a:t>l’Assemblée</a:t>
            </a:r>
            <a:r>
              <a:rPr lang="en-US" sz="2219" dirty="0">
                <a:solidFill>
                  <a:srgbClr val="FFFFFF"/>
                </a:solidFill>
                <a:latin typeface="Poppins"/>
                <a:ea typeface="Poppins"/>
                <a:cs typeface="Poppins"/>
                <a:sym typeface="Poppins"/>
              </a:rPr>
              <a:t> de </a:t>
            </a:r>
            <a:r>
              <a:rPr lang="en-US" sz="2219" dirty="0" err="1">
                <a:solidFill>
                  <a:srgbClr val="FFFFFF"/>
                </a:solidFill>
                <a:latin typeface="Poppins"/>
                <a:ea typeface="Poppins"/>
                <a:cs typeface="Poppins"/>
                <a:sym typeface="Poppins"/>
              </a:rPr>
              <a:t>Polynésie</a:t>
            </a:r>
            <a:r>
              <a:rPr lang="en-US" sz="2219" dirty="0">
                <a:solidFill>
                  <a:srgbClr val="FFFFFF"/>
                </a:solidFill>
                <a:latin typeface="Poppins"/>
                <a:ea typeface="Poppins"/>
                <a:cs typeface="Poppins"/>
                <a:sym typeface="Poppins"/>
              </a:rPr>
              <a:t> française et Maire de la commune de Raivavae – </a:t>
            </a:r>
            <a:r>
              <a:rPr lang="en-US" sz="2219" dirty="0" err="1">
                <a:solidFill>
                  <a:srgbClr val="FFFFFF"/>
                </a:solidFill>
                <a:latin typeface="Poppins"/>
                <a:ea typeface="Poppins"/>
                <a:cs typeface="Poppins"/>
                <a:sym typeface="Poppins"/>
              </a:rPr>
              <a:t>archipel</a:t>
            </a:r>
            <a:r>
              <a:rPr lang="en-US" sz="2219" dirty="0">
                <a:solidFill>
                  <a:srgbClr val="FFFFFF"/>
                </a:solidFill>
                <a:latin typeface="Poppins"/>
                <a:ea typeface="Poppins"/>
                <a:cs typeface="Poppins"/>
                <a:sym typeface="Poppins"/>
              </a:rPr>
              <a:t> des </a:t>
            </a:r>
            <a:r>
              <a:rPr lang="en-US" sz="2219" dirty="0" err="1">
                <a:solidFill>
                  <a:srgbClr val="FFFFFF"/>
                </a:solidFill>
                <a:latin typeface="Poppins"/>
                <a:ea typeface="Poppins"/>
                <a:cs typeface="Poppins"/>
                <a:sym typeface="Poppins"/>
              </a:rPr>
              <a:t>îles</a:t>
            </a:r>
            <a:r>
              <a:rPr lang="en-US" sz="2219" dirty="0">
                <a:solidFill>
                  <a:srgbClr val="FFFFFF"/>
                </a:solidFill>
                <a:latin typeface="Poppins"/>
                <a:ea typeface="Poppins"/>
                <a:cs typeface="Poppins"/>
                <a:sym typeface="Poppins"/>
              </a:rPr>
              <a:t> </a:t>
            </a:r>
            <a:r>
              <a:rPr lang="en-US" sz="2219" dirty="0" err="1">
                <a:solidFill>
                  <a:srgbClr val="FFFFFF"/>
                </a:solidFill>
                <a:latin typeface="Poppins"/>
                <a:ea typeface="Poppins"/>
                <a:cs typeface="Poppins"/>
                <a:sym typeface="Poppins"/>
              </a:rPr>
              <a:t>Australes</a:t>
            </a:r>
            <a:endParaRPr lang="en-US" sz="2219" dirty="0">
              <a:solidFill>
                <a:srgbClr val="FFFFFF"/>
              </a:solidFill>
              <a:latin typeface="Poppins"/>
              <a:ea typeface="Poppins"/>
              <a:cs typeface="Poppins"/>
              <a:sym typeface="Poppins"/>
            </a:endParaRPr>
          </a:p>
        </p:txBody>
      </p:sp>
      <p:pic>
        <p:nvPicPr>
          <p:cNvPr id="14" name="Image 13" descr="Une image contenant Graphique, Police, capture d’écran, graphisme&#10;&#10;Le contenu généré par l’IA peut être incorrect.">
            <a:extLst>
              <a:ext uri="{FF2B5EF4-FFF2-40B4-BE49-F238E27FC236}">
                <a16:creationId xmlns:a16="http://schemas.microsoft.com/office/drawing/2014/main" id="{C975562A-D844-DDD0-3916-79CF385EE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7959" y="4086771"/>
            <a:ext cx="1979091" cy="1979091"/>
          </a:xfrm>
          <a:prstGeom prst="rect">
            <a:avLst/>
          </a:prstGeom>
        </p:spPr>
      </p:pic>
      <p:grpSp>
        <p:nvGrpSpPr>
          <p:cNvPr id="41" name="Groupe 40">
            <a:extLst>
              <a:ext uri="{FF2B5EF4-FFF2-40B4-BE49-F238E27FC236}">
                <a16:creationId xmlns:a16="http://schemas.microsoft.com/office/drawing/2014/main" id="{BED25D86-B759-FE9E-2549-AE6D87C18255}"/>
              </a:ext>
            </a:extLst>
          </p:cNvPr>
          <p:cNvGrpSpPr/>
          <p:nvPr/>
        </p:nvGrpSpPr>
        <p:grpSpPr>
          <a:xfrm>
            <a:off x="-69850" y="9486152"/>
            <a:ext cx="18427700" cy="800848"/>
            <a:chOff x="-19051" y="0"/>
            <a:chExt cx="18427700" cy="800848"/>
          </a:xfrm>
        </p:grpSpPr>
        <p:pic>
          <p:nvPicPr>
            <p:cNvPr id="35" name="Image 34" descr="Une image contenant texte, Graphique, art, affiche&#10;&#10;Le contenu généré par l’IA peut être incorrect.">
              <a:extLst>
                <a:ext uri="{FF2B5EF4-FFF2-40B4-BE49-F238E27FC236}">
                  <a16:creationId xmlns:a16="http://schemas.microsoft.com/office/drawing/2014/main" id="{E0959BE2-D9BF-9678-8FF7-F69F381875AF}"/>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127550" y="-1146601"/>
              <a:ext cx="792899" cy="3086101"/>
            </a:xfrm>
            <a:prstGeom prst="rect">
              <a:avLst/>
            </a:prstGeom>
          </p:spPr>
        </p:pic>
        <p:pic>
          <p:nvPicPr>
            <p:cNvPr id="36" name="Image 35" descr="Une image contenant texte, Graphique, art, affiche&#10;&#10;Le contenu généré par l’IA peut être incorrect.">
              <a:extLst>
                <a:ext uri="{FF2B5EF4-FFF2-40B4-BE49-F238E27FC236}">
                  <a16:creationId xmlns:a16="http://schemas.microsoft.com/office/drawing/2014/main" id="{4AC9A540-624A-48C7-4449-43A71C80695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194600" y="-1138652"/>
              <a:ext cx="792899" cy="3086101"/>
            </a:xfrm>
            <a:prstGeom prst="rect">
              <a:avLst/>
            </a:prstGeom>
          </p:spPr>
        </p:pic>
        <p:pic>
          <p:nvPicPr>
            <p:cNvPr id="37" name="Image 36" descr="Une image contenant texte, Graphique, art, affiche&#10;&#10;Le contenu généré par l’IA peut être incorrect.">
              <a:extLst>
                <a:ext uri="{FF2B5EF4-FFF2-40B4-BE49-F238E27FC236}">
                  <a16:creationId xmlns:a16="http://schemas.microsoft.com/office/drawing/2014/main" id="{0ADF4D03-F3A3-860C-B893-F436BDFB55E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61650" y="-1146601"/>
              <a:ext cx="792899" cy="3086101"/>
            </a:xfrm>
            <a:prstGeom prst="rect">
              <a:avLst/>
            </a:prstGeom>
          </p:spPr>
        </p:pic>
        <p:pic>
          <p:nvPicPr>
            <p:cNvPr id="38" name="Image 37" descr="Une image contenant texte, Graphique, art, affiche&#10;&#10;Le contenu généré par l’IA peut être incorrect.">
              <a:extLst>
                <a:ext uri="{FF2B5EF4-FFF2-40B4-BE49-F238E27FC236}">
                  <a16:creationId xmlns:a16="http://schemas.microsoft.com/office/drawing/2014/main" id="{0B54ACE3-5361-DE04-53DA-9BA064D9770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0347750" y="-1146601"/>
              <a:ext cx="792899" cy="3086101"/>
            </a:xfrm>
            <a:prstGeom prst="rect">
              <a:avLst/>
            </a:prstGeom>
          </p:spPr>
        </p:pic>
        <p:pic>
          <p:nvPicPr>
            <p:cNvPr id="39" name="Image 38" descr="Une image contenant texte, Graphique, art, affiche&#10;&#10;Le contenu généré par l’IA peut être incorrect.">
              <a:extLst>
                <a:ext uri="{FF2B5EF4-FFF2-40B4-BE49-F238E27FC236}">
                  <a16:creationId xmlns:a16="http://schemas.microsoft.com/office/drawing/2014/main" id="{942E4836-6778-5815-1972-2BD2C8814CE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408450" y="-1146601"/>
              <a:ext cx="792899" cy="3086101"/>
            </a:xfrm>
            <a:prstGeom prst="rect">
              <a:avLst/>
            </a:prstGeom>
          </p:spPr>
        </p:pic>
        <p:pic>
          <p:nvPicPr>
            <p:cNvPr id="40" name="Image 39" descr="Une image contenant texte, Graphique, art, affiche&#10;&#10;Le contenu généré par l’IA peut être incorrect.">
              <a:extLst>
                <a:ext uri="{FF2B5EF4-FFF2-40B4-BE49-F238E27FC236}">
                  <a16:creationId xmlns:a16="http://schemas.microsoft.com/office/drawing/2014/main" id="{D3E7F31D-21A5-BE25-55ED-0770BF47ABAA}"/>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6469149" y="-1146601"/>
              <a:ext cx="792899" cy="30861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FE5E1-389C-B207-E9DE-2D14A0E0A038}"/>
            </a:ext>
          </a:extLst>
        </p:cNvPr>
        <p:cNvGrpSpPr/>
        <p:nvPr/>
      </p:nvGrpSpPr>
      <p:grpSpPr>
        <a:xfrm>
          <a:off x="0" y="0"/>
          <a:ext cx="0" cy="0"/>
          <a:chOff x="0" y="0"/>
          <a:chExt cx="0" cy="0"/>
        </a:xfrm>
      </p:grpSpPr>
      <p:pic>
        <p:nvPicPr>
          <p:cNvPr id="23" name="Image 22">
            <a:extLst>
              <a:ext uri="{FF2B5EF4-FFF2-40B4-BE49-F238E27FC236}">
                <a16:creationId xmlns:a16="http://schemas.microsoft.com/office/drawing/2014/main" id="{277C5745-1CE3-8377-8541-ED09C02C0668}"/>
              </a:ext>
            </a:extLst>
          </p:cNvPr>
          <p:cNvPicPr>
            <a:picLocks noChangeAspect="1"/>
          </p:cNvPicPr>
          <p:nvPr/>
        </p:nvPicPr>
        <p:blipFill>
          <a:blip r:embed="rId3"/>
          <a:srcRect t="851" r="3099"/>
          <a:stretch>
            <a:fillRect/>
          </a:stretch>
        </p:blipFill>
        <p:spPr>
          <a:xfrm>
            <a:off x="6777557" y="2267287"/>
            <a:ext cx="4446947" cy="3823628"/>
          </a:xfrm>
          <a:prstGeom prst="rect">
            <a:avLst/>
          </a:prstGeom>
        </p:spPr>
      </p:pic>
      <p:sp>
        <p:nvSpPr>
          <p:cNvPr id="5" name="TextBox 5">
            <a:extLst>
              <a:ext uri="{FF2B5EF4-FFF2-40B4-BE49-F238E27FC236}">
                <a16:creationId xmlns:a16="http://schemas.microsoft.com/office/drawing/2014/main" id="{372FB262-F6FA-F833-FD82-64A683C8B0FD}"/>
              </a:ext>
            </a:extLst>
          </p:cNvPr>
          <p:cNvSpPr txBox="1"/>
          <p:nvPr/>
        </p:nvSpPr>
        <p:spPr>
          <a:xfrm>
            <a:off x="6264685" y="6447406"/>
            <a:ext cx="5305044" cy="1477328"/>
          </a:xfrm>
          <a:prstGeom prst="rect">
            <a:avLst/>
          </a:prstGeom>
        </p:spPr>
        <p:txBody>
          <a:bodyPr wrap="square" lIns="0" tIns="0" rIns="0" bIns="0" rtlCol="0" anchor="t">
            <a:spAutoFit/>
          </a:bodyPr>
          <a:lstStyle>
            <a:defPPr>
              <a:defRPr lang="en-US"/>
            </a:defPPr>
            <a:lvl1pPr algn="ctr">
              <a:lnSpc>
                <a:spcPct val="150000"/>
              </a:lnSpc>
              <a:defRPr sz="2800">
                <a:latin typeface="Roboto" panose="02000000000000000000" pitchFamily="2" charset="0"/>
                <a:ea typeface="Roboto" panose="02000000000000000000" pitchFamily="2" charset="0"/>
                <a:cs typeface="Roboto" panose="02000000000000000000" pitchFamily="2" charset="0"/>
              </a:defRPr>
            </a:lvl1pPr>
          </a:lstStyle>
          <a:p>
            <a:pPr>
              <a:lnSpc>
                <a:spcPct val="100000"/>
              </a:lnSpc>
            </a:pPr>
            <a:r>
              <a:rPr lang="en-US" sz="2400" dirty="0">
                <a:sym typeface="Poppins Bold"/>
              </a:rPr>
              <a:t>Un </a:t>
            </a:r>
            <a:r>
              <a:rPr lang="en-US" sz="2400" dirty="0" err="1">
                <a:sym typeface="Poppins Bold"/>
              </a:rPr>
              <a:t>affichage</a:t>
            </a:r>
            <a:r>
              <a:rPr lang="en-US" sz="2400" dirty="0">
                <a:sym typeface="Poppins Bold"/>
              </a:rPr>
              <a:t> </a:t>
            </a:r>
            <a:r>
              <a:rPr lang="en-US" sz="2400" dirty="0" err="1">
                <a:sym typeface="Poppins Bold"/>
              </a:rPr>
              <a:t>urbain</a:t>
            </a:r>
            <a:r>
              <a:rPr lang="en-US" sz="2400" dirty="0">
                <a:sym typeface="Poppins Bold"/>
              </a:rPr>
              <a:t> sur toute </a:t>
            </a:r>
            <a:r>
              <a:rPr lang="en-US" sz="2400" dirty="0" err="1">
                <a:sym typeface="Poppins Bold"/>
              </a:rPr>
              <a:t>l’île</a:t>
            </a:r>
            <a:r>
              <a:rPr lang="en-US" sz="2400" dirty="0">
                <a:sym typeface="Poppins Bold"/>
              </a:rPr>
              <a:t> de Tahiti de portraits </a:t>
            </a:r>
            <a:r>
              <a:rPr lang="en-US" sz="2400" dirty="0" err="1">
                <a:sym typeface="Poppins Bold"/>
              </a:rPr>
              <a:t>d’hommes</a:t>
            </a:r>
            <a:r>
              <a:rPr lang="en-US" sz="2400" dirty="0">
                <a:sym typeface="Poppins Bold"/>
              </a:rPr>
              <a:t> et de femmes avant / après consummation </a:t>
            </a:r>
            <a:r>
              <a:rPr lang="en-US" sz="2400" dirty="0" err="1">
                <a:sym typeface="Poppins Bold"/>
              </a:rPr>
              <a:t>d’ice</a:t>
            </a:r>
            <a:endParaRPr lang="en-US" sz="2400" dirty="0">
              <a:sym typeface="Poppins"/>
            </a:endParaRPr>
          </a:p>
        </p:txBody>
      </p:sp>
      <p:sp>
        <p:nvSpPr>
          <p:cNvPr id="8" name="TextBox 8">
            <a:extLst>
              <a:ext uri="{FF2B5EF4-FFF2-40B4-BE49-F238E27FC236}">
                <a16:creationId xmlns:a16="http://schemas.microsoft.com/office/drawing/2014/main" id="{D8A0900C-EC35-30B7-55F6-9128DB159D09}"/>
              </a:ext>
            </a:extLst>
          </p:cNvPr>
          <p:cNvSpPr txBox="1"/>
          <p:nvPr/>
        </p:nvSpPr>
        <p:spPr>
          <a:xfrm>
            <a:off x="260438" y="6447406"/>
            <a:ext cx="4240304" cy="1477328"/>
          </a:xfrm>
          <a:prstGeom prst="rect">
            <a:avLst/>
          </a:prstGeom>
        </p:spPr>
        <p:txBody>
          <a:bodyPr wrap="square" lIns="0" tIns="0" rIns="0" bIns="0" rtlCol="0" anchor="t">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sym typeface="Poppins Bold"/>
              </a:rPr>
              <a:t>Un court-</a:t>
            </a:r>
            <a:r>
              <a:rPr lang="en-US" sz="2400" dirty="0" err="1">
                <a:latin typeface="Roboto" panose="02000000000000000000" pitchFamily="2" charset="0"/>
                <a:ea typeface="Roboto" panose="02000000000000000000" pitchFamily="2" charset="0"/>
                <a:cs typeface="Roboto" panose="02000000000000000000" pitchFamily="2" charset="0"/>
                <a:sym typeface="Poppins Bold"/>
              </a:rPr>
              <a:t>métrage</a:t>
            </a:r>
            <a:r>
              <a:rPr lang="en-US" sz="2400" dirty="0">
                <a:latin typeface="Roboto" panose="02000000000000000000" pitchFamily="2" charset="0"/>
                <a:ea typeface="Roboto" panose="02000000000000000000" pitchFamily="2" charset="0"/>
                <a:cs typeface="Roboto" panose="02000000000000000000" pitchFamily="2" charset="0"/>
                <a:sym typeface="Poppins Bold"/>
              </a:rPr>
              <a:t> base sur des faits reels pour </a:t>
            </a:r>
            <a:r>
              <a:rPr lang="en-US" sz="2400" dirty="0" err="1">
                <a:latin typeface="Roboto" panose="02000000000000000000" pitchFamily="2" charset="0"/>
                <a:ea typeface="Roboto" panose="02000000000000000000" pitchFamily="2" charset="0"/>
                <a:cs typeface="Roboto" panose="02000000000000000000" pitchFamily="2" charset="0"/>
                <a:sym typeface="Poppins Bold"/>
              </a:rPr>
              <a:t>mettre</a:t>
            </a:r>
            <a:r>
              <a:rPr lang="en-US" sz="2400" dirty="0">
                <a:latin typeface="Roboto" panose="02000000000000000000" pitchFamily="2" charset="0"/>
                <a:ea typeface="Roboto" panose="02000000000000000000" pitchFamily="2" charset="0"/>
                <a:cs typeface="Roboto" panose="02000000000000000000" pitchFamily="2" charset="0"/>
                <a:sym typeface="Poppins Bold"/>
              </a:rPr>
              <a:t> en lumière la </a:t>
            </a:r>
            <a:r>
              <a:rPr lang="en-US" sz="2400" dirty="0" err="1">
                <a:latin typeface="Roboto" panose="02000000000000000000" pitchFamily="2" charset="0"/>
                <a:ea typeface="Roboto" panose="02000000000000000000" pitchFamily="2" charset="0"/>
                <a:cs typeface="Roboto" panose="02000000000000000000" pitchFamily="2" charset="0"/>
                <a:sym typeface="Poppins Bold"/>
              </a:rPr>
              <a:t>réalité</a:t>
            </a:r>
            <a:r>
              <a:rPr lang="en-US" sz="2400" dirty="0">
                <a:latin typeface="Roboto" panose="02000000000000000000" pitchFamily="2" charset="0"/>
                <a:ea typeface="Roboto" panose="02000000000000000000" pitchFamily="2" charset="0"/>
                <a:cs typeface="Roboto" panose="02000000000000000000" pitchFamily="2" charset="0"/>
                <a:sym typeface="Poppins Bold"/>
              </a:rPr>
              <a:t> de </a:t>
            </a:r>
            <a:r>
              <a:rPr lang="en-US" sz="2400" dirty="0" err="1">
                <a:latin typeface="Roboto" panose="02000000000000000000" pitchFamily="2" charset="0"/>
                <a:ea typeface="Roboto" panose="02000000000000000000" pitchFamily="2" charset="0"/>
                <a:cs typeface="Roboto" panose="02000000000000000000" pitchFamily="2" charset="0"/>
                <a:sym typeface="Poppins Bold"/>
              </a:rPr>
              <a:t>l’addiction</a:t>
            </a:r>
            <a:r>
              <a:rPr lang="en-US" sz="2400" dirty="0">
                <a:latin typeface="Roboto" panose="02000000000000000000" pitchFamily="2" charset="0"/>
                <a:ea typeface="Roboto" panose="02000000000000000000" pitchFamily="2" charset="0"/>
                <a:cs typeface="Roboto" panose="02000000000000000000" pitchFamily="2" charset="0"/>
                <a:sym typeface="Poppins Bold"/>
              </a:rPr>
              <a:t> à </a:t>
            </a:r>
            <a:r>
              <a:rPr lang="en-US" sz="2400" dirty="0" err="1">
                <a:latin typeface="Roboto" panose="02000000000000000000" pitchFamily="2" charset="0"/>
                <a:ea typeface="Roboto" panose="02000000000000000000" pitchFamily="2" charset="0"/>
                <a:cs typeface="Roboto" panose="02000000000000000000" pitchFamily="2" charset="0"/>
                <a:sym typeface="Poppins Bold"/>
              </a:rPr>
              <a:t>l’ice</a:t>
            </a:r>
            <a:r>
              <a:rPr lang="en-US" sz="2400" dirty="0">
                <a:latin typeface="Roboto" panose="02000000000000000000" pitchFamily="2" charset="0"/>
                <a:ea typeface="Roboto" panose="02000000000000000000" pitchFamily="2" charset="0"/>
                <a:cs typeface="Roboto" panose="02000000000000000000" pitchFamily="2" charset="0"/>
                <a:sym typeface="Poppins Bold"/>
              </a:rPr>
              <a:t> </a:t>
            </a:r>
            <a:endParaRPr lang="en-US" sz="2400" dirty="0">
              <a:latin typeface="Roboto" panose="02000000000000000000" pitchFamily="2" charset="0"/>
              <a:ea typeface="Roboto" panose="02000000000000000000" pitchFamily="2" charset="0"/>
              <a:cs typeface="Roboto" panose="02000000000000000000" pitchFamily="2" charset="0"/>
              <a:sym typeface="Poppins"/>
            </a:endParaRPr>
          </a:p>
        </p:txBody>
      </p:sp>
      <p:sp>
        <p:nvSpPr>
          <p:cNvPr id="11" name="TextBox 11">
            <a:extLst>
              <a:ext uri="{FF2B5EF4-FFF2-40B4-BE49-F238E27FC236}">
                <a16:creationId xmlns:a16="http://schemas.microsoft.com/office/drawing/2014/main" id="{631E89D3-DB68-59CC-1A10-D1DDDF7B1383}"/>
              </a:ext>
            </a:extLst>
          </p:cNvPr>
          <p:cNvSpPr txBox="1"/>
          <p:nvPr/>
        </p:nvSpPr>
        <p:spPr>
          <a:xfrm>
            <a:off x="12381273" y="5102545"/>
            <a:ext cx="5646289" cy="3693319"/>
          </a:xfrm>
          <a:prstGeom prst="rect">
            <a:avLst/>
          </a:prstGeom>
        </p:spPr>
        <p:txBody>
          <a:bodyPr wrap="square" lIns="0" tIns="0" rIns="0" bIns="0" rtlCol="0" anchor="t">
            <a:spAutoFit/>
          </a:bodyPr>
          <a:lstStyle>
            <a:defPPr>
              <a:defRPr lang="en-US"/>
            </a:defPPr>
            <a:lvl1pPr algn="ctr">
              <a:lnSpc>
                <a:spcPct val="100000"/>
              </a:lnSpc>
              <a:defRPr sz="2800">
                <a:latin typeface="Roboto" panose="02000000000000000000" pitchFamily="2" charset="0"/>
                <a:ea typeface="Roboto" panose="02000000000000000000" pitchFamily="2" charset="0"/>
                <a:cs typeface="Roboto" panose="02000000000000000000" pitchFamily="2" charset="0"/>
              </a:defRPr>
            </a:lvl1pPr>
          </a:lstStyle>
          <a:p>
            <a:pPr marL="457200" indent="-457200">
              <a:buFont typeface="Arial" panose="020B0604020202020204" pitchFamily="34" charset="0"/>
              <a:buChar char="•"/>
            </a:pPr>
            <a:endParaRPr lang="en-US" sz="2400" dirty="0">
              <a:sym typeface="Poppins Bold"/>
            </a:endParaRPr>
          </a:p>
          <a:p>
            <a:pPr marL="457200" indent="-457200">
              <a:buFont typeface="Arial" panose="020B0604020202020204" pitchFamily="34" charset="0"/>
              <a:buChar char="•"/>
            </a:pPr>
            <a:r>
              <a:rPr lang="en-US" sz="2400" dirty="0" err="1">
                <a:sym typeface="Poppins Bold"/>
              </a:rPr>
              <a:t>Sensibilisation</a:t>
            </a:r>
            <a:r>
              <a:rPr lang="en-US" sz="2400" dirty="0">
                <a:sym typeface="Poppins Bold"/>
              </a:rPr>
              <a:t> et formation du grand public</a:t>
            </a:r>
          </a:p>
          <a:p>
            <a:pPr marL="457200" indent="-457200">
              <a:buFont typeface="Arial" panose="020B0604020202020204" pitchFamily="34" charset="0"/>
              <a:buChar char="•"/>
            </a:pPr>
            <a:r>
              <a:rPr lang="en-US" sz="2400" dirty="0">
                <a:sym typeface="Poppins Bold"/>
              </a:rPr>
              <a:t>Collaboration </a:t>
            </a:r>
            <a:r>
              <a:rPr lang="en-US" sz="2400" dirty="0" err="1">
                <a:sym typeface="Poppins Bold"/>
              </a:rPr>
              <a:t>interministérielle</a:t>
            </a:r>
            <a:r>
              <a:rPr lang="en-US" sz="2400" dirty="0">
                <a:sym typeface="Poppins Bold"/>
              </a:rPr>
              <a:t> et </a:t>
            </a:r>
            <a:r>
              <a:rPr lang="en-US" sz="2400" dirty="0" err="1">
                <a:sym typeface="Poppins Bold"/>
              </a:rPr>
              <a:t>interservices</a:t>
            </a:r>
            <a:endParaRPr lang="en-US" sz="2400" dirty="0">
              <a:sym typeface="Poppins Bold"/>
            </a:endParaRPr>
          </a:p>
          <a:p>
            <a:pPr marL="457200" indent="-457200">
              <a:buFont typeface="Arial" panose="020B0604020202020204" pitchFamily="34" charset="0"/>
              <a:buChar char="•"/>
            </a:pPr>
            <a:r>
              <a:rPr lang="en-US" sz="2400" dirty="0">
                <a:sym typeface="Poppins Bold"/>
              </a:rPr>
              <a:t>Mise à disposition et </a:t>
            </a:r>
            <a:r>
              <a:rPr lang="en-US" sz="2400" dirty="0" err="1">
                <a:sym typeface="Poppins Bold"/>
              </a:rPr>
              <a:t>déploiement</a:t>
            </a:r>
            <a:r>
              <a:rPr lang="en-US" sz="2400" dirty="0">
                <a:sym typeface="Poppins Bold"/>
              </a:rPr>
              <a:t> des </a:t>
            </a:r>
            <a:r>
              <a:rPr lang="en-US" sz="2400" dirty="0" err="1">
                <a:sym typeface="Poppins Bold"/>
              </a:rPr>
              <a:t>outils</a:t>
            </a:r>
            <a:r>
              <a:rPr lang="en-US" sz="2400" dirty="0">
                <a:sym typeface="Poppins Bold"/>
              </a:rPr>
              <a:t> </a:t>
            </a:r>
            <a:r>
              <a:rPr lang="en-US" sz="2400" dirty="0" err="1">
                <a:sym typeface="Poppins Bold"/>
              </a:rPr>
              <a:t>d’information</a:t>
            </a:r>
            <a:r>
              <a:rPr lang="en-US" sz="2400" dirty="0">
                <a:sym typeface="Poppins Bold"/>
              </a:rPr>
              <a:t> et de </a:t>
            </a:r>
            <a:r>
              <a:rPr lang="en-US" sz="2400" dirty="0" err="1">
                <a:sym typeface="Poppins Bold"/>
              </a:rPr>
              <a:t>prévention</a:t>
            </a:r>
            <a:r>
              <a:rPr lang="en-US" sz="2400" dirty="0">
                <a:sym typeface="Poppins Bold"/>
              </a:rPr>
              <a:t> </a:t>
            </a:r>
          </a:p>
          <a:p>
            <a:pPr marL="457200" indent="-457200">
              <a:buFont typeface="Arial" panose="020B0604020202020204" pitchFamily="34" charset="0"/>
              <a:buChar char="•"/>
            </a:pPr>
            <a:r>
              <a:rPr lang="en-US" sz="2400" dirty="0">
                <a:sym typeface="Poppins Bold"/>
              </a:rPr>
              <a:t>Formation &amp; </a:t>
            </a:r>
            <a:r>
              <a:rPr lang="en-US" sz="2400" dirty="0" err="1">
                <a:sym typeface="Poppins Bold"/>
              </a:rPr>
              <a:t>accompagnement</a:t>
            </a:r>
            <a:r>
              <a:rPr lang="en-US" sz="2400" dirty="0">
                <a:sym typeface="Poppins Bold"/>
              </a:rPr>
              <a:t> des </a:t>
            </a:r>
            <a:r>
              <a:rPr lang="en-US" sz="2400" dirty="0" err="1">
                <a:sym typeface="Poppins Bold"/>
              </a:rPr>
              <a:t>professionnels</a:t>
            </a:r>
            <a:r>
              <a:rPr lang="en-US" sz="2400" dirty="0">
                <a:sym typeface="Poppins Bold"/>
              </a:rPr>
              <a:t> de </a:t>
            </a:r>
            <a:r>
              <a:rPr lang="en-US" sz="2400" dirty="0" err="1">
                <a:sym typeface="Poppins Bold"/>
              </a:rPr>
              <a:t>l’éducation</a:t>
            </a:r>
            <a:endParaRPr lang="en-US" sz="2400" dirty="0">
              <a:sym typeface="Poppins Bold"/>
            </a:endParaRPr>
          </a:p>
          <a:p>
            <a:pPr marL="457200" indent="-457200">
              <a:buFont typeface="Arial" panose="020B0604020202020204" pitchFamily="34" charset="0"/>
              <a:buChar char="•"/>
            </a:pPr>
            <a:endParaRPr lang="en-US" sz="2400" dirty="0">
              <a:sym typeface="Poppins"/>
            </a:endParaRPr>
          </a:p>
        </p:txBody>
      </p:sp>
      <p:sp>
        <p:nvSpPr>
          <p:cNvPr id="13" name="TextBox 13">
            <a:extLst>
              <a:ext uri="{FF2B5EF4-FFF2-40B4-BE49-F238E27FC236}">
                <a16:creationId xmlns:a16="http://schemas.microsoft.com/office/drawing/2014/main" id="{C8FB5ED8-4759-0EA8-E8E8-B4DFC3DC8238}"/>
              </a:ext>
            </a:extLst>
          </p:cNvPr>
          <p:cNvSpPr txBox="1"/>
          <p:nvPr/>
        </p:nvSpPr>
        <p:spPr>
          <a:xfrm>
            <a:off x="1104810" y="905235"/>
            <a:ext cx="16764000" cy="951158"/>
          </a:xfrm>
          <a:prstGeom prst="rect">
            <a:avLst/>
          </a:prstGeom>
        </p:spPr>
        <p:txBody>
          <a:bodyPr wrap="square" lIns="0" tIns="0" rIns="0" bIns="0" rtlCol="0" anchor="t">
            <a:spAutoFit/>
          </a:bodyPr>
          <a:lstStyle/>
          <a:p>
            <a:pPr algn="ctr">
              <a:lnSpc>
                <a:spcPts val="7660"/>
              </a:lnSpc>
            </a:pPr>
            <a:r>
              <a:rPr lang="en-US" sz="5472" dirty="0">
                <a:solidFill>
                  <a:srgbClr val="134D55"/>
                </a:solidFill>
                <a:latin typeface="League Spartan"/>
                <a:ea typeface="League Spartan"/>
                <a:cs typeface="League Spartan"/>
                <a:sym typeface="League Spartan"/>
              </a:rPr>
              <a:t>Une </a:t>
            </a:r>
            <a:r>
              <a:rPr lang="en-US" sz="5472" dirty="0" err="1">
                <a:solidFill>
                  <a:srgbClr val="134D55"/>
                </a:solidFill>
                <a:latin typeface="League Spartan"/>
                <a:ea typeface="League Spartan"/>
                <a:cs typeface="League Spartan"/>
                <a:sym typeface="League Spartan"/>
              </a:rPr>
              <a:t>campagne</a:t>
            </a:r>
            <a:r>
              <a:rPr lang="en-US" sz="5472" dirty="0">
                <a:solidFill>
                  <a:srgbClr val="134D55"/>
                </a:solidFill>
                <a:latin typeface="League Spartan"/>
                <a:ea typeface="League Spartan"/>
                <a:cs typeface="League Spartan"/>
                <a:sym typeface="League Spartan"/>
              </a:rPr>
              <a:t> de communication en 3 phases</a:t>
            </a:r>
          </a:p>
        </p:txBody>
      </p:sp>
      <p:sp>
        <p:nvSpPr>
          <p:cNvPr id="15" name="TextBox 15">
            <a:extLst>
              <a:ext uri="{FF2B5EF4-FFF2-40B4-BE49-F238E27FC236}">
                <a16:creationId xmlns:a16="http://schemas.microsoft.com/office/drawing/2014/main" id="{9B621881-2D54-EB03-BAEC-6854F9A402F5}"/>
              </a:ext>
            </a:extLst>
          </p:cNvPr>
          <p:cNvSpPr txBox="1"/>
          <p:nvPr/>
        </p:nvSpPr>
        <p:spPr>
          <a:xfrm>
            <a:off x="3520827" y="2102627"/>
            <a:ext cx="11574856" cy="329321"/>
          </a:xfrm>
          <a:prstGeom prst="rect">
            <a:avLst/>
          </a:prstGeom>
        </p:spPr>
        <p:txBody>
          <a:bodyPr lIns="0" tIns="0" rIns="0" bIns="0" rtlCol="0" anchor="t">
            <a:spAutoFit/>
          </a:bodyPr>
          <a:lstStyle/>
          <a:p>
            <a:pPr algn="ctr">
              <a:lnSpc>
                <a:spcPts val="2714"/>
              </a:lnSpc>
              <a:spcBef>
                <a:spcPct val="0"/>
              </a:spcBef>
            </a:pPr>
            <a:endParaRPr lang="en-US" sz="1938" dirty="0">
              <a:solidFill>
                <a:srgbClr val="303642"/>
              </a:solidFill>
              <a:latin typeface="Poppins"/>
              <a:ea typeface="Poppins"/>
              <a:cs typeface="Poppins"/>
              <a:sym typeface="Poppins"/>
            </a:endParaRPr>
          </a:p>
        </p:txBody>
      </p:sp>
      <p:pic>
        <p:nvPicPr>
          <p:cNvPr id="3" name="Image 2">
            <a:extLst>
              <a:ext uri="{FF2B5EF4-FFF2-40B4-BE49-F238E27FC236}">
                <a16:creationId xmlns:a16="http://schemas.microsoft.com/office/drawing/2014/main" id="{9B1779E8-DD21-48C6-F649-DF5481BA2975}"/>
              </a:ext>
            </a:extLst>
          </p:cNvPr>
          <p:cNvPicPr>
            <a:picLocks noChangeAspect="1"/>
          </p:cNvPicPr>
          <p:nvPr/>
        </p:nvPicPr>
        <p:blipFill>
          <a:blip r:embed="rId4"/>
          <a:stretch>
            <a:fillRect/>
          </a:stretch>
        </p:blipFill>
        <p:spPr>
          <a:xfrm>
            <a:off x="14028978" y="2267287"/>
            <a:ext cx="2547653" cy="2679079"/>
          </a:xfrm>
          <a:prstGeom prst="rect">
            <a:avLst/>
          </a:prstGeom>
        </p:spPr>
      </p:pic>
      <p:pic>
        <p:nvPicPr>
          <p:cNvPr id="6" name="Graphique 5" descr="Présentation avec multimédia avec un remplissage uni">
            <a:extLst>
              <a:ext uri="{FF2B5EF4-FFF2-40B4-BE49-F238E27FC236}">
                <a16:creationId xmlns:a16="http://schemas.microsoft.com/office/drawing/2014/main" id="{758C09FD-6065-54ED-647F-B75C709FF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1672" y="2300669"/>
            <a:ext cx="3374455" cy="3374455"/>
          </a:xfrm>
          <a:prstGeom prst="rect">
            <a:avLst/>
          </a:prstGeom>
        </p:spPr>
      </p:pic>
      <p:pic>
        <p:nvPicPr>
          <p:cNvPr id="4" name="Image 3" descr="Une image contenant texte, logo, Police, Graphique&#10;&#10;Le contenu généré par l’IA peut être incorrect.">
            <a:extLst>
              <a:ext uri="{FF2B5EF4-FFF2-40B4-BE49-F238E27FC236}">
                <a16:creationId xmlns:a16="http://schemas.microsoft.com/office/drawing/2014/main" id="{7CA0961E-9898-4EE0-F397-BF6E6A501A39}"/>
              </a:ext>
            </a:extLst>
          </p:cNvPr>
          <p:cNvPicPr>
            <a:picLocks noChangeAspect="1"/>
          </p:cNvPicPr>
          <p:nvPr/>
        </p:nvPicPr>
        <p:blipFill>
          <a:blip r:embed="rId7">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27" name="Groupe 26">
            <a:extLst>
              <a:ext uri="{FF2B5EF4-FFF2-40B4-BE49-F238E27FC236}">
                <a16:creationId xmlns:a16="http://schemas.microsoft.com/office/drawing/2014/main" id="{7BC537D1-6EE1-A853-D28F-661E805FC90E}"/>
              </a:ext>
            </a:extLst>
          </p:cNvPr>
          <p:cNvGrpSpPr/>
          <p:nvPr/>
        </p:nvGrpSpPr>
        <p:grpSpPr>
          <a:xfrm>
            <a:off x="4868906" y="8696977"/>
            <a:ext cx="8096602" cy="1193874"/>
            <a:chOff x="4886104" y="8850865"/>
            <a:chExt cx="8096602" cy="1193874"/>
          </a:xfrm>
        </p:grpSpPr>
        <p:grpSp>
          <p:nvGrpSpPr>
            <p:cNvPr id="24" name="Group 17">
              <a:extLst>
                <a:ext uri="{FF2B5EF4-FFF2-40B4-BE49-F238E27FC236}">
                  <a16:creationId xmlns:a16="http://schemas.microsoft.com/office/drawing/2014/main" id="{C10DC393-0C47-93B6-1DA3-032B16CA8EAF}"/>
                </a:ext>
              </a:extLst>
            </p:cNvPr>
            <p:cNvGrpSpPr/>
            <p:nvPr/>
          </p:nvGrpSpPr>
          <p:grpSpPr>
            <a:xfrm rot="5400000">
              <a:off x="6589520" y="7147450"/>
              <a:ext cx="1193873" cy="4600706"/>
              <a:chOff x="0" y="0"/>
              <a:chExt cx="421908" cy="1703153"/>
            </a:xfrm>
          </p:grpSpPr>
          <p:sp>
            <p:nvSpPr>
              <p:cNvPr id="25" name="Freeform 18">
                <a:extLst>
                  <a:ext uri="{FF2B5EF4-FFF2-40B4-BE49-F238E27FC236}">
                    <a16:creationId xmlns:a16="http://schemas.microsoft.com/office/drawing/2014/main" id="{308F56E5-0CC8-2D2C-D3E4-DA04A0A3CBF0}"/>
                  </a:ext>
                </a:extLst>
              </p:cNvPr>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134D55"/>
              </a:solidFill>
            </p:spPr>
            <p:txBody>
              <a:bodyPr/>
              <a:lstStyle/>
              <a:p>
                <a:endParaRPr lang="fr-FR" dirty="0"/>
              </a:p>
            </p:txBody>
          </p:sp>
          <p:sp>
            <p:nvSpPr>
              <p:cNvPr id="26" name="TextBox 19">
                <a:extLst>
                  <a:ext uri="{FF2B5EF4-FFF2-40B4-BE49-F238E27FC236}">
                    <a16:creationId xmlns:a16="http://schemas.microsoft.com/office/drawing/2014/main" id="{4AA618A3-A7D1-68C3-0460-D16904C3F44C}"/>
                  </a:ext>
                </a:extLst>
              </p:cNvPr>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grpSp>
          <p:nvGrpSpPr>
            <p:cNvPr id="18" name="Group 17">
              <a:extLst>
                <a:ext uri="{FF2B5EF4-FFF2-40B4-BE49-F238E27FC236}">
                  <a16:creationId xmlns:a16="http://schemas.microsoft.com/office/drawing/2014/main" id="{155AF9D0-80E2-164F-F4D0-0FC29138C044}"/>
                </a:ext>
              </a:extLst>
            </p:cNvPr>
            <p:cNvGrpSpPr/>
            <p:nvPr/>
          </p:nvGrpSpPr>
          <p:grpSpPr>
            <a:xfrm rot="5400000">
              <a:off x="10085416" y="7147449"/>
              <a:ext cx="1193873" cy="4600706"/>
              <a:chOff x="0" y="0"/>
              <a:chExt cx="421908" cy="1703153"/>
            </a:xfrm>
          </p:grpSpPr>
          <p:sp>
            <p:nvSpPr>
              <p:cNvPr id="19" name="Freeform 18">
                <a:extLst>
                  <a:ext uri="{FF2B5EF4-FFF2-40B4-BE49-F238E27FC236}">
                    <a16:creationId xmlns:a16="http://schemas.microsoft.com/office/drawing/2014/main" id="{5B7C9EFD-FF42-06B8-A3F9-FFE7B8E64A28}"/>
                  </a:ext>
                </a:extLst>
              </p:cNvPr>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134D55"/>
              </a:solidFill>
            </p:spPr>
            <p:txBody>
              <a:bodyPr/>
              <a:lstStyle/>
              <a:p>
                <a:endParaRPr lang="fr-FR" dirty="0"/>
              </a:p>
            </p:txBody>
          </p:sp>
          <p:sp>
            <p:nvSpPr>
              <p:cNvPr id="20" name="TextBox 19">
                <a:extLst>
                  <a:ext uri="{FF2B5EF4-FFF2-40B4-BE49-F238E27FC236}">
                    <a16:creationId xmlns:a16="http://schemas.microsoft.com/office/drawing/2014/main" id="{A8854EF6-C4D8-8DAD-E82F-437F33543F92}"/>
                  </a:ext>
                </a:extLst>
              </p:cNvPr>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22" name="ZoneTexte 21">
              <a:extLst>
                <a:ext uri="{FF2B5EF4-FFF2-40B4-BE49-F238E27FC236}">
                  <a16:creationId xmlns:a16="http://schemas.microsoft.com/office/drawing/2014/main" id="{24BDDFDF-B849-A95E-8F01-34C30285D40A}"/>
                </a:ext>
              </a:extLst>
            </p:cNvPr>
            <p:cNvSpPr txBox="1"/>
            <p:nvPr/>
          </p:nvSpPr>
          <p:spPr>
            <a:xfrm>
              <a:off x="5207154" y="9090449"/>
              <a:ext cx="7420106" cy="717119"/>
            </a:xfrm>
            <a:prstGeom prst="rect">
              <a:avLst/>
            </a:prstGeom>
            <a:noFill/>
          </p:spPr>
          <p:txBody>
            <a:bodyPr wrap="square">
              <a:spAutoFit/>
            </a:bodyPr>
            <a:lstStyle/>
            <a:p>
              <a:pPr algn="ctr">
                <a:lnSpc>
                  <a:spcPts val="2356"/>
                </a:lnSpc>
              </a:pPr>
              <a:r>
                <a:rPr lang="en-US" sz="2400" dirty="0" err="1">
                  <a:solidFill>
                    <a:schemeClr val="bg1"/>
                  </a:solidFill>
                  <a:latin typeface="Poppins Bold"/>
                  <a:ea typeface="Poppins Bold"/>
                  <a:cs typeface="Poppins Bold"/>
                  <a:sym typeface="Poppins Bold"/>
                </a:rPr>
                <a:t>D’autres</a:t>
              </a:r>
              <a:r>
                <a:rPr lang="en-US" sz="2400" dirty="0">
                  <a:solidFill>
                    <a:schemeClr val="bg1"/>
                  </a:solidFill>
                  <a:latin typeface="Poppins Bold"/>
                  <a:ea typeface="Poppins Bold"/>
                  <a:cs typeface="Poppins Bold"/>
                  <a:sym typeface="Poppins Bold"/>
                </a:rPr>
                <a:t> </a:t>
              </a:r>
              <a:r>
                <a:rPr lang="en-US" sz="2400" dirty="0" err="1">
                  <a:solidFill>
                    <a:schemeClr val="bg1"/>
                  </a:solidFill>
                  <a:latin typeface="Poppins Bold"/>
                  <a:ea typeface="Poppins Bold"/>
                  <a:cs typeface="Poppins Bold"/>
                  <a:sym typeface="Poppins Bold"/>
                </a:rPr>
                <a:t>campagnes</a:t>
              </a:r>
              <a:r>
                <a:rPr lang="en-US" sz="2400" dirty="0">
                  <a:solidFill>
                    <a:schemeClr val="bg1"/>
                  </a:solidFill>
                  <a:latin typeface="Poppins Bold"/>
                  <a:ea typeface="Poppins Bold"/>
                  <a:cs typeface="Poppins Bold"/>
                  <a:sym typeface="Poppins Bold"/>
                </a:rPr>
                <a:t> avec </a:t>
              </a:r>
              <a:r>
                <a:rPr lang="en-US" sz="2400" dirty="0" err="1">
                  <a:solidFill>
                    <a:schemeClr val="bg1"/>
                  </a:solidFill>
                  <a:latin typeface="Poppins Bold"/>
                  <a:ea typeface="Poppins Bold"/>
                  <a:cs typeface="Poppins Bold"/>
                  <a:sym typeface="Poppins Bold"/>
                </a:rPr>
                <a:t>d’autres</a:t>
              </a:r>
              <a:r>
                <a:rPr lang="en-US" sz="2400" dirty="0">
                  <a:solidFill>
                    <a:schemeClr val="bg1"/>
                  </a:solidFill>
                  <a:latin typeface="Poppins Bold"/>
                  <a:ea typeface="Poppins Bold"/>
                  <a:cs typeface="Poppins Bold"/>
                  <a:sym typeface="Poppins Bold"/>
                </a:rPr>
                <a:t> </a:t>
              </a:r>
              <a:r>
                <a:rPr lang="en-US" sz="2400" dirty="0" err="1">
                  <a:solidFill>
                    <a:schemeClr val="bg1"/>
                  </a:solidFill>
                  <a:latin typeface="Poppins Bold"/>
                  <a:ea typeface="Poppins Bold"/>
                  <a:cs typeface="Poppins Bold"/>
                  <a:sym typeface="Poppins Bold"/>
                </a:rPr>
                <a:t>cibles</a:t>
              </a:r>
              <a:r>
                <a:rPr lang="en-US" sz="2400" dirty="0">
                  <a:solidFill>
                    <a:schemeClr val="bg1"/>
                  </a:solidFill>
                  <a:latin typeface="Poppins Bold"/>
                  <a:ea typeface="Poppins Bold"/>
                  <a:cs typeface="Poppins Bold"/>
                  <a:sym typeface="Poppins Bold"/>
                </a:rPr>
                <a:t> et des </a:t>
              </a:r>
              <a:r>
                <a:rPr lang="en-US" sz="2400" dirty="0" err="1">
                  <a:solidFill>
                    <a:schemeClr val="bg1"/>
                  </a:solidFill>
                  <a:latin typeface="Poppins Bold"/>
                  <a:ea typeface="Poppins Bold"/>
                  <a:cs typeface="Poppins Bold"/>
                  <a:sym typeface="Poppins Bold"/>
                </a:rPr>
                <a:t>objectifs</a:t>
              </a:r>
              <a:r>
                <a:rPr lang="en-US" sz="2400" dirty="0">
                  <a:solidFill>
                    <a:schemeClr val="bg1"/>
                  </a:solidFill>
                  <a:latin typeface="Poppins Bold"/>
                  <a:ea typeface="Poppins Bold"/>
                  <a:cs typeface="Poppins Bold"/>
                  <a:sym typeface="Poppins Bold"/>
                </a:rPr>
                <a:t> </a:t>
              </a:r>
              <a:r>
                <a:rPr lang="en-US" sz="2400" dirty="0" err="1">
                  <a:solidFill>
                    <a:schemeClr val="bg1"/>
                  </a:solidFill>
                  <a:latin typeface="Poppins Bold"/>
                  <a:ea typeface="Poppins Bold"/>
                  <a:cs typeface="Poppins Bold"/>
                  <a:sym typeface="Poppins Bold"/>
                </a:rPr>
                <a:t>complémentaires</a:t>
              </a:r>
              <a:r>
                <a:rPr lang="en-US" sz="2400" dirty="0">
                  <a:solidFill>
                    <a:schemeClr val="bg1"/>
                  </a:solidFill>
                  <a:latin typeface="Poppins Bold"/>
                  <a:ea typeface="Poppins Bold"/>
                  <a:cs typeface="Poppins Bold"/>
                  <a:sym typeface="Poppins Bold"/>
                </a:rPr>
                <a:t> </a:t>
              </a:r>
              <a:r>
                <a:rPr lang="en-US" sz="2400" dirty="0" err="1">
                  <a:solidFill>
                    <a:schemeClr val="bg1"/>
                  </a:solidFill>
                  <a:latin typeface="Poppins Bold"/>
                  <a:ea typeface="Poppins Bold"/>
                  <a:cs typeface="Poppins Bold"/>
                  <a:sym typeface="Poppins Bold"/>
                </a:rPr>
                <a:t>sont</a:t>
              </a:r>
              <a:r>
                <a:rPr lang="en-US" sz="2400" dirty="0">
                  <a:solidFill>
                    <a:schemeClr val="bg1"/>
                  </a:solidFill>
                  <a:latin typeface="Poppins Bold"/>
                  <a:ea typeface="Poppins Bold"/>
                  <a:cs typeface="Poppins Bold"/>
                  <a:sym typeface="Poppins Bold"/>
                </a:rPr>
                <a:t> </a:t>
              </a:r>
              <a:r>
                <a:rPr lang="en-US" sz="2400" dirty="0" err="1">
                  <a:solidFill>
                    <a:schemeClr val="bg1"/>
                  </a:solidFill>
                  <a:latin typeface="Poppins Bold"/>
                  <a:ea typeface="Poppins Bold"/>
                  <a:cs typeface="Poppins Bold"/>
                  <a:sym typeface="Poppins Bold"/>
                </a:rPr>
                <a:t>prévues</a:t>
              </a:r>
              <a:r>
                <a:rPr lang="en-US" sz="2400" dirty="0">
                  <a:solidFill>
                    <a:schemeClr val="bg1"/>
                  </a:solidFill>
                  <a:latin typeface="Poppins Bold"/>
                  <a:ea typeface="Poppins Bold"/>
                  <a:cs typeface="Poppins Bold"/>
                  <a:sym typeface="Poppins Bold"/>
                </a:rPr>
                <a:t>.</a:t>
              </a:r>
              <a:endParaRPr lang="en-US" sz="2400" dirty="0">
                <a:solidFill>
                  <a:schemeClr val="bg1"/>
                </a:solidFill>
                <a:latin typeface="Poppins"/>
                <a:ea typeface="Poppins"/>
                <a:cs typeface="Poppins"/>
                <a:sym typeface="Poppins"/>
              </a:endParaRPr>
            </a:p>
          </p:txBody>
        </p:sp>
      </p:grpSp>
      <p:grpSp>
        <p:nvGrpSpPr>
          <p:cNvPr id="30" name="Groupe 29">
            <a:extLst>
              <a:ext uri="{FF2B5EF4-FFF2-40B4-BE49-F238E27FC236}">
                <a16:creationId xmlns:a16="http://schemas.microsoft.com/office/drawing/2014/main" id="{5653A6B6-CE16-6C31-DAC9-DAC1F509164E}"/>
              </a:ext>
            </a:extLst>
          </p:cNvPr>
          <p:cNvGrpSpPr/>
          <p:nvPr/>
        </p:nvGrpSpPr>
        <p:grpSpPr>
          <a:xfrm>
            <a:off x="0" y="61338"/>
            <a:ext cx="18288000" cy="717099"/>
            <a:chOff x="1" y="0"/>
            <a:chExt cx="18442022" cy="717099"/>
          </a:xfrm>
        </p:grpSpPr>
        <p:pic>
          <p:nvPicPr>
            <p:cNvPr id="31" name="Image 30" descr="Une image contenant art, Graphique, Police, illustration&#10;&#10;Le contenu généré par l’IA peut être incorrect.">
              <a:extLst>
                <a:ext uri="{FF2B5EF4-FFF2-40B4-BE49-F238E27FC236}">
                  <a16:creationId xmlns:a16="http://schemas.microsoft.com/office/drawing/2014/main" id="{96D56D7D-2F47-0B2F-AFC7-0CC995E696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32" name="Image 31" descr="Une image contenant art, Graphique, Police, illustration&#10;&#10;Le contenu généré par l’IA peut être incorrect.">
              <a:extLst>
                <a:ext uri="{FF2B5EF4-FFF2-40B4-BE49-F238E27FC236}">
                  <a16:creationId xmlns:a16="http://schemas.microsoft.com/office/drawing/2014/main" id="{EDA2E5C3-E6AC-23CD-E8B2-91B8F8726F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33" name="Image 32" descr="Une image contenant art, Graphique, Police, illustration&#10;&#10;Le contenu généré par l’IA peut être incorrect.">
              <a:extLst>
                <a:ext uri="{FF2B5EF4-FFF2-40B4-BE49-F238E27FC236}">
                  <a16:creationId xmlns:a16="http://schemas.microsoft.com/office/drawing/2014/main" id="{7735A4FE-392D-2D15-7C35-46D056BA65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34" name="Image 33" descr="Une image contenant art, Graphique, Police, illustration&#10;&#10;Le contenu généré par l’IA peut être incorrect.">
              <a:extLst>
                <a:ext uri="{FF2B5EF4-FFF2-40B4-BE49-F238E27FC236}">
                  <a16:creationId xmlns:a16="http://schemas.microsoft.com/office/drawing/2014/main" id="{7CAB3794-D5F7-A86E-E175-8B0D21487A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35" name="Image 34" descr="Une image contenant art, Graphique, Police, illustration&#10;&#10;Le contenu généré par l’IA peut être incorrect.">
              <a:extLst>
                <a:ext uri="{FF2B5EF4-FFF2-40B4-BE49-F238E27FC236}">
                  <a16:creationId xmlns:a16="http://schemas.microsoft.com/office/drawing/2014/main" id="{8A524AAB-3670-C06B-6ED8-D3F7A94C9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36" name="Image 35" descr="Une image contenant art, Graphique, Police, illustration&#10;&#10;Le contenu généré par l’IA peut être incorrect.">
              <a:extLst>
                <a:ext uri="{FF2B5EF4-FFF2-40B4-BE49-F238E27FC236}">
                  <a16:creationId xmlns:a16="http://schemas.microsoft.com/office/drawing/2014/main" id="{CF189344-FA28-BAF2-8AC6-205BEA7EBC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spTree>
    <p:extLst>
      <p:ext uri="{BB962C8B-B14F-4D97-AF65-F5344CB8AC3E}">
        <p14:creationId xmlns:p14="http://schemas.microsoft.com/office/powerpoint/2010/main" val="2131317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2BED1-CC4C-7A1D-2575-F4EB2B8FB06D}"/>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C549A37C-717F-0335-BE5F-005544C9AE89}"/>
              </a:ext>
            </a:extLst>
          </p:cNvPr>
          <p:cNvSpPr txBox="1"/>
          <p:nvPr/>
        </p:nvSpPr>
        <p:spPr>
          <a:xfrm>
            <a:off x="1104810" y="905235"/>
            <a:ext cx="16764000" cy="951158"/>
          </a:xfrm>
          <a:prstGeom prst="rect">
            <a:avLst/>
          </a:prstGeom>
        </p:spPr>
        <p:txBody>
          <a:bodyPr wrap="square" lIns="0" tIns="0" rIns="0" bIns="0" rtlCol="0" anchor="t">
            <a:spAutoFit/>
          </a:bodyPr>
          <a:lstStyle/>
          <a:p>
            <a:pPr algn="ctr">
              <a:lnSpc>
                <a:spcPts val="7660"/>
              </a:lnSpc>
            </a:pPr>
            <a:r>
              <a:rPr lang="en-US" sz="5472" dirty="0">
                <a:solidFill>
                  <a:srgbClr val="134D55"/>
                </a:solidFill>
                <a:latin typeface="League Spartan"/>
                <a:ea typeface="League Spartan"/>
                <a:cs typeface="League Spartan"/>
                <a:sym typeface="League Spartan"/>
              </a:rPr>
              <a:t>HAERE MAI I PORINETIA</a:t>
            </a:r>
          </a:p>
        </p:txBody>
      </p:sp>
      <p:sp>
        <p:nvSpPr>
          <p:cNvPr id="15" name="TextBox 15">
            <a:extLst>
              <a:ext uri="{FF2B5EF4-FFF2-40B4-BE49-F238E27FC236}">
                <a16:creationId xmlns:a16="http://schemas.microsoft.com/office/drawing/2014/main" id="{829EF977-4FA3-7521-4C88-58193FF5C744}"/>
              </a:ext>
            </a:extLst>
          </p:cNvPr>
          <p:cNvSpPr txBox="1"/>
          <p:nvPr/>
        </p:nvSpPr>
        <p:spPr>
          <a:xfrm>
            <a:off x="3520827" y="2102627"/>
            <a:ext cx="11574856" cy="329321"/>
          </a:xfrm>
          <a:prstGeom prst="rect">
            <a:avLst/>
          </a:prstGeom>
        </p:spPr>
        <p:txBody>
          <a:bodyPr lIns="0" tIns="0" rIns="0" bIns="0" rtlCol="0" anchor="t">
            <a:spAutoFit/>
          </a:bodyPr>
          <a:lstStyle/>
          <a:p>
            <a:pPr algn="ctr">
              <a:lnSpc>
                <a:spcPts val="2714"/>
              </a:lnSpc>
              <a:spcBef>
                <a:spcPct val="0"/>
              </a:spcBef>
            </a:pPr>
            <a:endParaRPr lang="en-US" sz="1938" dirty="0">
              <a:solidFill>
                <a:srgbClr val="303642"/>
              </a:solidFill>
              <a:latin typeface="Poppins"/>
              <a:ea typeface="Poppins"/>
              <a:cs typeface="Poppins"/>
              <a:sym typeface="Poppins"/>
            </a:endParaRPr>
          </a:p>
        </p:txBody>
      </p:sp>
      <p:pic>
        <p:nvPicPr>
          <p:cNvPr id="4" name="Image 3" descr="Une image contenant texte, logo, Police, Graphique&#10;&#10;Le contenu généré par l’IA peut être incorrect.">
            <a:extLst>
              <a:ext uri="{FF2B5EF4-FFF2-40B4-BE49-F238E27FC236}">
                <a16:creationId xmlns:a16="http://schemas.microsoft.com/office/drawing/2014/main" id="{77E71D40-1E8A-A399-1197-E830061F1739}"/>
              </a:ext>
            </a:extLst>
          </p:cNvPr>
          <p:cNvPicPr>
            <a:picLocks noChangeAspect="1"/>
          </p:cNvPicPr>
          <p:nvPr/>
        </p:nvPicPr>
        <p:blipFill>
          <a:blip r:embed="rId3">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30" name="Groupe 29">
            <a:extLst>
              <a:ext uri="{FF2B5EF4-FFF2-40B4-BE49-F238E27FC236}">
                <a16:creationId xmlns:a16="http://schemas.microsoft.com/office/drawing/2014/main" id="{D8BB7E90-DB98-D621-3A13-0BC2641B4447}"/>
              </a:ext>
            </a:extLst>
          </p:cNvPr>
          <p:cNvGrpSpPr/>
          <p:nvPr/>
        </p:nvGrpSpPr>
        <p:grpSpPr>
          <a:xfrm>
            <a:off x="0" y="61338"/>
            <a:ext cx="18288000" cy="717099"/>
            <a:chOff x="1" y="0"/>
            <a:chExt cx="18442022" cy="717099"/>
          </a:xfrm>
        </p:grpSpPr>
        <p:pic>
          <p:nvPicPr>
            <p:cNvPr id="31" name="Image 30" descr="Une image contenant art, Graphique, Police, illustration&#10;&#10;Le contenu généré par l’IA peut être incorrect.">
              <a:extLst>
                <a:ext uri="{FF2B5EF4-FFF2-40B4-BE49-F238E27FC236}">
                  <a16:creationId xmlns:a16="http://schemas.microsoft.com/office/drawing/2014/main" id="{E9966F6F-769E-1E4E-D1B8-059F31B7B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32" name="Image 31" descr="Une image contenant art, Graphique, Police, illustration&#10;&#10;Le contenu généré par l’IA peut être incorrect.">
              <a:extLst>
                <a:ext uri="{FF2B5EF4-FFF2-40B4-BE49-F238E27FC236}">
                  <a16:creationId xmlns:a16="http://schemas.microsoft.com/office/drawing/2014/main" id="{9F4DC422-D7DD-01F2-0C70-94B97BE8B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33" name="Image 32" descr="Une image contenant art, Graphique, Police, illustration&#10;&#10;Le contenu généré par l’IA peut être incorrect.">
              <a:extLst>
                <a:ext uri="{FF2B5EF4-FFF2-40B4-BE49-F238E27FC236}">
                  <a16:creationId xmlns:a16="http://schemas.microsoft.com/office/drawing/2014/main" id="{A2B89013-38A2-8CB9-F763-BFCBB679B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34" name="Image 33" descr="Une image contenant art, Graphique, Police, illustration&#10;&#10;Le contenu généré par l’IA peut être incorrect.">
              <a:extLst>
                <a:ext uri="{FF2B5EF4-FFF2-40B4-BE49-F238E27FC236}">
                  <a16:creationId xmlns:a16="http://schemas.microsoft.com/office/drawing/2014/main" id="{D6505D85-4FCF-2C99-EDBF-3A0984AD1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35" name="Image 34" descr="Une image contenant art, Graphique, Police, illustration&#10;&#10;Le contenu généré par l’IA peut être incorrect.">
              <a:extLst>
                <a:ext uri="{FF2B5EF4-FFF2-40B4-BE49-F238E27FC236}">
                  <a16:creationId xmlns:a16="http://schemas.microsoft.com/office/drawing/2014/main" id="{7E409893-549F-1B89-5848-27D5729CA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36" name="Image 35" descr="Une image contenant art, Graphique, Police, illustration&#10;&#10;Le contenu généré par l’IA peut être incorrect.">
              <a:extLst>
                <a:ext uri="{FF2B5EF4-FFF2-40B4-BE49-F238E27FC236}">
                  <a16:creationId xmlns:a16="http://schemas.microsoft.com/office/drawing/2014/main" id="{BA54097C-5013-C618-35EC-93578E1D3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pic>
        <p:nvPicPr>
          <p:cNvPr id="37" name="Image 36" descr="Une image contenant plein air, Tropiques, arbre, nature&#10;&#10;Le contenu généré par l’IA peut être incorrect.">
            <a:extLst>
              <a:ext uri="{FF2B5EF4-FFF2-40B4-BE49-F238E27FC236}">
                <a16:creationId xmlns:a16="http://schemas.microsoft.com/office/drawing/2014/main" id="{26833E37-120B-CF3E-D35E-941247ABAD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38033">
            <a:off x="6676186" y="2239972"/>
            <a:ext cx="5621248" cy="4274639"/>
          </a:xfrm>
          <a:prstGeom prst="roundRect">
            <a:avLst>
              <a:gd name="adj" fmla="val 8594"/>
            </a:avLst>
          </a:prstGeom>
          <a:solidFill>
            <a:srgbClr val="FFFFFF">
              <a:shade val="85000"/>
            </a:srgbClr>
          </a:solidFill>
          <a:ln>
            <a:solidFill>
              <a:srgbClr val="FFFFFF"/>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8" name="Image 37" descr="Une image contenant nature, arc-en-ciel, plein air, arbre&#10;&#10;Le contenu généré par l’IA peut être incorrect.">
            <a:extLst>
              <a:ext uri="{FF2B5EF4-FFF2-40B4-BE49-F238E27FC236}">
                <a16:creationId xmlns:a16="http://schemas.microsoft.com/office/drawing/2014/main" id="{7B899331-0197-6894-BBD3-EE8198A2F3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5084">
            <a:off x="1920084" y="4455947"/>
            <a:ext cx="6266530" cy="4708479"/>
          </a:xfrm>
          <a:prstGeom prst="roundRect">
            <a:avLst>
              <a:gd name="adj" fmla="val 8594"/>
            </a:avLst>
          </a:prstGeom>
          <a:solidFill>
            <a:srgbClr val="FFFFFF">
              <a:shade val="85000"/>
            </a:srgbClr>
          </a:solidFill>
          <a:ln>
            <a:solidFill>
              <a:srgbClr val="FFFFFF"/>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9" name="Image 38" descr="Une image contenant plein air, plage, eau, ciel&#10;&#10;Le contenu généré par l’IA peut être incorrect.">
            <a:extLst>
              <a:ext uri="{FF2B5EF4-FFF2-40B4-BE49-F238E27FC236}">
                <a16:creationId xmlns:a16="http://schemas.microsoft.com/office/drawing/2014/main" id="{5FB09768-C6E0-2476-40EC-A17EE8AC7C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39646">
            <a:off x="12204503" y="2477265"/>
            <a:ext cx="5495932" cy="3963075"/>
          </a:xfrm>
          <a:prstGeom prst="roundRect">
            <a:avLst>
              <a:gd name="adj" fmla="val 8594"/>
            </a:avLst>
          </a:prstGeom>
          <a:solidFill>
            <a:srgbClr val="FFFFFF">
              <a:shade val="85000"/>
            </a:srgbClr>
          </a:solidFill>
          <a:ln>
            <a:solidFill>
              <a:srgbClr val="FFFFFF"/>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40" name="Image 39" descr="Une image contenant plein air, ciel, nuage, eau&#10;&#10;Le contenu généré par l’IA peut être incorrect.">
            <a:extLst>
              <a:ext uri="{FF2B5EF4-FFF2-40B4-BE49-F238E27FC236}">
                <a16:creationId xmlns:a16="http://schemas.microsoft.com/office/drawing/2014/main" id="{B63C84DD-8E5D-8FF2-675A-871AEAAB9C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6010740"/>
            <a:ext cx="6584344" cy="3617320"/>
          </a:xfrm>
          <a:prstGeom prst="roundRect">
            <a:avLst>
              <a:gd name="adj" fmla="val 8594"/>
            </a:avLst>
          </a:prstGeom>
          <a:solidFill>
            <a:srgbClr val="FFFFFF">
              <a:shade val="85000"/>
            </a:srgbClr>
          </a:solidFill>
          <a:ln>
            <a:solidFill>
              <a:srgbClr val="FFFFFF"/>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29" name="Image 28" descr="Une image contenant nature, plein air, paysage, ciel&#10;&#10;Le contenu généré par l’IA peut être incorrect.">
            <a:extLst>
              <a:ext uri="{FF2B5EF4-FFF2-40B4-BE49-F238E27FC236}">
                <a16:creationId xmlns:a16="http://schemas.microsoft.com/office/drawing/2014/main" id="{4E674B8C-1E0D-B047-D4C0-1F6A7D6E06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896" y="2051422"/>
            <a:ext cx="6294986" cy="4088611"/>
          </a:xfrm>
          <a:prstGeom prst="roundRect">
            <a:avLst>
              <a:gd name="adj" fmla="val 8594"/>
            </a:avLst>
          </a:prstGeom>
          <a:solidFill>
            <a:srgbClr val="FFFFFF">
              <a:shade val="85000"/>
            </a:srgbClr>
          </a:solidFill>
          <a:ln>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6202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0636A"/>
        </a:solidFill>
        <a:effectLst/>
      </p:bgPr>
    </p:bg>
    <p:spTree>
      <p:nvGrpSpPr>
        <p:cNvPr id="1" name=""/>
        <p:cNvGrpSpPr/>
        <p:nvPr/>
      </p:nvGrpSpPr>
      <p:grpSpPr>
        <a:xfrm>
          <a:off x="0" y="0"/>
          <a:ext cx="0" cy="0"/>
          <a:chOff x="0" y="0"/>
          <a:chExt cx="0" cy="0"/>
        </a:xfrm>
      </p:grpSpPr>
      <p:grpSp>
        <p:nvGrpSpPr>
          <p:cNvPr id="2" name="Group 2"/>
          <p:cNvGrpSpPr/>
          <p:nvPr/>
        </p:nvGrpSpPr>
        <p:grpSpPr>
          <a:xfrm>
            <a:off x="-635000" y="2933700"/>
            <a:ext cx="5245100" cy="1332778"/>
            <a:chOff x="0" y="0"/>
            <a:chExt cx="1381426" cy="351020"/>
          </a:xfrm>
        </p:grpSpPr>
        <p:sp>
          <p:nvSpPr>
            <p:cNvPr id="3" name="Freeform 3"/>
            <p:cNvSpPr/>
            <p:nvPr/>
          </p:nvSpPr>
          <p:spPr>
            <a:xfrm>
              <a:off x="0" y="0"/>
              <a:ext cx="1381426" cy="351020"/>
            </a:xfrm>
            <a:custGeom>
              <a:avLst/>
              <a:gdLst/>
              <a:ahLst/>
              <a:cxnLst/>
              <a:rect l="l" t="t" r="r" b="b"/>
              <a:pathLst>
                <a:path w="1381426" h="351020">
                  <a:moveTo>
                    <a:pt x="75277" y="0"/>
                  </a:moveTo>
                  <a:lnTo>
                    <a:pt x="1306148" y="0"/>
                  </a:lnTo>
                  <a:cubicBezTo>
                    <a:pt x="1326113" y="0"/>
                    <a:pt x="1345260" y="7931"/>
                    <a:pt x="1359377" y="22048"/>
                  </a:cubicBezTo>
                  <a:cubicBezTo>
                    <a:pt x="1373495" y="36166"/>
                    <a:pt x="1381426" y="55313"/>
                    <a:pt x="1381426" y="75277"/>
                  </a:cubicBezTo>
                  <a:lnTo>
                    <a:pt x="1381426" y="275742"/>
                  </a:lnTo>
                  <a:cubicBezTo>
                    <a:pt x="1381426" y="295707"/>
                    <a:pt x="1373495" y="314854"/>
                    <a:pt x="1359377" y="328971"/>
                  </a:cubicBezTo>
                  <a:cubicBezTo>
                    <a:pt x="1345260" y="343089"/>
                    <a:pt x="1326113" y="351020"/>
                    <a:pt x="1306148" y="351020"/>
                  </a:cubicBezTo>
                  <a:lnTo>
                    <a:pt x="75277" y="351020"/>
                  </a:lnTo>
                  <a:cubicBezTo>
                    <a:pt x="55313" y="351020"/>
                    <a:pt x="36166" y="343089"/>
                    <a:pt x="22048" y="328971"/>
                  </a:cubicBezTo>
                  <a:cubicBezTo>
                    <a:pt x="7931" y="314854"/>
                    <a:pt x="0" y="295707"/>
                    <a:pt x="0" y="275742"/>
                  </a:cubicBezTo>
                  <a:lnTo>
                    <a:pt x="0" y="75277"/>
                  </a:lnTo>
                  <a:cubicBezTo>
                    <a:pt x="0" y="55313"/>
                    <a:pt x="7931" y="36166"/>
                    <a:pt x="22048" y="22048"/>
                  </a:cubicBezTo>
                  <a:cubicBezTo>
                    <a:pt x="36166" y="7931"/>
                    <a:pt x="55313" y="0"/>
                    <a:pt x="75277" y="0"/>
                  </a:cubicBezTo>
                  <a:close/>
                </a:path>
              </a:pathLst>
            </a:custGeom>
            <a:solidFill>
              <a:srgbClr val="FFFFFF"/>
            </a:solidFill>
          </p:spPr>
          <p:txBody>
            <a:bodyPr/>
            <a:lstStyle/>
            <a:p>
              <a:endParaRPr lang="fr-FR"/>
            </a:p>
          </p:txBody>
        </p:sp>
        <p:sp>
          <p:nvSpPr>
            <p:cNvPr id="4" name="TextBox 4"/>
            <p:cNvSpPr txBox="1"/>
            <p:nvPr/>
          </p:nvSpPr>
          <p:spPr>
            <a:xfrm>
              <a:off x="0" y="-47625"/>
              <a:ext cx="1381426" cy="3986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804900" y="2933700"/>
            <a:ext cx="5118100" cy="1332778"/>
            <a:chOff x="0" y="0"/>
            <a:chExt cx="1347977" cy="351020"/>
          </a:xfrm>
        </p:grpSpPr>
        <p:sp>
          <p:nvSpPr>
            <p:cNvPr id="6" name="Freeform 6"/>
            <p:cNvSpPr/>
            <p:nvPr/>
          </p:nvSpPr>
          <p:spPr>
            <a:xfrm>
              <a:off x="0" y="0"/>
              <a:ext cx="1347977" cy="351020"/>
            </a:xfrm>
            <a:custGeom>
              <a:avLst/>
              <a:gdLst/>
              <a:ahLst/>
              <a:cxnLst/>
              <a:rect l="l" t="t" r="r" b="b"/>
              <a:pathLst>
                <a:path w="1347977" h="351020">
                  <a:moveTo>
                    <a:pt x="77145" y="0"/>
                  </a:moveTo>
                  <a:lnTo>
                    <a:pt x="1270832" y="0"/>
                  </a:lnTo>
                  <a:cubicBezTo>
                    <a:pt x="1291292" y="0"/>
                    <a:pt x="1310914" y="8128"/>
                    <a:pt x="1325382" y="22595"/>
                  </a:cubicBezTo>
                  <a:cubicBezTo>
                    <a:pt x="1339849" y="37063"/>
                    <a:pt x="1347977" y="56685"/>
                    <a:pt x="1347977" y="77145"/>
                  </a:cubicBezTo>
                  <a:lnTo>
                    <a:pt x="1347977" y="273874"/>
                  </a:lnTo>
                  <a:cubicBezTo>
                    <a:pt x="1347977" y="316480"/>
                    <a:pt x="1313438" y="351020"/>
                    <a:pt x="1270832" y="351020"/>
                  </a:cubicBezTo>
                  <a:lnTo>
                    <a:pt x="77145" y="351020"/>
                  </a:lnTo>
                  <a:cubicBezTo>
                    <a:pt x="34539" y="351020"/>
                    <a:pt x="0" y="316480"/>
                    <a:pt x="0" y="273874"/>
                  </a:cubicBezTo>
                  <a:lnTo>
                    <a:pt x="0" y="77145"/>
                  </a:lnTo>
                  <a:cubicBezTo>
                    <a:pt x="0" y="34539"/>
                    <a:pt x="34539" y="0"/>
                    <a:pt x="77145" y="0"/>
                  </a:cubicBezTo>
                  <a:close/>
                </a:path>
              </a:pathLst>
            </a:custGeom>
            <a:solidFill>
              <a:srgbClr val="FFFFFF"/>
            </a:solidFill>
          </p:spPr>
          <p:txBody>
            <a:bodyPr/>
            <a:lstStyle/>
            <a:p>
              <a:endParaRPr lang="fr-FR"/>
            </a:p>
          </p:txBody>
        </p:sp>
        <p:sp>
          <p:nvSpPr>
            <p:cNvPr id="7" name="TextBox 7"/>
            <p:cNvSpPr txBox="1"/>
            <p:nvPr/>
          </p:nvSpPr>
          <p:spPr>
            <a:xfrm>
              <a:off x="0" y="-47625"/>
              <a:ext cx="1347977" cy="39864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96797" y="3001097"/>
            <a:ext cx="8421405" cy="1265381"/>
          </a:xfrm>
          <a:prstGeom prst="rect">
            <a:avLst/>
          </a:prstGeom>
        </p:spPr>
        <p:txBody>
          <a:bodyPr lIns="0" tIns="0" rIns="0" bIns="0" rtlCol="0" anchor="t">
            <a:spAutoFit/>
          </a:bodyPr>
          <a:lstStyle/>
          <a:p>
            <a:pPr algn="ctr">
              <a:lnSpc>
                <a:spcPts val="10334"/>
              </a:lnSpc>
            </a:pPr>
            <a:r>
              <a:rPr lang="en-US" sz="7382" b="1">
                <a:solidFill>
                  <a:srgbClr val="FFFFFF"/>
                </a:solidFill>
                <a:latin typeface="League Spartan"/>
                <a:ea typeface="League Spartan"/>
                <a:cs typeface="League Spartan"/>
                <a:sym typeface="League Spartan"/>
              </a:rPr>
              <a:t>MĀURUURU</a:t>
            </a:r>
          </a:p>
        </p:txBody>
      </p:sp>
      <p:grpSp>
        <p:nvGrpSpPr>
          <p:cNvPr id="16" name="Groupe 15">
            <a:extLst>
              <a:ext uri="{FF2B5EF4-FFF2-40B4-BE49-F238E27FC236}">
                <a16:creationId xmlns:a16="http://schemas.microsoft.com/office/drawing/2014/main" id="{8DF89864-E9F4-19EC-F896-72062F492727}"/>
              </a:ext>
            </a:extLst>
          </p:cNvPr>
          <p:cNvGrpSpPr/>
          <p:nvPr/>
        </p:nvGrpSpPr>
        <p:grpSpPr>
          <a:xfrm>
            <a:off x="6400800" y="5143500"/>
            <a:ext cx="6025850" cy="3200400"/>
            <a:chOff x="6400800" y="5600700"/>
            <a:chExt cx="6025850" cy="3200400"/>
          </a:xfrm>
        </p:grpSpPr>
        <p:pic>
          <p:nvPicPr>
            <p:cNvPr id="11" name="Image 10" descr="Une image contenant Graphique, graphisme, Caractère coloré, art&#10;&#10;Le contenu généré par l’IA peut être incorrect.">
              <a:extLst>
                <a:ext uri="{FF2B5EF4-FFF2-40B4-BE49-F238E27FC236}">
                  <a16:creationId xmlns:a16="http://schemas.microsoft.com/office/drawing/2014/main" id="{E3691353-7FAD-5186-2FF1-47EA3560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6250" y="5600700"/>
              <a:ext cx="3200400" cy="3200400"/>
            </a:xfrm>
            <a:prstGeom prst="rect">
              <a:avLst/>
            </a:prstGeom>
            <a:effectLst>
              <a:glow>
                <a:schemeClr val="bg1">
                  <a:alpha val="10000"/>
                </a:schemeClr>
              </a:glow>
              <a:outerShdw blurRad="469900" dist="38100" dir="2700000" algn="tl" rotWithShape="0">
                <a:schemeClr val="bg1">
                  <a:alpha val="46000"/>
                </a:schemeClr>
              </a:outerShdw>
            </a:effectLst>
          </p:spPr>
        </p:pic>
        <p:sp>
          <p:nvSpPr>
            <p:cNvPr id="12" name="Ellipse 11">
              <a:extLst>
                <a:ext uri="{FF2B5EF4-FFF2-40B4-BE49-F238E27FC236}">
                  <a16:creationId xmlns:a16="http://schemas.microsoft.com/office/drawing/2014/main" id="{2ED9C3B2-C16D-556C-0110-EA1646DD1FE1}"/>
                </a:ext>
              </a:extLst>
            </p:cNvPr>
            <p:cNvSpPr/>
            <p:nvPr/>
          </p:nvSpPr>
          <p:spPr>
            <a:xfrm>
              <a:off x="6400800" y="5787697"/>
              <a:ext cx="2870080" cy="287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13" name="Image 12" descr="Une image contenant Graphique, clipart, graphisme, art&#10;&#10;Le contenu généré par l’IA peut être incorrect.">
              <a:extLst>
                <a:ext uri="{FF2B5EF4-FFF2-40B4-BE49-F238E27FC236}">
                  <a16:creationId xmlns:a16="http://schemas.microsoft.com/office/drawing/2014/main" id="{F205CE1B-9B67-5DFC-EB10-C66FFE8A3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306" y="5839763"/>
              <a:ext cx="2765944" cy="2765944"/>
            </a:xfrm>
            <a:prstGeom prst="rect">
              <a:avLst/>
            </a:prstGeom>
          </p:spPr>
        </p:pic>
      </p:grpSp>
      <p:grpSp>
        <p:nvGrpSpPr>
          <p:cNvPr id="17" name="Groupe 16">
            <a:extLst>
              <a:ext uri="{FF2B5EF4-FFF2-40B4-BE49-F238E27FC236}">
                <a16:creationId xmlns:a16="http://schemas.microsoft.com/office/drawing/2014/main" id="{33D74CAA-C07B-88BC-A907-33794FE36B1B}"/>
              </a:ext>
            </a:extLst>
          </p:cNvPr>
          <p:cNvGrpSpPr/>
          <p:nvPr/>
        </p:nvGrpSpPr>
        <p:grpSpPr>
          <a:xfrm>
            <a:off x="-69850" y="9486152"/>
            <a:ext cx="18427700" cy="800848"/>
            <a:chOff x="-19051" y="0"/>
            <a:chExt cx="18427700" cy="800848"/>
          </a:xfrm>
        </p:grpSpPr>
        <p:pic>
          <p:nvPicPr>
            <p:cNvPr id="18" name="Image 17" descr="Une image contenant texte, Graphique, art, affiche&#10;&#10;Le contenu généré par l’IA peut être incorrect.">
              <a:extLst>
                <a:ext uri="{FF2B5EF4-FFF2-40B4-BE49-F238E27FC236}">
                  <a16:creationId xmlns:a16="http://schemas.microsoft.com/office/drawing/2014/main" id="{1A9A4E9E-96CC-FDEB-0B5C-E410C897544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127550" y="-1146601"/>
              <a:ext cx="792899" cy="3086101"/>
            </a:xfrm>
            <a:prstGeom prst="rect">
              <a:avLst/>
            </a:prstGeom>
          </p:spPr>
        </p:pic>
        <p:pic>
          <p:nvPicPr>
            <p:cNvPr id="19" name="Image 18" descr="Une image contenant texte, Graphique, art, affiche&#10;&#10;Le contenu généré par l’IA peut être incorrect.">
              <a:extLst>
                <a:ext uri="{FF2B5EF4-FFF2-40B4-BE49-F238E27FC236}">
                  <a16:creationId xmlns:a16="http://schemas.microsoft.com/office/drawing/2014/main" id="{05A4500A-73BA-252D-3FF9-3C195FCAB055}"/>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194600" y="-1138652"/>
              <a:ext cx="792899" cy="3086101"/>
            </a:xfrm>
            <a:prstGeom prst="rect">
              <a:avLst/>
            </a:prstGeom>
          </p:spPr>
        </p:pic>
        <p:pic>
          <p:nvPicPr>
            <p:cNvPr id="20" name="Image 19" descr="Une image contenant texte, Graphique, art, affiche&#10;&#10;Le contenu généré par l’IA peut être incorrect.">
              <a:extLst>
                <a:ext uri="{FF2B5EF4-FFF2-40B4-BE49-F238E27FC236}">
                  <a16:creationId xmlns:a16="http://schemas.microsoft.com/office/drawing/2014/main" id="{DF94F212-5853-37F1-22A8-0EA854EE6F9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61650" y="-1146601"/>
              <a:ext cx="792899" cy="3086101"/>
            </a:xfrm>
            <a:prstGeom prst="rect">
              <a:avLst/>
            </a:prstGeom>
          </p:spPr>
        </p:pic>
        <p:pic>
          <p:nvPicPr>
            <p:cNvPr id="21" name="Image 20" descr="Une image contenant texte, Graphique, art, affiche&#10;&#10;Le contenu généré par l’IA peut être incorrect.">
              <a:extLst>
                <a:ext uri="{FF2B5EF4-FFF2-40B4-BE49-F238E27FC236}">
                  <a16:creationId xmlns:a16="http://schemas.microsoft.com/office/drawing/2014/main" id="{F1A45DA1-9203-0A4B-34E9-F2F3DD5273C0}"/>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0347750" y="-1146601"/>
              <a:ext cx="792899" cy="3086101"/>
            </a:xfrm>
            <a:prstGeom prst="rect">
              <a:avLst/>
            </a:prstGeom>
          </p:spPr>
        </p:pic>
        <p:pic>
          <p:nvPicPr>
            <p:cNvPr id="22" name="Image 21" descr="Une image contenant texte, Graphique, art, affiche&#10;&#10;Le contenu généré par l’IA peut être incorrect.">
              <a:extLst>
                <a:ext uri="{FF2B5EF4-FFF2-40B4-BE49-F238E27FC236}">
                  <a16:creationId xmlns:a16="http://schemas.microsoft.com/office/drawing/2014/main" id="{2B1D7E30-7327-13BE-B220-E3C8D8F6E638}"/>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408450" y="-1146601"/>
              <a:ext cx="792899" cy="3086101"/>
            </a:xfrm>
            <a:prstGeom prst="rect">
              <a:avLst/>
            </a:prstGeom>
          </p:spPr>
        </p:pic>
        <p:pic>
          <p:nvPicPr>
            <p:cNvPr id="23" name="Image 22" descr="Une image contenant texte, Graphique, art, affiche&#10;&#10;Le contenu généré par l’IA peut être incorrect.">
              <a:extLst>
                <a:ext uri="{FF2B5EF4-FFF2-40B4-BE49-F238E27FC236}">
                  <a16:creationId xmlns:a16="http://schemas.microsoft.com/office/drawing/2014/main" id="{71E053E3-9CD6-AA2C-7DB0-677D39304C72}"/>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6469149" y="-1146601"/>
              <a:ext cx="792899" cy="30861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82450" y="8997950"/>
            <a:ext cx="2514600" cy="260350"/>
            <a:chOff x="0" y="0"/>
            <a:chExt cx="662281" cy="68570"/>
          </a:xfrm>
        </p:grpSpPr>
        <p:sp>
          <p:nvSpPr>
            <p:cNvPr id="3" name="Freeform 3"/>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FFFFFF"/>
            </a:solidFill>
          </p:spPr>
          <p:txBody>
            <a:bodyPr/>
            <a:lstStyle/>
            <a:p>
              <a:endParaRPr lang="fr-FR"/>
            </a:p>
          </p:txBody>
        </p:sp>
        <p:sp>
          <p:nvSpPr>
            <p:cNvPr id="4" name="TextBox 4"/>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5331280" y="1986915"/>
            <a:ext cx="5013951" cy="6737985"/>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l="-62916" r="-38134"/>
              </a:stretch>
            </a:blipFill>
          </p:spPr>
          <p:txBody>
            <a:bodyPr/>
            <a:lstStyle/>
            <a:p>
              <a:endParaRPr lang="fr-FR"/>
            </a:p>
          </p:txBody>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FFFF"/>
            </a:solidFill>
          </p:spPr>
          <p:txBody>
            <a:bodyPr/>
            <a:lstStyle/>
            <a:p>
              <a:endParaRPr lang="fr-FR"/>
            </a:p>
          </p:txBody>
        </p:sp>
      </p:grpSp>
      <p:grpSp>
        <p:nvGrpSpPr>
          <p:cNvPr id="8" name="Group 8"/>
          <p:cNvGrpSpPr>
            <a:grpSpLocks noChangeAspect="1"/>
          </p:cNvGrpSpPr>
          <p:nvPr/>
        </p:nvGrpSpPr>
        <p:grpSpPr>
          <a:xfrm>
            <a:off x="1438275" y="2005788"/>
            <a:ext cx="3073669" cy="3174485"/>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8055" t="-34404" b="-4987"/>
              </a:stretch>
            </a:blipFill>
          </p:spPr>
          <p:txBody>
            <a:bodyPr/>
            <a:lstStyle/>
            <a:p>
              <a:endParaRPr lang="fr-FR"/>
            </a:p>
          </p:txBody>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fr-FR"/>
            </a:p>
          </p:txBody>
        </p:sp>
      </p:grpSp>
      <p:grpSp>
        <p:nvGrpSpPr>
          <p:cNvPr id="11" name="Group 11"/>
          <p:cNvGrpSpPr>
            <a:grpSpLocks noChangeAspect="1"/>
          </p:cNvGrpSpPr>
          <p:nvPr/>
        </p:nvGrpSpPr>
        <p:grpSpPr>
          <a:xfrm>
            <a:off x="1438275" y="5531543"/>
            <a:ext cx="3073669" cy="3174485"/>
            <a:chOff x="0" y="0"/>
            <a:chExt cx="6350000" cy="6558280"/>
          </a:xfrm>
        </p:grpSpPr>
        <p:sp>
          <p:nvSpPr>
            <p:cNvPr id="12" name="Freeform 1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32829" r="-18989" b="-10030"/>
              </a:stretch>
            </a:blipFill>
          </p:spPr>
          <p:txBody>
            <a:bodyPr/>
            <a:lstStyle/>
            <a:p>
              <a:endParaRPr lang="fr-FR"/>
            </a:p>
          </p:txBody>
        </p:sp>
        <p:sp>
          <p:nvSpPr>
            <p:cNvPr id="13" name="Freeform 1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FFF"/>
            </a:solidFill>
          </p:spPr>
          <p:txBody>
            <a:bodyPr/>
            <a:lstStyle/>
            <a:p>
              <a:endParaRPr lang="fr-FR"/>
            </a:p>
          </p:txBody>
        </p:sp>
      </p:grpSp>
      <p:sp>
        <p:nvSpPr>
          <p:cNvPr id="15" name="TextBox 15"/>
          <p:cNvSpPr txBox="1"/>
          <p:nvPr/>
        </p:nvSpPr>
        <p:spPr>
          <a:xfrm>
            <a:off x="11331243" y="2179986"/>
            <a:ext cx="6710369" cy="827302"/>
          </a:xfrm>
          <a:prstGeom prst="rect">
            <a:avLst/>
          </a:prstGeom>
        </p:spPr>
        <p:txBody>
          <a:bodyPr lIns="0" tIns="0" rIns="0" bIns="0" rtlCol="0" anchor="t">
            <a:spAutoFit/>
          </a:bodyPr>
          <a:lstStyle/>
          <a:p>
            <a:pPr algn="l">
              <a:lnSpc>
                <a:spcPts val="6732"/>
              </a:lnSpc>
            </a:pPr>
            <a:r>
              <a:rPr lang="en-US" sz="4808">
                <a:solidFill>
                  <a:srgbClr val="134D55"/>
                </a:solidFill>
                <a:latin typeface="League Spartan"/>
                <a:ea typeface="League Spartan"/>
                <a:cs typeface="League Spartan"/>
                <a:sym typeface="League Spartan"/>
              </a:rPr>
              <a:t>NOTRE POPULATION</a:t>
            </a:r>
          </a:p>
        </p:txBody>
      </p:sp>
      <p:sp>
        <p:nvSpPr>
          <p:cNvPr id="16" name="TextBox 16"/>
          <p:cNvSpPr txBox="1"/>
          <p:nvPr/>
        </p:nvSpPr>
        <p:spPr>
          <a:xfrm>
            <a:off x="11331243" y="1494025"/>
            <a:ext cx="5473806" cy="805029"/>
          </a:xfrm>
          <a:prstGeom prst="rect">
            <a:avLst/>
          </a:prstGeom>
        </p:spPr>
        <p:txBody>
          <a:bodyPr lIns="0" tIns="0" rIns="0" bIns="0" rtlCol="0" anchor="t">
            <a:spAutoFit/>
          </a:bodyPr>
          <a:lstStyle/>
          <a:p>
            <a:pPr algn="l">
              <a:lnSpc>
                <a:spcPts val="6533"/>
              </a:lnSpc>
            </a:pPr>
            <a:r>
              <a:rPr lang="en-US" sz="4666">
                <a:solidFill>
                  <a:srgbClr val="134D55"/>
                </a:solidFill>
                <a:latin typeface="Roboto"/>
                <a:ea typeface="Roboto"/>
                <a:cs typeface="Roboto"/>
                <a:sym typeface="Roboto"/>
              </a:rPr>
              <a:t>NOTRE TERRITOIRE</a:t>
            </a:r>
          </a:p>
        </p:txBody>
      </p:sp>
      <p:sp>
        <p:nvSpPr>
          <p:cNvPr id="17" name="TextBox 17"/>
          <p:cNvSpPr txBox="1"/>
          <p:nvPr/>
        </p:nvSpPr>
        <p:spPr>
          <a:xfrm>
            <a:off x="11331243" y="3448417"/>
            <a:ext cx="6548121" cy="2188940"/>
          </a:xfrm>
          <a:prstGeom prst="rect">
            <a:avLst/>
          </a:prstGeom>
        </p:spPr>
        <p:txBody>
          <a:bodyPr lIns="0" tIns="0" rIns="0" bIns="0" rtlCol="0" anchor="t">
            <a:spAutoFit/>
          </a:bodyPr>
          <a:lstStyle/>
          <a:p>
            <a:pPr algn="l">
              <a:lnSpc>
                <a:spcPts val="2904"/>
              </a:lnSpc>
            </a:pPr>
            <a:r>
              <a:rPr lang="en-US" sz="2074" b="1">
                <a:solidFill>
                  <a:srgbClr val="134D55"/>
                </a:solidFill>
                <a:latin typeface="Poppins Bold"/>
                <a:ea typeface="Poppins Bold"/>
                <a:cs typeface="Poppins Bold"/>
                <a:sym typeface="Poppins Bold"/>
              </a:rPr>
              <a:t>Un territoire unique</a:t>
            </a:r>
          </a:p>
          <a:p>
            <a:pPr algn="l">
              <a:lnSpc>
                <a:spcPts val="2904"/>
              </a:lnSpc>
              <a:spcBef>
                <a:spcPct val="0"/>
              </a:spcBef>
            </a:pPr>
            <a:r>
              <a:rPr lang="en-US" sz="2074">
                <a:solidFill>
                  <a:srgbClr val="134D55"/>
                </a:solidFill>
                <a:latin typeface="Poppins"/>
                <a:ea typeface="Poppins"/>
                <a:cs typeface="Poppins"/>
                <a:sym typeface="Poppins"/>
              </a:rPr>
              <a:t>La Polynésie française s'étend sur 118 îles réparties en 5 archipels, avec une dispersion géographique qui présente des défis considérables pour l'accès aux soins et aux services sociaux.</a:t>
            </a:r>
          </a:p>
        </p:txBody>
      </p:sp>
      <p:sp>
        <p:nvSpPr>
          <p:cNvPr id="18" name="TextBox 18"/>
          <p:cNvSpPr txBox="1"/>
          <p:nvPr/>
        </p:nvSpPr>
        <p:spPr>
          <a:xfrm>
            <a:off x="11331243" y="6183049"/>
            <a:ext cx="6548121" cy="1814322"/>
          </a:xfrm>
          <a:prstGeom prst="rect">
            <a:avLst/>
          </a:prstGeom>
        </p:spPr>
        <p:txBody>
          <a:bodyPr lIns="0" tIns="0" rIns="0" bIns="0" rtlCol="0" anchor="t">
            <a:spAutoFit/>
          </a:bodyPr>
          <a:lstStyle/>
          <a:p>
            <a:pPr algn="l">
              <a:lnSpc>
                <a:spcPts val="2898"/>
              </a:lnSpc>
            </a:pPr>
            <a:r>
              <a:rPr lang="en-US" sz="2070" b="1">
                <a:solidFill>
                  <a:srgbClr val="134D55"/>
                </a:solidFill>
                <a:latin typeface="Poppins Bold"/>
                <a:ea typeface="Poppins Bold"/>
                <a:cs typeface="Poppins Bold"/>
                <a:sym typeface="Poppins Bold"/>
              </a:rPr>
              <a:t>Une population jeune</a:t>
            </a:r>
            <a:r>
              <a:rPr lang="en-US" sz="2070">
                <a:solidFill>
                  <a:srgbClr val="134D55"/>
                </a:solidFill>
                <a:latin typeface="Poppins"/>
                <a:ea typeface="Poppins"/>
                <a:cs typeface="Poppins"/>
                <a:sym typeface="Poppins"/>
              </a:rPr>
              <a:t> </a:t>
            </a:r>
          </a:p>
          <a:p>
            <a:pPr algn="l">
              <a:lnSpc>
                <a:spcPts val="2898"/>
              </a:lnSpc>
              <a:spcBef>
                <a:spcPct val="0"/>
              </a:spcBef>
            </a:pPr>
            <a:r>
              <a:rPr lang="en-US" sz="2070">
                <a:solidFill>
                  <a:srgbClr val="134D55"/>
                </a:solidFill>
                <a:latin typeface="Poppins"/>
                <a:ea typeface="Poppins"/>
                <a:cs typeface="Poppins"/>
                <a:sym typeface="Poppins"/>
              </a:rPr>
              <a:t>Plus de 40% de notre population a moins de 25 ans, ce qui fait de notre jeunesse notre plus grande richesse mais aussi notre plus grande responsabilité collective.</a:t>
            </a:r>
          </a:p>
        </p:txBody>
      </p:sp>
      <p:grpSp>
        <p:nvGrpSpPr>
          <p:cNvPr id="19" name="Group 19"/>
          <p:cNvGrpSpPr/>
          <p:nvPr/>
        </p:nvGrpSpPr>
        <p:grpSpPr>
          <a:xfrm>
            <a:off x="-982808" y="1986915"/>
            <a:ext cx="1601933" cy="6700240"/>
            <a:chOff x="0" y="0"/>
            <a:chExt cx="421908" cy="1764672"/>
          </a:xfrm>
        </p:grpSpPr>
        <p:sp>
          <p:nvSpPr>
            <p:cNvPr id="20" name="Freeform 20"/>
            <p:cNvSpPr/>
            <p:nvPr/>
          </p:nvSpPr>
          <p:spPr>
            <a:xfrm>
              <a:off x="0" y="0"/>
              <a:ext cx="421908" cy="1764672"/>
            </a:xfrm>
            <a:custGeom>
              <a:avLst/>
              <a:gdLst/>
              <a:ahLst/>
              <a:cxnLst/>
              <a:rect l="l" t="t" r="r" b="b"/>
              <a:pathLst>
                <a:path w="421908" h="1764672">
                  <a:moveTo>
                    <a:pt x="210954" y="0"/>
                  </a:moveTo>
                  <a:lnTo>
                    <a:pt x="210954" y="0"/>
                  </a:lnTo>
                  <a:cubicBezTo>
                    <a:pt x="266903" y="0"/>
                    <a:pt x="320560" y="22225"/>
                    <a:pt x="360121" y="61787"/>
                  </a:cubicBezTo>
                  <a:cubicBezTo>
                    <a:pt x="399683" y="101349"/>
                    <a:pt x="421908" y="155006"/>
                    <a:pt x="421908" y="210954"/>
                  </a:cubicBezTo>
                  <a:lnTo>
                    <a:pt x="421908" y="1553718"/>
                  </a:lnTo>
                  <a:cubicBezTo>
                    <a:pt x="421908" y="1609667"/>
                    <a:pt x="399683" y="1663323"/>
                    <a:pt x="360121" y="1702885"/>
                  </a:cubicBezTo>
                  <a:cubicBezTo>
                    <a:pt x="320560" y="1742447"/>
                    <a:pt x="266903" y="1764672"/>
                    <a:pt x="210954" y="1764672"/>
                  </a:cubicBezTo>
                  <a:lnTo>
                    <a:pt x="210954" y="1764672"/>
                  </a:lnTo>
                  <a:cubicBezTo>
                    <a:pt x="155006" y="1764672"/>
                    <a:pt x="101349" y="1742447"/>
                    <a:pt x="61787" y="1702885"/>
                  </a:cubicBezTo>
                  <a:cubicBezTo>
                    <a:pt x="22225" y="1663323"/>
                    <a:pt x="0" y="1609667"/>
                    <a:pt x="0" y="1553718"/>
                  </a:cubicBezTo>
                  <a:lnTo>
                    <a:pt x="0" y="210954"/>
                  </a:lnTo>
                  <a:cubicBezTo>
                    <a:pt x="0" y="155006"/>
                    <a:pt x="22225" y="101349"/>
                    <a:pt x="61787" y="61787"/>
                  </a:cubicBezTo>
                  <a:cubicBezTo>
                    <a:pt x="101349" y="22225"/>
                    <a:pt x="155006" y="0"/>
                    <a:pt x="210954" y="0"/>
                  </a:cubicBezTo>
                  <a:close/>
                </a:path>
              </a:pathLst>
            </a:custGeom>
            <a:solidFill>
              <a:srgbClr val="134D55"/>
            </a:solidFill>
          </p:spPr>
          <p:txBody>
            <a:bodyPr/>
            <a:lstStyle/>
            <a:p>
              <a:endParaRPr lang="fr-FR"/>
            </a:p>
          </p:txBody>
        </p:sp>
        <p:sp>
          <p:nvSpPr>
            <p:cNvPr id="21" name="TextBox 21"/>
            <p:cNvSpPr txBox="1"/>
            <p:nvPr/>
          </p:nvSpPr>
          <p:spPr>
            <a:xfrm>
              <a:off x="0" y="-47625"/>
              <a:ext cx="421908" cy="1812297"/>
            </a:xfrm>
            <a:prstGeom prst="rect">
              <a:avLst/>
            </a:prstGeom>
          </p:spPr>
          <p:txBody>
            <a:bodyPr lIns="50800" tIns="50800" rIns="50800" bIns="50800" rtlCol="0" anchor="ctr"/>
            <a:lstStyle/>
            <a:p>
              <a:pPr algn="ctr">
                <a:lnSpc>
                  <a:spcPts val="2659"/>
                </a:lnSpc>
              </a:pPr>
              <a:endParaRPr/>
            </a:p>
          </p:txBody>
        </p:sp>
      </p:grpSp>
      <p:pic>
        <p:nvPicPr>
          <p:cNvPr id="24" name="Image 23" descr="Une image contenant texte, logo, Police, Graphique&#10;&#10;Le contenu généré par l’IA peut être incorrect.">
            <a:extLst>
              <a:ext uri="{FF2B5EF4-FFF2-40B4-BE49-F238E27FC236}">
                <a16:creationId xmlns:a16="http://schemas.microsoft.com/office/drawing/2014/main" id="{790BB238-05B9-EF01-CF52-8729390EA884}"/>
              </a:ext>
            </a:extLst>
          </p:cNvPr>
          <p:cNvPicPr>
            <a:picLocks noChangeAspect="1"/>
          </p:cNvPicPr>
          <p:nvPr/>
        </p:nvPicPr>
        <p:blipFill>
          <a:blip r:embed="rId6">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32" name="Groupe 31">
            <a:extLst>
              <a:ext uri="{FF2B5EF4-FFF2-40B4-BE49-F238E27FC236}">
                <a16:creationId xmlns:a16="http://schemas.microsoft.com/office/drawing/2014/main" id="{27915456-D39F-272F-CAE6-74A5F460B62D}"/>
              </a:ext>
            </a:extLst>
          </p:cNvPr>
          <p:cNvGrpSpPr/>
          <p:nvPr/>
        </p:nvGrpSpPr>
        <p:grpSpPr>
          <a:xfrm>
            <a:off x="0" y="61338"/>
            <a:ext cx="18288000" cy="717099"/>
            <a:chOff x="1" y="0"/>
            <a:chExt cx="18442022" cy="717099"/>
          </a:xfrm>
        </p:grpSpPr>
        <p:pic>
          <p:nvPicPr>
            <p:cNvPr id="26" name="Image 25" descr="Une image contenant art, Graphique, Police, illustration&#10;&#10;Le contenu généré par l’IA peut être incorrect.">
              <a:extLst>
                <a:ext uri="{FF2B5EF4-FFF2-40B4-BE49-F238E27FC236}">
                  <a16:creationId xmlns:a16="http://schemas.microsoft.com/office/drawing/2014/main" id="{05E35444-C2C2-721A-C558-4CD1DBA207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27" name="Image 26" descr="Une image contenant art, Graphique, Police, illustration&#10;&#10;Le contenu généré par l’IA peut être incorrect.">
              <a:extLst>
                <a:ext uri="{FF2B5EF4-FFF2-40B4-BE49-F238E27FC236}">
                  <a16:creationId xmlns:a16="http://schemas.microsoft.com/office/drawing/2014/main" id="{11DBB93A-FC3D-39A0-A6B0-4806E844E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28" name="Image 27" descr="Une image contenant art, Graphique, Police, illustration&#10;&#10;Le contenu généré par l’IA peut être incorrect.">
              <a:extLst>
                <a:ext uri="{FF2B5EF4-FFF2-40B4-BE49-F238E27FC236}">
                  <a16:creationId xmlns:a16="http://schemas.microsoft.com/office/drawing/2014/main" id="{D6D6BF9B-FDE5-849E-CCA9-CB8843173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29" name="Image 28" descr="Une image contenant art, Graphique, Police, illustration&#10;&#10;Le contenu généré par l’IA peut être incorrect.">
              <a:extLst>
                <a:ext uri="{FF2B5EF4-FFF2-40B4-BE49-F238E27FC236}">
                  <a16:creationId xmlns:a16="http://schemas.microsoft.com/office/drawing/2014/main" id="{BAEA9ACE-F668-F8BB-831B-B360CDA725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30" name="Image 29" descr="Une image contenant art, Graphique, Police, illustration&#10;&#10;Le contenu généré par l’IA peut être incorrect.">
              <a:extLst>
                <a:ext uri="{FF2B5EF4-FFF2-40B4-BE49-F238E27FC236}">
                  <a16:creationId xmlns:a16="http://schemas.microsoft.com/office/drawing/2014/main" id="{65FFE287-E349-45C4-0D3C-DAAFDB7ECF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31" name="Image 30" descr="Une image contenant art, Graphique, Police, illustration&#10;&#10;Le contenu généré par l’IA peut être incorrect.">
              <a:extLst>
                <a:ext uri="{FF2B5EF4-FFF2-40B4-BE49-F238E27FC236}">
                  <a16:creationId xmlns:a16="http://schemas.microsoft.com/office/drawing/2014/main" id="{388B4C07-7065-C51D-6A00-9AFE733667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2"/>
          <p:cNvSpPr/>
          <p:nvPr/>
        </p:nvSpPr>
        <p:spPr>
          <a:xfrm>
            <a:off x="-213459" y="1"/>
            <a:ext cx="9144000" cy="10287000"/>
          </a:xfrm>
          <a:custGeom>
            <a:avLst/>
            <a:gdLst/>
            <a:ahLst/>
            <a:cxnLst/>
            <a:rect l="l" t="t" r="r" b="b"/>
            <a:pathLst>
              <a:path w="2408296" h="2681922">
                <a:moveTo>
                  <a:pt x="0" y="0"/>
                </a:moveTo>
                <a:lnTo>
                  <a:pt x="2408296" y="0"/>
                </a:lnTo>
                <a:lnTo>
                  <a:pt x="2408296" y="2681922"/>
                </a:lnTo>
                <a:lnTo>
                  <a:pt x="0" y="2681922"/>
                </a:lnTo>
                <a:close/>
              </a:path>
            </a:pathLst>
          </a:custGeom>
          <a:solidFill>
            <a:srgbClr val="134D55"/>
          </a:solidFill>
        </p:spPr>
        <p:txBody>
          <a:bodyPr/>
          <a:lstStyle/>
          <a:p>
            <a:endParaRPr lang="fr-FR">
              <a:solidFill>
                <a:srgbClr val="134D55"/>
              </a:solidFill>
            </a:endParaRPr>
          </a:p>
        </p:txBody>
      </p:sp>
      <p:grpSp>
        <p:nvGrpSpPr>
          <p:cNvPr id="6" name="Group 6"/>
          <p:cNvGrpSpPr/>
          <p:nvPr/>
        </p:nvGrpSpPr>
        <p:grpSpPr>
          <a:xfrm>
            <a:off x="9646083" y="2117875"/>
            <a:ext cx="7916113" cy="5868578"/>
            <a:chOff x="0" y="0"/>
            <a:chExt cx="1401688" cy="1039136"/>
          </a:xfrm>
        </p:grpSpPr>
        <p:sp>
          <p:nvSpPr>
            <p:cNvPr id="7" name="Freeform 7"/>
            <p:cNvSpPr/>
            <p:nvPr/>
          </p:nvSpPr>
          <p:spPr>
            <a:xfrm>
              <a:off x="0" y="0"/>
              <a:ext cx="1401688" cy="1039136"/>
            </a:xfrm>
            <a:custGeom>
              <a:avLst/>
              <a:gdLst/>
              <a:ahLst/>
              <a:cxnLst/>
              <a:rect l="l" t="t" r="r" b="b"/>
              <a:pathLst>
                <a:path w="1401688" h="1039136">
                  <a:moveTo>
                    <a:pt x="45966" y="0"/>
                  </a:moveTo>
                  <a:lnTo>
                    <a:pt x="1355722" y="0"/>
                  </a:lnTo>
                  <a:cubicBezTo>
                    <a:pt x="1367913" y="0"/>
                    <a:pt x="1379605" y="4843"/>
                    <a:pt x="1388225" y="13463"/>
                  </a:cubicBezTo>
                  <a:cubicBezTo>
                    <a:pt x="1396845" y="22083"/>
                    <a:pt x="1401688" y="33775"/>
                    <a:pt x="1401688" y="45966"/>
                  </a:cubicBezTo>
                  <a:lnTo>
                    <a:pt x="1401688" y="993170"/>
                  </a:lnTo>
                  <a:cubicBezTo>
                    <a:pt x="1401688" y="1005361"/>
                    <a:pt x="1396845" y="1017052"/>
                    <a:pt x="1388225" y="1025673"/>
                  </a:cubicBezTo>
                  <a:cubicBezTo>
                    <a:pt x="1379605" y="1034293"/>
                    <a:pt x="1367913" y="1039136"/>
                    <a:pt x="1355722" y="1039136"/>
                  </a:cubicBezTo>
                  <a:lnTo>
                    <a:pt x="45966" y="1039136"/>
                  </a:lnTo>
                  <a:cubicBezTo>
                    <a:pt x="33775" y="1039136"/>
                    <a:pt x="22083" y="1034293"/>
                    <a:pt x="13463" y="1025673"/>
                  </a:cubicBezTo>
                  <a:cubicBezTo>
                    <a:pt x="4843" y="1017052"/>
                    <a:pt x="0" y="1005361"/>
                    <a:pt x="0" y="993170"/>
                  </a:cubicBezTo>
                  <a:lnTo>
                    <a:pt x="0" y="45966"/>
                  </a:lnTo>
                  <a:cubicBezTo>
                    <a:pt x="0" y="33775"/>
                    <a:pt x="4843" y="22083"/>
                    <a:pt x="13463" y="13463"/>
                  </a:cubicBezTo>
                  <a:cubicBezTo>
                    <a:pt x="22083" y="4843"/>
                    <a:pt x="33775" y="0"/>
                    <a:pt x="45966" y="0"/>
                  </a:cubicBezTo>
                  <a:close/>
                </a:path>
              </a:pathLst>
            </a:custGeom>
            <a:blipFill>
              <a:blip r:embed="rId3"/>
              <a:stretch>
                <a:fillRect t="-433" b="-89552"/>
              </a:stretch>
            </a:blipFill>
          </p:spPr>
          <p:txBody>
            <a:bodyPr/>
            <a:lstStyle/>
            <a:p>
              <a:endParaRPr lang="fr-FR"/>
            </a:p>
          </p:txBody>
        </p:sp>
      </p:grpSp>
      <p:sp>
        <p:nvSpPr>
          <p:cNvPr id="13" name="TextBox 13"/>
          <p:cNvSpPr txBox="1"/>
          <p:nvPr/>
        </p:nvSpPr>
        <p:spPr>
          <a:xfrm>
            <a:off x="-213459" y="-182673"/>
            <a:ext cx="9144000" cy="10469674"/>
          </a:xfrm>
          <a:prstGeom prst="rect">
            <a:avLst/>
          </a:prstGeom>
        </p:spPr>
        <p:txBody>
          <a:bodyPr lIns="50800" tIns="50800" rIns="50800" bIns="50800" rtlCol="0" anchor="ctr"/>
          <a:lstStyle/>
          <a:p>
            <a:pPr algn="ctr">
              <a:lnSpc>
                <a:spcPts val="2659"/>
              </a:lnSpc>
            </a:pPr>
            <a:endParaRPr>
              <a:solidFill>
                <a:srgbClr val="134D55"/>
              </a:solidFill>
            </a:endParaRPr>
          </a:p>
        </p:txBody>
      </p:sp>
      <p:sp>
        <p:nvSpPr>
          <p:cNvPr id="14" name="TextBox 14"/>
          <p:cNvSpPr txBox="1"/>
          <p:nvPr/>
        </p:nvSpPr>
        <p:spPr>
          <a:xfrm>
            <a:off x="952638" y="1562261"/>
            <a:ext cx="7783554" cy="827302"/>
          </a:xfrm>
          <a:prstGeom prst="rect">
            <a:avLst/>
          </a:prstGeom>
        </p:spPr>
        <p:txBody>
          <a:bodyPr lIns="0" tIns="0" rIns="0" bIns="0" rtlCol="0" anchor="t">
            <a:spAutoFit/>
          </a:bodyPr>
          <a:lstStyle/>
          <a:p>
            <a:pPr algn="l">
              <a:lnSpc>
                <a:spcPts val="6732"/>
              </a:lnSpc>
            </a:pPr>
            <a:r>
              <a:rPr lang="en-US" sz="4808" dirty="0">
                <a:solidFill>
                  <a:srgbClr val="FFFFFF"/>
                </a:solidFill>
                <a:latin typeface="League Spartan"/>
                <a:ea typeface="League Spartan"/>
                <a:cs typeface="League Spartan"/>
                <a:sym typeface="League Spartan"/>
              </a:rPr>
              <a:t>RELEVER NOS DÉFIS</a:t>
            </a:r>
          </a:p>
        </p:txBody>
      </p:sp>
      <p:sp>
        <p:nvSpPr>
          <p:cNvPr id="15" name="TextBox 15"/>
          <p:cNvSpPr txBox="1"/>
          <p:nvPr/>
        </p:nvSpPr>
        <p:spPr>
          <a:xfrm>
            <a:off x="952638" y="876300"/>
            <a:ext cx="7356200" cy="805029"/>
          </a:xfrm>
          <a:prstGeom prst="rect">
            <a:avLst/>
          </a:prstGeom>
        </p:spPr>
        <p:txBody>
          <a:bodyPr lIns="0" tIns="0" rIns="0" bIns="0" rtlCol="0" anchor="t">
            <a:spAutoFit/>
          </a:bodyPr>
          <a:lstStyle/>
          <a:p>
            <a:pPr algn="l">
              <a:lnSpc>
                <a:spcPts val="6533"/>
              </a:lnSpc>
            </a:pPr>
            <a:r>
              <a:rPr lang="en-US" sz="4666" dirty="0">
                <a:solidFill>
                  <a:srgbClr val="FFFFFF"/>
                </a:solidFill>
                <a:latin typeface="Roboto"/>
                <a:ea typeface="Roboto"/>
                <a:cs typeface="Roboto"/>
                <a:sym typeface="Roboto"/>
              </a:rPr>
              <a:t>PRÉSERVER NOTRE FENUA</a:t>
            </a:r>
          </a:p>
        </p:txBody>
      </p:sp>
      <p:sp>
        <p:nvSpPr>
          <p:cNvPr id="16" name="TextBox 16"/>
          <p:cNvSpPr txBox="1"/>
          <p:nvPr/>
        </p:nvSpPr>
        <p:spPr>
          <a:xfrm>
            <a:off x="952638" y="2830693"/>
            <a:ext cx="6548121" cy="2188940"/>
          </a:xfrm>
          <a:prstGeom prst="rect">
            <a:avLst/>
          </a:prstGeom>
        </p:spPr>
        <p:txBody>
          <a:bodyPr lIns="0" tIns="0" rIns="0" bIns="0" rtlCol="0" anchor="t">
            <a:spAutoFit/>
          </a:bodyPr>
          <a:lstStyle/>
          <a:p>
            <a:pPr algn="l">
              <a:lnSpc>
                <a:spcPts val="2904"/>
              </a:lnSpc>
            </a:pPr>
            <a:r>
              <a:rPr lang="en-US" sz="2074" b="1">
                <a:solidFill>
                  <a:srgbClr val="FFFFFF"/>
                </a:solidFill>
                <a:latin typeface="Poppins Bold"/>
                <a:ea typeface="Poppins Bold"/>
                <a:cs typeface="Poppins Bold"/>
                <a:sym typeface="Poppins Bold"/>
              </a:rPr>
              <a:t>Une destination de rêve</a:t>
            </a:r>
          </a:p>
          <a:p>
            <a:pPr algn="l">
              <a:lnSpc>
                <a:spcPts val="2904"/>
              </a:lnSpc>
              <a:spcBef>
                <a:spcPct val="0"/>
              </a:spcBef>
            </a:pPr>
            <a:r>
              <a:rPr lang="en-US" sz="2074">
                <a:solidFill>
                  <a:srgbClr val="FFFFFF"/>
                </a:solidFill>
                <a:latin typeface="Poppins"/>
                <a:ea typeface="Poppins"/>
                <a:cs typeface="Poppins"/>
                <a:sym typeface="Poppins"/>
              </a:rPr>
              <a:t>La Polynésie demeure une destination de rêve, sûre et accueillante pour les visiteurs du monde entier, mais elle doit affronter des défis sociaux et maintenir l’équilibre entre promotion de notre image et actions de préventions.</a:t>
            </a:r>
          </a:p>
        </p:txBody>
      </p:sp>
      <p:sp>
        <p:nvSpPr>
          <p:cNvPr id="17" name="TextBox 17"/>
          <p:cNvSpPr txBox="1"/>
          <p:nvPr/>
        </p:nvSpPr>
        <p:spPr>
          <a:xfrm>
            <a:off x="952638" y="5953552"/>
            <a:ext cx="6548121" cy="1814322"/>
          </a:xfrm>
          <a:prstGeom prst="rect">
            <a:avLst/>
          </a:prstGeom>
        </p:spPr>
        <p:txBody>
          <a:bodyPr lIns="0" tIns="0" rIns="0" bIns="0" rtlCol="0" anchor="t">
            <a:spAutoFit/>
          </a:bodyPr>
          <a:lstStyle/>
          <a:p>
            <a:pPr algn="l">
              <a:lnSpc>
                <a:spcPts val="2898"/>
              </a:lnSpc>
            </a:pPr>
            <a:r>
              <a:rPr lang="en-US" sz="2070" b="1">
                <a:solidFill>
                  <a:srgbClr val="FFFFFF"/>
                </a:solidFill>
                <a:latin typeface="Poppins Bold"/>
                <a:ea typeface="Poppins Bold"/>
                <a:cs typeface="Poppins Bold"/>
                <a:sym typeface="Poppins Bold"/>
              </a:rPr>
              <a:t>La métamphétamine (ICE)</a:t>
            </a:r>
          </a:p>
          <a:p>
            <a:pPr algn="l">
              <a:lnSpc>
                <a:spcPts val="2898"/>
              </a:lnSpc>
              <a:spcBef>
                <a:spcPct val="0"/>
              </a:spcBef>
            </a:pPr>
            <a:r>
              <a:rPr lang="en-US" sz="2070">
                <a:solidFill>
                  <a:srgbClr val="FFFFFF"/>
                </a:solidFill>
                <a:latin typeface="Poppins"/>
                <a:ea typeface="Poppins"/>
                <a:cs typeface="Poppins"/>
                <a:sym typeface="Poppins"/>
              </a:rPr>
              <a:t>Drogue de synthèse importée sous forme de cristaux, elle s’est imposée en Polynésie française comme un enjeu majeur de santé publique et de sécurité.</a:t>
            </a:r>
          </a:p>
        </p:txBody>
      </p:sp>
      <p:pic>
        <p:nvPicPr>
          <p:cNvPr id="8" name="Image 7" descr="Une image contenant texte, logo, Police, Graphique&#10;&#10;Le contenu généré par l’IA peut être incorrect.">
            <a:extLst>
              <a:ext uri="{FF2B5EF4-FFF2-40B4-BE49-F238E27FC236}">
                <a16:creationId xmlns:a16="http://schemas.microsoft.com/office/drawing/2014/main" id="{7F22F2CB-8C6E-2AE9-F482-1081DC65A177}"/>
              </a:ext>
            </a:extLst>
          </p:cNvPr>
          <p:cNvPicPr>
            <a:picLocks noChangeAspect="1"/>
          </p:cNvPicPr>
          <p:nvPr/>
        </p:nvPicPr>
        <p:blipFill>
          <a:blip r:embed="rId4">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54" name="Groupe 53">
            <a:extLst>
              <a:ext uri="{FF2B5EF4-FFF2-40B4-BE49-F238E27FC236}">
                <a16:creationId xmlns:a16="http://schemas.microsoft.com/office/drawing/2014/main" id="{C74AE6DB-A5B5-6844-EC8F-58E145AA8E22}"/>
              </a:ext>
            </a:extLst>
          </p:cNvPr>
          <p:cNvGrpSpPr/>
          <p:nvPr/>
        </p:nvGrpSpPr>
        <p:grpSpPr>
          <a:xfrm>
            <a:off x="-213458" y="9443871"/>
            <a:ext cx="9144000" cy="805029"/>
            <a:chOff x="-213459" y="9366971"/>
            <a:chExt cx="9220201" cy="800848"/>
          </a:xfrm>
        </p:grpSpPr>
        <p:pic>
          <p:nvPicPr>
            <p:cNvPr id="33" name="Image 32" descr="Une image contenant texte, Graphique, art, affiche&#10;&#10;Le contenu généré par l’IA peut être incorrect.">
              <a:extLst>
                <a:ext uri="{FF2B5EF4-FFF2-40B4-BE49-F238E27FC236}">
                  <a16:creationId xmlns:a16="http://schemas.microsoft.com/office/drawing/2014/main" id="{C880F8BC-A8DD-80BC-75CD-59977677163C}"/>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933142" y="8220370"/>
              <a:ext cx="792899" cy="3086101"/>
            </a:xfrm>
            <a:prstGeom prst="rect">
              <a:avLst/>
            </a:prstGeom>
          </p:spPr>
        </p:pic>
        <p:pic>
          <p:nvPicPr>
            <p:cNvPr id="34" name="Image 33" descr="Une image contenant texte, Graphique, art, affiche&#10;&#10;Le contenu généré par l’IA peut être incorrect.">
              <a:extLst>
                <a:ext uri="{FF2B5EF4-FFF2-40B4-BE49-F238E27FC236}">
                  <a16:creationId xmlns:a16="http://schemas.microsoft.com/office/drawing/2014/main" id="{62646319-006D-D45D-4B45-80704A10BB5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000192" y="8228319"/>
              <a:ext cx="792899" cy="3086101"/>
            </a:xfrm>
            <a:prstGeom prst="rect">
              <a:avLst/>
            </a:prstGeom>
          </p:spPr>
        </p:pic>
        <p:pic>
          <p:nvPicPr>
            <p:cNvPr id="35" name="Image 34" descr="Une image contenant texte, Graphique, art, affiche&#10;&#10;Le contenu généré par l’IA peut être incorrect.">
              <a:extLst>
                <a:ext uri="{FF2B5EF4-FFF2-40B4-BE49-F238E27FC236}">
                  <a16:creationId xmlns:a16="http://schemas.microsoft.com/office/drawing/2014/main" id="{39A6EDE4-3095-3FC2-D6AB-241006ED593F}"/>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7242" y="8220370"/>
              <a:ext cx="792899" cy="3086101"/>
            </a:xfrm>
            <a:prstGeom prst="rect">
              <a:avLst/>
            </a:prstGeom>
          </p:spPr>
        </p:pic>
      </p:grpSp>
      <p:grpSp>
        <p:nvGrpSpPr>
          <p:cNvPr id="55" name="Groupe 54">
            <a:extLst>
              <a:ext uri="{FF2B5EF4-FFF2-40B4-BE49-F238E27FC236}">
                <a16:creationId xmlns:a16="http://schemas.microsoft.com/office/drawing/2014/main" id="{A3B8EAEF-CCD3-62CA-99B2-4CEAF14854EC}"/>
              </a:ext>
            </a:extLst>
          </p:cNvPr>
          <p:cNvGrpSpPr/>
          <p:nvPr/>
        </p:nvGrpSpPr>
        <p:grpSpPr>
          <a:xfrm>
            <a:off x="9032139" y="23677"/>
            <a:ext cx="9144001" cy="717099"/>
            <a:chOff x="9032139" y="23677"/>
            <a:chExt cx="9144001" cy="717099"/>
          </a:xfrm>
        </p:grpSpPr>
        <p:pic>
          <p:nvPicPr>
            <p:cNvPr id="51" name="Image 50" descr="Une image contenant art, Graphique, Police, illustration&#10;&#10;Le contenu généré par l’IA peut être incorrect.">
              <a:extLst>
                <a:ext uri="{FF2B5EF4-FFF2-40B4-BE49-F238E27FC236}">
                  <a16:creationId xmlns:a16="http://schemas.microsoft.com/office/drawing/2014/main" id="{E7930414-CA65-1B0F-8BCD-3B4F3F9D5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197589" y="-1141773"/>
              <a:ext cx="717099" cy="3048000"/>
            </a:xfrm>
            <a:prstGeom prst="rect">
              <a:avLst/>
            </a:prstGeom>
          </p:spPr>
        </p:pic>
        <p:pic>
          <p:nvPicPr>
            <p:cNvPr id="52" name="Image 51" descr="Une image contenant art, Graphique, Police, illustration&#10;&#10;Le contenu généré par l’IA peut être incorrect.">
              <a:extLst>
                <a:ext uri="{FF2B5EF4-FFF2-40B4-BE49-F238E27FC236}">
                  <a16:creationId xmlns:a16="http://schemas.microsoft.com/office/drawing/2014/main" id="{02306745-A8C2-C1E1-5C54-2F779F4EDE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3245591" y="-1141773"/>
              <a:ext cx="717099" cy="3048000"/>
            </a:xfrm>
            <a:prstGeom prst="rect">
              <a:avLst/>
            </a:prstGeom>
          </p:spPr>
        </p:pic>
        <p:pic>
          <p:nvPicPr>
            <p:cNvPr id="53" name="Image 52" descr="Une image contenant art, Graphique, Police, illustration&#10;&#10;Le contenu généré par l’IA peut être incorrect.">
              <a:extLst>
                <a:ext uri="{FF2B5EF4-FFF2-40B4-BE49-F238E27FC236}">
                  <a16:creationId xmlns:a16="http://schemas.microsoft.com/office/drawing/2014/main" id="{E6FCC3DF-1F85-82F1-A883-D567DE57E0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293590" y="-1141773"/>
              <a:ext cx="717099" cy="30480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79957" cy="10287000"/>
            <a:chOff x="0" y="0"/>
            <a:chExt cx="1680318" cy="2709333"/>
          </a:xfrm>
        </p:grpSpPr>
        <p:sp>
          <p:nvSpPr>
            <p:cNvPr id="3" name="Freeform 3"/>
            <p:cNvSpPr/>
            <p:nvPr/>
          </p:nvSpPr>
          <p:spPr>
            <a:xfrm>
              <a:off x="0" y="0"/>
              <a:ext cx="1680318" cy="2709333"/>
            </a:xfrm>
            <a:custGeom>
              <a:avLst/>
              <a:gdLst/>
              <a:ahLst/>
              <a:cxnLst/>
              <a:rect l="l" t="t" r="r" b="b"/>
              <a:pathLst>
                <a:path w="1680318" h="2709333">
                  <a:moveTo>
                    <a:pt x="0" y="0"/>
                  </a:moveTo>
                  <a:lnTo>
                    <a:pt x="1680318" y="0"/>
                  </a:lnTo>
                  <a:lnTo>
                    <a:pt x="1680318" y="2709333"/>
                  </a:lnTo>
                  <a:lnTo>
                    <a:pt x="0" y="2709333"/>
                  </a:lnTo>
                  <a:close/>
                </a:path>
              </a:pathLst>
            </a:custGeom>
            <a:solidFill>
              <a:srgbClr val="134D55"/>
            </a:solidFill>
          </p:spPr>
          <p:txBody>
            <a:bodyPr/>
            <a:lstStyle/>
            <a:p>
              <a:endParaRPr lang="fr-FR"/>
            </a:p>
          </p:txBody>
        </p:sp>
        <p:sp>
          <p:nvSpPr>
            <p:cNvPr id="4" name="TextBox 4"/>
            <p:cNvSpPr txBox="1"/>
            <p:nvPr/>
          </p:nvSpPr>
          <p:spPr>
            <a:xfrm>
              <a:off x="0" y="-47625"/>
              <a:ext cx="1680318"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031261" y="2585227"/>
            <a:ext cx="1422171" cy="14221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3F3"/>
            </a:solidFill>
          </p:spPr>
          <p:txBody>
            <a:bodyPr/>
            <a:lstStyle/>
            <a:p>
              <a:endParaRPr lang="fr-FR"/>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817654" y="2996905"/>
            <a:ext cx="4908029" cy="994364"/>
          </a:xfrm>
          <a:prstGeom prst="rect">
            <a:avLst/>
          </a:prstGeom>
        </p:spPr>
        <p:txBody>
          <a:bodyPr lIns="0" tIns="0" rIns="0" bIns="0" rtlCol="0" anchor="t">
            <a:spAutoFit/>
          </a:bodyPr>
          <a:lstStyle/>
          <a:p>
            <a:pPr algn="r">
              <a:lnSpc>
                <a:spcPts val="3992"/>
              </a:lnSpc>
              <a:spcBef>
                <a:spcPct val="0"/>
              </a:spcBef>
            </a:pPr>
            <a:r>
              <a:rPr lang="en-US" sz="2851">
                <a:solidFill>
                  <a:srgbClr val="FFFFFF"/>
                </a:solidFill>
                <a:latin typeface="League Spartan"/>
                <a:ea typeface="League Spartan"/>
                <a:cs typeface="League Spartan"/>
                <a:sym typeface="League Spartan"/>
              </a:rPr>
              <a:t>EXPLOSION DU PHÉNOMÈNE </a:t>
            </a:r>
          </a:p>
        </p:txBody>
      </p:sp>
      <p:sp>
        <p:nvSpPr>
          <p:cNvPr id="9" name="TextBox 9"/>
          <p:cNvSpPr txBox="1"/>
          <p:nvPr/>
        </p:nvSpPr>
        <p:spPr>
          <a:xfrm>
            <a:off x="956046" y="4996988"/>
            <a:ext cx="4287348" cy="994364"/>
          </a:xfrm>
          <a:prstGeom prst="rect">
            <a:avLst/>
          </a:prstGeom>
        </p:spPr>
        <p:txBody>
          <a:bodyPr lIns="0" tIns="0" rIns="0" bIns="0" rtlCol="0" anchor="t">
            <a:spAutoFit/>
          </a:bodyPr>
          <a:lstStyle/>
          <a:p>
            <a:pPr algn="r">
              <a:lnSpc>
                <a:spcPts val="3992"/>
              </a:lnSpc>
              <a:spcBef>
                <a:spcPct val="0"/>
              </a:spcBef>
            </a:pPr>
            <a:r>
              <a:rPr lang="en-US" sz="2851">
                <a:solidFill>
                  <a:srgbClr val="FFFFFF"/>
                </a:solidFill>
                <a:latin typeface="League Spartan"/>
                <a:ea typeface="League Spartan"/>
                <a:cs typeface="League Spartan"/>
                <a:sym typeface="League Spartan"/>
              </a:rPr>
              <a:t>EFFETS DÉVASTATEURS</a:t>
            </a:r>
          </a:p>
        </p:txBody>
      </p:sp>
      <p:sp>
        <p:nvSpPr>
          <p:cNvPr id="10" name="TextBox 10"/>
          <p:cNvSpPr txBox="1"/>
          <p:nvPr/>
        </p:nvSpPr>
        <p:spPr>
          <a:xfrm>
            <a:off x="1260271" y="7583820"/>
            <a:ext cx="4022795" cy="489539"/>
          </a:xfrm>
          <a:prstGeom prst="rect">
            <a:avLst/>
          </a:prstGeom>
        </p:spPr>
        <p:txBody>
          <a:bodyPr lIns="0" tIns="0" rIns="0" bIns="0" rtlCol="0" anchor="t">
            <a:spAutoFit/>
          </a:bodyPr>
          <a:lstStyle/>
          <a:p>
            <a:pPr algn="r">
              <a:lnSpc>
                <a:spcPts val="3992"/>
              </a:lnSpc>
              <a:spcBef>
                <a:spcPct val="0"/>
              </a:spcBef>
            </a:pPr>
            <a:r>
              <a:rPr lang="en-US" sz="2851">
                <a:solidFill>
                  <a:srgbClr val="FFFFFF"/>
                </a:solidFill>
                <a:latin typeface="League Spartan"/>
                <a:ea typeface="League Spartan"/>
                <a:cs typeface="League Spartan"/>
                <a:sym typeface="League Spartan"/>
              </a:rPr>
              <a:t>ZONE STRATÉGIQUE</a:t>
            </a:r>
          </a:p>
        </p:txBody>
      </p:sp>
      <p:grpSp>
        <p:nvGrpSpPr>
          <p:cNvPr id="11" name="Group 11"/>
          <p:cNvGrpSpPr/>
          <p:nvPr/>
        </p:nvGrpSpPr>
        <p:grpSpPr>
          <a:xfrm>
            <a:off x="6031261" y="4791976"/>
            <a:ext cx="1422171" cy="14221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3F3"/>
            </a:solidFill>
          </p:spPr>
          <p:txBody>
            <a:bodyPr/>
            <a:lstStyle/>
            <a:p>
              <a:endParaRPr lang="fr-FR"/>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031261" y="7081801"/>
            <a:ext cx="1422171" cy="142217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3F3"/>
            </a:solidFill>
          </p:spPr>
          <p:txBody>
            <a:bodyPr/>
            <a:lstStyle/>
            <a:p>
              <a:endParaRPr lang="fr-FR"/>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7588785" y="2037313"/>
            <a:ext cx="1601933" cy="6466659"/>
            <a:chOff x="0" y="0"/>
            <a:chExt cx="421908" cy="1703153"/>
          </a:xfrm>
        </p:grpSpPr>
        <p:sp>
          <p:nvSpPr>
            <p:cNvPr id="18" name="Freeform 18"/>
            <p:cNvSpPr/>
            <p:nvPr/>
          </p:nvSpPr>
          <p:spPr>
            <a:xfrm>
              <a:off x="0" y="0"/>
              <a:ext cx="421908" cy="1703153"/>
            </a:xfrm>
            <a:custGeom>
              <a:avLst/>
              <a:gdLst/>
              <a:ahLst/>
              <a:cxnLst/>
              <a:rect l="l" t="t" r="r" b="b"/>
              <a:pathLst>
                <a:path w="421908" h="1703153">
                  <a:moveTo>
                    <a:pt x="210954" y="0"/>
                  </a:moveTo>
                  <a:lnTo>
                    <a:pt x="210954" y="0"/>
                  </a:lnTo>
                  <a:cubicBezTo>
                    <a:pt x="266903" y="0"/>
                    <a:pt x="320560" y="22225"/>
                    <a:pt x="360121" y="61787"/>
                  </a:cubicBezTo>
                  <a:cubicBezTo>
                    <a:pt x="399683" y="101349"/>
                    <a:pt x="421908" y="155006"/>
                    <a:pt x="421908" y="210954"/>
                  </a:cubicBezTo>
                  <a:lnTo>
                    <a:pt x="421908" y="1492199"/>
                  </a:lnTo>
                  <a:cubicBezTo>
                    <a:pt x="421908" y="1548147"/>
                    <a:pt x="399683" y="1601804"/>
                    <a:pt x="360121" y="1641366"/>
                  </a:cubicBezTo>
                  <a:cubicBezTo>
                    <a:pt x="320560" y="1680928"/>
                    <a:pt x="266903" y="1703153"/>
                    <a:pt x="210954" y="1703153"/>
                  </a:cubicBezTo>
                  <a:lnTo>
                    <a:pt x="210954" y="1703153"/>
                  </a:lnTo>
                  <a:cubicBezTo>
                    <a:pt x="155006" y="1703153"/>
                    <a:pt x="101349" y="1680928"/>
                    <a:pt x="61787" y="1641366"/>
                  </a:cubicBezTo>
                  <a:cubicBezTo>
                    <a:pt x="22225" y="1601804"/>
                    <a:pt x="0" y="1548147"/>
                    <a:pt x="0" y="1492199"/>
                  </a:cubicBezTo>
                  <a:lnTo>
                    <a:pt x="0" y="210954"/>
                  </a:lnTo>
                  <a:cubicBezTo>
                    <a:pt x="0" y="155006"/>
                    <a:pt x="22225" y="101349"/>
                    <a:pt x="61787" y="61787"/>
                  </a:cubicBezTo>
                  <a:cubicBezTo>
                    <a:pt x="101349" y="22225"/>
                    <a:pt x="155006" y="0"/>
                    <a:pt x="210954" y="0"/>
                  </a:cubicBezTo>
                  <a:close/>
                </a:path>
              </a:pathLst>
            </a:custGeom>
            <a:solidFill>
              <a:srgbClr val="134D55"/>
            </a:solidFill>
          </p:spPr>
          <p:txBody>
            <a:bodyPr/>
            <a:lstStyle/>
            <a:p>
              <a:endParaRPr lang="fr-FR"/>
            </a:p>
          </p:txBody>
        </p:sp>
        <p:sp>
          <p:nvSpPr>
            <p:cNvPr id="19" name="TextBox 19"/>
            <p:cNvSpPr txBox="1"/>
            <p:nvPr/>
          </p:nvSpPr>
          <p:spPr>
            <a:xfrm>
              <a:off x="0" y="-47625"/>
              <a:ext cx="421908" cy="175077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224191" y="391773"/>
            <a:ext cx="5045526" cy="712650"/>
          </a:xfrm>
          <a:prstGeom prst="rect">
            <a:avLst/>
          </a:prstGeom>
        </p:spPr>
        <p:txBody>
          <a:bodyPr lIns="0" tIns="0" rIns="0" bIns="0" rtlCol="0" anchor="t">
            <a:spAutoFit/>
          </a:bodyPr>
          <a:lstStyle/>
          <a:p>
            <a:pPr algn="r">
              <a:lnSpc>
                <a:spcPts val="5836"/>
              </a:lnSpc>
            </a:pPr>
            <a:r>
              <a:rPr lang="en-US" sz="4168">
                <a:solidFill>
                  <a:srgbClr val="FFFFFF"/>
                </a:solidFill>
                <a:latin typeface="Roboto"/>
                <a:ea typeface="Roboto"/>
                <a:cs typeface="Roboto"/>
                <a:sym typeface="Roboto"/>
              </a:rPr>
              <a:t>UNE URGENCE</a:t>
            </a:r>
          </a:p>
        </p:txBody>
      </p:sp>
      <p:sp>
        <p:nvSpPr>
          <p:cNvPr id="21" name="TextBox 21"/>
          <p:cNvSpPr txBox="1"/>
          <p:nvPr/>
        </p:nvSpPr>
        <p:spPr>
          <a:xfrm>
            <a:off x="-244872" y="1172228"/>
            <a:ext cx="6514589" cy="670049"/>
          </a:xfrm>
          <a:prstGeom prst="rect">
            <a:avLst/>
          </a:prstGeom>
        </p:spPr>
        <p:txBody>
          <a:bodyPr lIns="0" tIns="0" rIns="0" bIns="0" rtlCol="0" anchor="t">
            <a:spAutoFit/>
          </a:bodyPr>
          <a:lstStyle/>
          <a:p>
            <a:pPr algn="r">
              <a:lnSpc>
                <a:spcPts val="5520"/>
              </a:lnSpc>
            </a:pPr>
            <a:r>
              <a:rPr lang="en-US" sz="3943" b="1">
                <a:solidFill>
                  <a:srgbClr val="FFFFFF"/>
                </a:solidFill>
                <a:latin typeface="League Spartan"/>
                <a:ea typeface="League Spartan"/>
                <a:cs typeface="League Spartan"/>
                <a:sym typeface="League Spartan"/>
              </a:rPr>
              <a:t>SANITAIRE ET SOCIALE</a:t>
            </a:r>
          </a:p>
        </p:txBody>
      </p:sp>
      <p:sp>
        <p:nvSpPr>
          <p:cNvPr id="22" name="TextBox 22"/>
          <p:cNvSpPr txBox="1"/>
          <p:nvPr/>
        </p:nvSpPr>
        <p:spPr>
          <a:xfrm>
            <a:off x="6118585" y="2811286"/>
            <a:ext cx="1247523" cy="1015269"/>
          </a:xfrm>
          <a:prstGeom prst="rect">
            <a:avLst/>
          </a:prstGeom>
        </p:spPr>
        <p:txBody>
          <a:bodyPr lIns="0" tIns="0" rIns="0" bIns="0" rtlCol="0" anchor="t">
            <a:spAutoFit/>
          </a:bodyPr>
          <a:lstStyle/>
          <a:p>
            <a:pPr algn="ctr">
              <a:lnSpc>
                <a:spcPts val="8375"/>
              </a:lnSpc>
            </a:pPr>
            <a:r>
              <a:rPr lang="en-US" sz="5982">
                <a:solidFill>
                  <a:srgbClr val="000000"/>
                </a:solidFill>
                <a:latin typeface="League Spartan"/>
                <a:ea typeface="League Spartan"/>
                <a:cs typeface="League Spartan"/>
                <a:sym typeface="League Spartan"/>
              </a:rPr>
              <a:t>1</a:t>
            </a:r>
          </a:p>
        </p:txBody>
      </p:sp>
      <p:sp>
        <p:nvSpPr>
          <p:cNvPr id="23" name="TextBox 23"/>
          <p:cNvSpPr txBox="1"/>
          <p:nvPr/>
        </p:nvSpPr>
        <p:spPr>
          <a:xfrm>
            <a:off x="6118585" y="5010784"/>
            <a:ext cx="1247523" cy="1015269"/>
          </a:xfrm>
          <a:prstGeom prst="rect">
            <a:avLst/>
          </a:prstGeom>
        </p:spPr>
        <p:txBody>
          <a:bodyPr lIns="0" tIns="0" rIns="0" bIns="0" rtlCol="0" anchor="t">
            <a:spAutoFit/>
          </a:bodyPr>
          <a:lstStyle/>
          <a:p>
            <a:pPr algn="ctr">
              <a:lnSpc>
                <a:spcPts val="8375"/>
              </a:lnSpc>
            </a:pPr>
            <a:r>
              <a:rPr lang="en-US" sz="5982" b="1">
                <a:solidFill>
                  <a:srgbClr val="000000"/>
                </a:solidFill>
                <a:latin typeface="League Spartan"/>
                <a:ea typeface="League Spartan"/>
                <a:cs typeface="League Spartan"/>
                <a:sym typeface="League Spartan"/>
              </a:rPr>
              <a:t>2</a:t>
            </a:r>
          </a:p>
        </p:txBody>
      </p:sp>
      <p:sp>
        <p:nvSpPr>
          <p:cNvPr id="24" name="TextBox 24"/>
          <p:cNvSpPr txBox="1"/>
          <p:nvPr/>
        </p:nvSpPr>
        <p:spPr>
          <a:xfrm>
            <a:off x="6118585" y="7301032"/>
            <a:ext cx="1247523" cy="1015269"/>
          </a:xfrm>
          <a:prstGeom prst="rect">
            <a:avLst/>
          </a:prstGeom>
        </p:spPr>
        <p:txBody>
          <a:bodyPr lIns="0" tIns="0" rIns="0" bIns="0" rtlCol="0" anchor="t">
            <a:spAutoFit/>
          </a:bodyPr>
          <a:lstStyle/>
          <a:p>
            <a:pPr algn="ctr">
              <a:lnSpc>
                <a:spcPts val="8375"/>
              </a:lnSpc>
            </a:pPr>
            <a:r>
              <a:rPr lang="en-US" sz="5982">
                <a:solidFill>
                  <a:srgbClr val="000000"/>
                </a:solidFill>
                <a:latin typeface="League Spartan"/>
                <a:ea typeface="League Spartan"/>
                <a:cs typeface="League Spartan"/>
                <a:sym typeface="League Spartan"/>
              </a:rPr>
              <a:t>3</a:t>
            </a:r>
          </a:p>
        </p:txBody>
      </p:sp>
      <p:sp>
        <p:nvSpPr>
          <p:cNvPr id="25" name="TextBox 25"/>
          <p:cNvSpPr txBox="1"/>
          <p:nvPr/>
        </p:nvSpPr>
        <p:spPr>
          <a:xfrm>
            <a:off x="8694760" y="2773697"/>
            <a:ext cx="6477472" cy="1263025"/>
          </a:xfrm>
          <a:prstGeom prst="rect">
            <a:avLst/>
          </a:prstGeom>
        </p:spPr>
        <p:txBody>
          <a:bodyPr lIns="0" tIns="0" rIns="0" bIns="0" rtlCol="0" anchor="t">
            <a:spAutoFit/>
          </a:bodyPr>
          <a:lstStyle/>
          <a:p>
            <a:pPr algn="l">
              <a:lnSpc>
                <a:spcPts val="3359"/>
              </a:lnSpc>
              <a:spcBef>
                <a:spcPct val="0"/>
              </a:spcBef>
            </a:pPr>
            <a:r>
              <a:rPr lang="en-US" sz="2399" dirty="0" err="1">
                <a:solidFill>
                  <a:srgbClr val="000000"/>
                </a:solidFill>
                <a:latin typeface="Poppins"/>
                <a:ea typeface="Poppins"/>
                <a:cs typeface="Poppins"/>
                <a:sym typeface="Poppins"/>
              </a:rPr>
              <a:t>Consommation</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en</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hausse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constante</a:t>
            </a:r>
            <a:r>
              <a:rPr lang="en-US" sz="2399" dirty="0">
                <a:solidFill>
                  <a:srgbClr val="000000"/>
                </a:solidFill>
                <a:latin typeface="Poppins"/>
                <a:ea typeface="Poppins"/>
                <a:cs typeface="Poppins"/>
                <a:sym typeface="Poppins"/>
              </a:rPr>
              <a:t> avec un </a:t>
            </a:r>
            <a:r>
              <a:rPr lang="en-US" sz="2399" dirty="0" err="1">
                <a:solidFill>
                  <a:srgbClr val="000000"/>
                </a:solidFill>
                <a:latin typeface="Poppins"/>
                <a:ea typeface="Poppins"/>
                <a:cs typeface="Poppins"/>
                <a:sym typeface="Poppins"/>
              </a:rPr>
              <a:t>âge</a:t>
            </a:r>
            <a:r>
              <a:rPr lang="en-US" sz="2399" dirty="0">
                <a:solidFill>
                  <a:srgbClr val="000000"/>
                </a:solidFill>
                <a:latin typeface="Poppins"/>
                <a:ea typeface="Poppins"/>
                <a:cs typeface="Poppins"/>
                <a:sym typeface="Poppins"/>
              </a:rPr>
              <a:t> </a:t>
            </a:r>
            <a:r>
              <a:rPr lang="en-US" sz="2399" dirty="0" err="1">
                <a:solidFill>
                  <a:srgbClr val="000000"/>
                </a:solidFill>
                <a:latin typeface="Poppins"/>
                <a:ea typeface="Poppins"/>
                <a:cs typeface="Poppins"/>
                <a:sym typeface="Poppins"/>
              </a:rPr>
              <a:t>d’entrée</a:t>
            </a:r>
            <a:r>
              <a:rPr lang="en-US" sz="2399" dirty="0">
                <a:solidFill>
                  <a:srgbClr val="000000"/>
                </a:solidFill>
                <a:latin typeface="Poppins"/>
                <a:ea typeface="Poppins"/>
                <a:cs typeface="Poppins"/>
                <a:sym typeface="Poppins"/>
              </a:rPr>
              <a:t> de plus </a:t>
            </a:r>
            <a:r>
              <a:rPr lang="en-US" sz="2399" dirty="0" err="1">
                <a:solidFill>
                  <a:srgbClr val="000000"/>
                </a:solidFill>
                <a:latin typeface="Poppins"/>
                <a:ea typeface="Poppins"/>
                <a:cs typeface="Poppins"/>
                <a:sym typeface="Poppins"/>
              </a:rPr>
              <a:t>en</a:t>
            </a:r>
            <a:r>
              <a:rPr lang="en-US" sz="2399" dirty="0">
                <a:solidFill>
                  <a:srgbClr val="000000"/>
                </a:solidFill>
                <a:latin typeface="Poppins"/>
                <a:ea typeface="Poppins"/>
                <a:cs typeface="Poppins"/>
                <a:sym typeface="Poppins"/>
              </a:rPr>
              <a:t> plus </a:t>
            </a:r>
            <a:r>
              <a:rPr lang="en-US" sz="2399" dirty="0" err="1">
                <a:solidFill>
                  <a:srgbClr val="000000"/>
                </a:solidFill>
                <a:latin typeface="Poppins"/>
                <a:ea typeface="Poppins"/>
                <a:cs typeface="Poppins"/>
                <a:sym typeface="Poppins"/>
              </a:rPr>
              <a:t>précoce</a:t>
            </a:r>
            <a:r>
              <a:rPr lang="en-US" sz="2399" dirty="0">
                <a:solidFill>
                  <a:srgbClr val="000000"/>
                </a:solidFill>
                <a:latin typeface="Poppins"/>
                <a:ea typeface="Poppins"/>
                <a:cs typeface="Poppins"/>
                <a:sym typeface="Poppins"/>
              </a:rPr>
              <a:t> dans les circuits de </a:t>
            </a:r>
            <a:r>
              <a:rPr lang="en-US" sz="2399" dirty="0" err="1">
                <a:solidFill>
                  <a:srgbClr val="000000"/>
                </a:solidFill>
                <a:latin typeface="Poppins"/>
                <a:ea typeface="Poppins"/>
                <a:cs typeface="Poppins"/>
                <a:sym typeface="Poppins"/>
              </a:rPr>
              <a:t>dépendance</a:t>
            </a:r>
            <a:endParaRPr lang="en-US" sz="2399" dirty="0">
              <a:solidFill>
                <a:srgbClr val="000000"/>
              </a:solidFill>
              <a:latin typeface="Poppins"/>
              <a:ea typeface="Poppins"/>
              <a:cs typeface="Poppins"/>
              <a:sym typeface="Poppins"/>
            </a:endParaRPr>
          </a:p>
        </p:txBody>
      </p:sp>
      <p:sp>
        <p:nvSpPr>
          <p:cNvPr id="26" name="TextBox 26"/>
          <p:cNvSpPr txBox="1"/>
          <p:nvPr/>
        </p:nvSpPr>
        <p:spPr>
          <a:xfrm>
            <a:off x="8694760" y="4951122"/>
            <a:ext cx="6477472" cy="126302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Poppins"/>
                <a:ea typeface="Poppins"/>
                <a:cs typeface="Poppins"/>
                <a:sym typeface="Poppins"/>
              </a:rPr>
              <a:t>Conséquences physiques, psychiatriques, familiales et communautaires qui touchent l’ensemble de la société</a:t>
            </a:r>
          </a:p>
        </p:txBody>
      </p:sp>
      <p:sp>
        <p:nvSpPr>
          <p:cNvPr id="27" name="TextBox 27"/>
          <p:cNvSpPr txBox="1"/>
          <p:nvPr/>
        </p:nvSpPr>
        <p:spPr>
          <a:xfrm>
            <a:off x="8715145" y="7128036"/>
            <a:ext cx="5948366" cy="1263025"/>
          </a:xfrm>
          <a:prstGeom prst="rect">
            <a:avLst/>
          </a:prstGeom>
        </p:spPr>
        <p:txBody>
          <a:bodyPr lIns="0" tIns="0" rIns="0" bIns="0" rtlCol="0" anchor="t">
            <a:spAutoFit/>
          </a:bodyPr>
          <a:lstStyle/>
          <a:p>
            <a:pPr algn="l">
              <a:lnSpc>
                <a:spcPts val="3359"/>
              </a:lnSpc>
              <a:spcBef>
                <a:spcPct val="0"/>
              </a:spcBef>
            </a:pPr>
            <a:r>
              <a:rPr lang="en-US" sz="2399">
                <a:solidFill>
                  <a:srgbClr val="000000"/>
                </a:solidFill>
                <a:latin typeface="Poppins"/>
                <a:ea typeface="Poppins"/>
                <a:cs typeface="Poppins"/>
                <a:sym typeface="Poppins"/>
              </a:rPr>
              <a:t>Notre position géographique fait de la Polynésie française une zone de transit et de diffusion régionale du trafic d’ICE</a:t>
            </a:r>
          </a:p>
        </p:txBody>
      </p:sp>
      <p:pic>
        <p:nvPicPr>
          <p:cNvPr id="30" name="Image 29" descr="Une image contenant texte, logo, Police, Graphique&#10;&#10;Le contenu généré par l’IA peut être incorrect.">
            <a:extLst>
              <a:ext uri="{FF2B5EF4-FFF2-40B4-BE49-F238E27FC236}">
                <a16:creationId xmlns:a16="http://schemas.microsoft.com/office/drawing/2014/main" id="{573088A9-043B-D9D9-6AC0-485BEB5EFFA4}"/>
              </a:ext>
            </a:extLst>
          </p:cNvPr>
          <p:cNvPicPr>
            <a:picLocks noChangeAspect="1"/>
          </p:cNvPicPr>
          <p:nvPr/>
        </p:nvPicPr>
        <p:blipFill>
          <a:blip r:embed="rId3">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44" name="Groupe 43">
            <a:extLst>
              <a:ext uri="{FF2B5EF4-FFF2-40B4-BE49-F238E27FC236}">
                <a16:creationId xmlns:a16="http://schemas.microsoft.com/office/drawing/2014/main" id="{28902F50-6D0C-F4A8-02BB-BC112695D4E9}"/>
              </a:ext>
            </a:extLst>
          </p:cNvPr>
          <p:cNvGrpSpPr/>
          <p:nvPr/>
        </p:nvGrpSpPr>
        <p:grpSpPr>
          <a:xfrm>
            <a:off x="38282" y="9459716"/>
            <a:ext cx="6341675" cy="825749"/>
            <a:chOff x="38282" y="9459716"/>
            <a:chExt cx="6341675" cy="825749"/>
          </a:xfrm>
        </p:grpSpPr>
        <p:pic>
          <p:nvPicPr>
            <p:cNvPr id="37" name="Image 36" descr="Une image contenant texte, Graphique, art, affiche&#10;&#10;Le contenu généré par l’IA peut être incorrect.">
              <a:extLst>
                <a:ext uri="{FF2B5EF4-FFF2-40B4-BE49-F238E27FC236}">
                  <a16:creationId xmlns:a16="http://schemas.microsoft.com/office/drawing/2014/main" id="{FF7BBB67-D76C-4F18-1633-91EF47C16D12}"/>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210827" y="8287171"/>
              <a:ext cx="825748" cy="3170838"/>
            </a:xfrm>
            <a:prstGeom prst="rect">
              <a:avLst/>
            </a:prstGeom>
          </p:spPr>
        </p:pic>
        <p:pic>
          <p:nvPicPr>
            <p:cNvPr id="38" name="Image 37" descr="Une image contenant texte, Graphique, art, affiche&#10;&#10;Le contenu généré par l’IA peut être incorrect.">
              <a:extLst>
                <a:ext uri="{FF2B5EF4-FFF2-40B4-BE49-F238E27FC236}">
                  <a16:creationId xmlns:a16="http://schemas.microsoft.com/office/drawing/2014/main" id="{37FE7535-C040-F871-51F6-74B7D822B7C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4381665" y="8287172"/>
              <a:ext cx="825748" cy="3170837"/>
            </a:xfrm>
            <a:prstGeom prst="rect">
              <a:avLst/>
            </a:prstGeom>
          </p:spPr>
        </p:pic>
      </p:grpSp>
      <p:grpSp>
        <p:nvGrpSpPr>
          <p:cNvPr id="46" name="Groupe 45">
            <a:extLst>
              <a:ext uri="{FF2B5EF4-FFF2-40B4-BE49-F238E27FC236}">
                <a16:creationId xmlns:a16="http://schemas.microsoft.com/office/drawing/2014/main" id="{C68B92AB-879D-091B-5754-3FCF900EAE16}"/>
              </a:ext>
            </a:extLst>
          </p:cNvPr>
          <p:cNvGrpSpPr/>
          <p:nvPr/>
        </p:nvGrpSpPr>
        <p:grpSpPr>
          <a:xfrm>
            <a:off x="6379957" y="27600"/>
            <a:ext cx="12172952" cy="717099"/>
            <a:chOff x="6003188" y="23677"/>
            <a:chExt cx="12172952" cy="717099"/>
          </a:xfrm>
        </p:grpSpPr>
        <p:pic>
          <p:nvPicPr>
            <p:cNvPr id="41" name="Image 40" descr="Une image contenant art, Graphique, Police, illustration&#10;&#10;Le contenu généré par l’IA peut être incorrect.">
              <a:extLst>
                <a:ext uri="{FF2B5EF4-FFF2-40B4-BE49-F238E27FC236}">
                  <a16:creationId xmlns:a16="http://schemas.microsoft.com/office/drawing/2014/main" id="{5EF15EB5-F4CF-15D0-77BA-A2CD1BFA1F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197589" y="-1141773"/>
              <a:ext cx="717099" cy="3048000"/>
            </a:xfrm>
            <a:prstGeom prst="rect">
              <a:avLst/>
            </a:prstGeom>
          </p:spPr>
        </p:pic>
        <p:pic>
          <p:nvPicPr>
            <p:cNvPr id="42" name="Image 41" descr="Une image contenant art, Graphique, Police, illustration&#10;&#10;Le contenu généré par l’IA peut être incorrect.">
              <a:extLst>
                <a:ext uri="{FF2B5EF4-FFF2-40B4-BE49-F238E27FC236}">
                  <a16:creationId xmlns:a16="http://schemas.microsoft.com/office/drawing/2014/main" id="{54163AF2-5D92-7540-E650-7002E664E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3245591" y="-1141773"/>
              <a:ext cx="717099" cy="3048000"/>
            </a:xfrm>
            <a:prstGeom prst="rect">
              <a:avLst/>
            </a:prstGeom>
          </p:spPr>
        </p:pic>
        <p:pic>
          <p:nvPicPr>
            <p:cNvPr id="43" name="Image 42" descr="Une image contenant art, Graphique, Police, illustration&#10;&#10;Le contenu généré par l’IA peut être incorrect.">
              <a:extLst>
                <a:ext uri="{FF2B5EF4-FFF2-40B4-BE49-F238E27FC236}">
                  <a16:creationId xmlns:a16="http://schemas.microsoft.com/office/drawing/2014/main" id="{9D6146F0-9F8C-8FFB-AEE3-BDF83AF7D5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6293590" y="-1141773"/>
              <a:ext cx="717099" cy="3048000"/>
            </a:xfrm>
            <a:prstGeom prst="rect">
              <a:avLst/>
            </a:prstGeom>
          </p:spPr>
        </p:pic>
        <p:pic>
          <p:nvPicPr>
            <p:cNvPr id="45" name="Image 44" descr="Une image contenant art, Graphique, Police, illustration&#10;&#10;Le contenu généré par l’IA peut être incorrect.">
              <a:extLst>
                <a:ext uri="{FF2B5EF4-FFF2-40B4-BE49-F238E27FC236}">
                  <a16:creationId xmlns:a16="http://schemas.microsoft.com/office/drawing/2014/main" id="{6158D046-4E7E-CF9B-130A-73453CBAE4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168638" y="-1141773"/>
              <a:ext cx="717099" cy="30480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4D55"/>
        </a:solidFill>
        <a:effectLst/>
      </p:bgPr>
    </p:bg>
    <p:spTree>
      <p:nvGrpSpPr>
        <p:cNvPr id="1" name=""/>
        <p:cNvGrpSpPr/>
        <p:nvPr/>
      </p:nvGrpSpPr>
      <p:grpSpPr>
        <a:xfrm>
          <a:off x="0" y="0"/>
          <a:ext cx="0" cy="0"/>
          <a:chOff x="0" y="0"/>
          <a:chExt cx="0" cy="0"/>
        </a:xfrm>
      </p:grpSpPr>
      <p:sp>
        <p:nvSpPr>
          <p:cNvPr id="2" name="Freeform 2"/>
          <p:cNvSpPr/>
          <p:nvPr/>
        </p:nvSpPr>
        <p:spPr>
          <a:xfrm>
            <a:off x="0" y="-94869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alphaModFix amt="31999"/>
            </a:blip>
            <a:stretch>
              <a:fillRect/>
            </a:stretch>
          </a:blipFill>
        </p:spPr>
        <p:txBody>
          <a:bodyPr/>
          <a:lstStyle/>
          <a:p>
            <a:endParaRPr lang="fr-FR"/>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134D55"/>
            </a:solidFill>
          </p:spPr>
          <p:txBody>
            <a:bodyPr/>
            <a:lstStyle/>
            <a:p>
              <a:endParaRPr lang="fr-FR"/>
            </a:p>
          </p:txBody>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stretch>
            <a:fillRect/>
          </a:stretch>
        </p:blipFill>
        <p:spPr>
          <a:xfrm>
            <a:off x="954870" y="2855563"/>
            <a:ext cx="885961" cy="738301"/>
          </a:xfrm>
          <a:prstGeom prst="rect">
            <a:avLst/>
          </a:prstGeom>
        </p:spPr>
      </p:pic>
      <p:pic>
        <p:nvPicPr>
          <p:cNvPr id="7" name="Picture 7"/>
          <p:cNvPicPr>
            <a:picLocks noChangeAspect="1"/>
          </p:cNvPicPr>
          <p:nvPr/>
        </p:nvPicPr>
        <p:blipFill>
          <a:blip r:embed="rId5"/>
          <a:stretch>
            <a:fillRect/>
          </a:stretch>
        </p:blipFill>
        <p:spPr>
          <a:xfrm>
            <a:off x="1015294" y="4613304"/>
            <a:ext cx="765112" cy="1204111"/>
          </a:xfrm>
          <a:prstGeom prst="rect">
            <a:avLst/>
          </a:prstGeom>
        </p:spPr>
      </p:pic>
      <p:pic>
        <p:nvPicPr>
          <p:cNvPr id="8" name="Picture 8"/>
          <p:cNvPicPr>
            <a:picLocks noChangeAspect="1"/>
          </p:cNvPicPr>
          <p:nvPr/>
        </p:nvPicPr>
        <p:blipFill>
          <a:blip r:embed="rId6"/>
          <a:stretch>
            <a:fillRect/>
          </a:stretch>
        </p:blipFill>
        <p:spPr>
          <a:xfrm>
            <a:off x="1027837" y="6580761"/>
            <a:ext cx="740027" cy="1053598"/>
          </a:xfrm>
          <a:prstGeom prst="rect">
            <a:avLst/>
          </a:prstGeom>
        </p:spPr>
      </p:pic>
      <p:sp>
        <p:nvSpPr>
          <p:cNvPr id="9" name="AutoShape 9"/>
          <p:cNvSpPr/>
          <p:nvPr/>
        </p:nvSpPr>
        <p:spPr>
          <a:xfrm flipV="1">
            <a:off x="13524698" y="2766060"/>
            <a:ext cx="0" cy="6492240"/>
          </a:xfrm>
          <a:prstGeom prst="line">
            <a:avLst/>
          </a:prstGeom>
          <a:ln w="38100" cap="flat">
            <a:solidFill>
              <a:srgbClr val="134D55"/>
            </a:solidFill>
            <a:prstDash val="solid"/>
            <a:headEnd type="none" w="sm" len="sm"/>
            <a:tailEnd type="none" w="sm" len="sm"/>
          </a:ln>
        </p:spPr>
        <p:txBody>
          <a:bodyPr/>
          <a:lstStyle/>
          <a:p>
            <a:endParaRPr lang="fr-FR"/>
          </a:p>
        </p:txBody>
      </p:sp>
      <p:grpSp>
        <p:nvGrpSpPr>
          <p:cNvPr id="10" name="Group 10"/>
          <p:cNvGrpSpPr/>
          <p:nvPr/>
        </p:nvGrpSpPr>
        <p:grpSpPr>
          <a:xfrm>
            <a:off x="13298974" y="2660709"/>
            <a:ext cx="528177" cy="528177"/>
            <a:chOff x="0" y="0"/>
            <a:chExt cx="139108" cy="139108"/>
          </a:xfrm>
        </p:grpSpPr>
        <p:sp>
          <p:nvSpPr>
            <p:cNvPr id="11" name="Freeform 11"/>
            <p:cNvSpPr/>
            <p:nvPr/>
          </p:nvSpPr>
          <p:spPr>
            <a:xfrm>
              <a:off x="0" y="0"/>
              <a:ext cx="139108" cy="139108"/>
            </a:xfrm>
            <a:custGeom>
              <a:avLst/>
              <a:gdLst/>
              <a:ahLst/>
              <a:cxnLst/>
              <a:rect l="l" t="t" r="r" b="b"/>
              <a:pathLst>
                <a:path w="139108" h="139108">
                  <a:moveTo>
                    <a:pt x="69554" y="0"/>
                  </a:moveTo>
                  <a:lnTo>
                    <a:pt x="69554" y="0"/>
                  </a:lnTo>
                  <a:cubicBezTo>
                    <a:pt x="107968" y="0"/>
                    <a:pt x="139108" y="31140"/>
                    <a:pt x="139108" y="69554"/>
                  </a:cubicBezTo>
                  <a:lnTo>
                    <a:pt x="139108" y="69554"/>
                  </a:lnTo>
                  <a:cubicBezTo>
                    <a:pt x="139108" y="107968"/>
                    <a:pt x="107968" y="139108"/>
                    <a:pt x="69554" y="139108"/>
                  </a:cubicBezTo>
                  <a:lnTo>
                    <a:pt x="69554" y="139108"/>
                  </a:lnTo>
                  <a:cubicBezTo>
                    <a:pt x="31140" y="139108"/>
                    <a:pt x="0" y="107968"/>
                    <a:pt x="0" y="69554"/>
                  </a:cubicBezTo>
                  <a:lnTo>
                    <a:pt x="0" y="69554"/>
                  </a:lnTo>
                  <a:cubicBezTo>
                    <a:pt x="0" y="31140"/>
                    <a:pt x="31140" y="0"/>
                    <a:pt x="69554" y="0"/>
                  </a:cubicBezTo>
                  <a:close/>
                </a:path>
              </a:pathLst>
            </a:custGeom>
            <a:solidFill>
              <a:srgbClr val="6F9692"/>
            </a:solidFill>
          </p:spPr>
          <p:txBody>
            <a:bodyPr/>
            <a:lstStyle/>
            <a:p>
              <a:endParaRPr lang="fr-FR"/>
            </a:p>
          </p:txBody>
        </p:sp>
        <p:sp>
          <p:nvSpPr>
            <p:cNvPr id="12" name="TextBox 12"/>
            <p:cNvSpPr txBox="1"/>
            <p:nvPr/>
          </p:nvSpPr>
          <p:spPr>
            <a:xfrm>
              <a:off x="0" y="-47625"/>
              <a:ext cx="139108" cy="186733"/>
            </a:xfrm>
            <a:prstGeom prst="rect">
              <a:avLst/>
            </a:prstGeom>
          </p:spPr>
          <p:txBody>
            <a:bodyPr lIns="50800" tIns="50800" rIns="50800" bIns="50800" rtlCol="0" anchor="ctr"/>
            <a:lstStyle/>
            <a:p>
              <a:pPr algn="ctr">
                <a:lnSpc>
                  <a:spcPts val="2659"/>
                </a:lnSpc>
              </a:pPr>
              <a:r>
                <a:rPr lang="en-US" sz="1899">
                  <a:solidFill>
                    <a:srgbClr val="FFFFFF"/>
                  </a:solidFill>
                  <a:latin typeface="Archivo Black"/>
                  <a:ea typeface="Archivo Black"/>
                  <a:cs typeface="Archivo Black"/>
                  <a:sym typeface="Archivo Black"/>
                </a:rPr>
                <a:t>1</a:t>
              </a:r>
            </a:p>
          </p:txBody>
        </p:sp>
      </p:grpSp>
      <p:grpSp>
        <p:nvGrpSpPr>
          <p:cNvPr id="13" name="Group 13"/>
          <p:cNvGrpSpPr/>
          <p:nvPr/>
        </p:nvGrpSpPr>
        <p:grpSpPr>
          <a:xfrm>
            <a:off x="13298974" y="3962818"/>
            <a:ext cx="528177" cy="528177"/>
            <a:chOff x="0" y="0"/>
            <a:chExt cx="139108" cy="139108"/>
          </a:xfrm>
        </p:grpSpPr>
        <p:sp>
          <p:nvSpPr>
            <p:cNvPr id="14" name="Freeform 14"/>
            <p:cNvSpPr/>
            <p:nvPr/>
          </p:nvSpPr>
          <p:spPr>
            <a:xfrm>
              <a:off x="0" y="0"/>
              <a:ext cx="139108" cy="139108"/>
            </a:xfrm>
            <a:custGeom>
              <a:avLst/>
              <a:gdLst/>
              <a:ahLst/>
              <a:cxnLst/>
              <a:rect l="l" t="t" r="r" b="b"/>
              <a:pathLst>
                <a:path w="139108" h="139108">
                  <a:moveTo>
                    <a:pt x="69554" y="0"/>
                  </a:moveTo>
                  <a:lnTo>
                    <a:pt x="69554" y="0"/>
                  </a:lnTo>
                  <a:cubicBezTo>
                    <a:pt x="107968" y="0"/>
                    <a:pt x="139108" y="31140"/>
                    <a:pt x="139108" y="69554"/>
                  </a:cubicBezTo>
                  <a:lnTo>
                    <a:pt x="139108" y="69554"/>
                  </a:lnTo>
                  <a:cubicBezTo>
                    <a:pt x="139108" y="107968"/>
                    <a:pt x="107968" y="139108"/>
                    <a:pt x="69554" y="139108"/>
                  </a:cubicBezTo>
                  <a:lnTo>
                    <a:pt x="69554" y="139108"/>
                  </a:lnTo>
                  <a:cubicBezTo>
                    <a:pt x="31140" y="139108"/>
                    <a:pt x="0" y="107968"/>
                    <a:pt x="0" y="69554"/>
                  </a:cubicBezTo>
                  <a:lnTo>
                    <a:pt x="0" y="69554"/>
                  </a:lnTo>
                  <a:cubicBezTo>
                    <a:pt x="0" y="31140"/>
                    <a:pt x="31140" y="0"/>
                    <a:pt x="69554" y="0"/>
                  </a:cubicBezTo>
                  <a:close/>
                </a:path>
              </a:pathLst>
            </a:custGeom>
            <a:solidFill>
              <a:srgbClr val="6F9692"/>
            </a:solidFill>
          </p:spPr>
          <p:txBody>
            <a:bodyPr/>
            <a:lstStyle/>
            <a:p>
              <a:endParaRPr lang="fr-FR"/>
            </a:p>
          </p:txBody>
        </p:sp>
        <p:sp>
          <p:nvSpPr>
            <p:cNvPr id="15" name="TextBox 15"/>
            <p:cNvSpPr txBox="1"/>
            <p:nvPr/>
          </p:nvSpPr>
          <p:spPr>
            <a:xfrm>
              <a:off x="0" y="-47625"/>
              <a:ext cx="139108" cy="186733"/>
            </a:xfrm>
            <a:prstGeom prst="rect">
              <a:avLst/>
            </a:prstGeom>
          </p:spPr>
          <p:txBody>
            <a:bodyPr lIns="50800" tIns="50800" rIns="50800" bIns="50800" rtlCol="0" anchor="ctr"/>
            <a:lstStyle/>
            <a:p>
              <a:pPr algn="ctr">
                <a:lnSpc>
                  <a:spcPts val="2659"/>
                </a:lnSpc>
              </a:pPr>
              <a:r>
                <a:rPr lang="en-US" sz="1899">
                  <a:solidFill>
                    <a:srgbClr val="FFFFFF"/>
                  </a:solidFill>
                  <a:latin typeface="Archivo Black"/>
                  <a:ea typeface="Archivo Black"/>
                  <a:cs typeface="Archivo Black"/>
                  <a:sym typeface="Archivo Black"/>
                </a:rPr>
                <a:t>2</a:t>
              </a:r>
            </a:p>
          </p:txBody>
        </p:sp>
      </p:grpSp>
      <p:grpSp>
        <p:nvGrpSpPr>
          <p:cNvPr id="16" name="Group 16"/>
          <p:cNvGrpSpPr/>
          <p:nvPr/>
        </p:nvGrpSpPr>
        <p:grpSpPr>
          <a:xfrm>
            <a:off x="13298974" y="6562221"/>
            <a:ext cx="528177" cy="528177"/>
            <a:chOff x="0" y="0"/>
            <a:chExt cx="139108" cy="139108"/>
          </a:xfrm>
        </p:grpSpPr>
        <p:sp>
          <p:nvSpPr>
            <p:cNvPr id="17" name="Freeform 17"/>
            <p:cNvSpPr/>
            <p:nvPr/>
          </p:nvSpPr>
          <p:spPr>
            <a:xfrm>
              <a:off x="0" y="0"/>
              <a:ext cx="139108" cy="139108"/>
            </a:xfrm>
            <a:custGeom>
              <a:avLst/>
              <a:gdLst/>
              <a:ahLst/>
              <a:cxnLst/>
              <a:rect l="l" t="t" r="r" b="b"/>
              <a:pathLst>
                <a:path w="139108" h="139108">
                  <a:moveTo>
                    <a:pt x="69554" y="0"/>
                  </a:moveTo>
                  <a:lnTo>
                    <a:pt x="69554" y="0"/>
                  </a:lnTo>
                  <a:cubicBezTo>
                    <a:pt x="107968" y="0"/>
                    <a:pt x="139108" y="31140"/>
                    <a:pt x="139108" y="69554"/>
                  </a:cubicBezTo>
                  <a:lnTo>
                    <a:pt x="139108" y="69554"/>
                  </a:lnTo>
                  <a:cubicBezTo>
                    <a:pt x="139108" y="107968"/>
                    <a:pt x="107968" y="139108"/>
                    <a:pt x="69554" y="139108"/>
                  </a:cubicBezTo>
                  <a:lnTo>
                    <a:pt x="69554" y="139108"/>
                  </a:lnTo>
                  <a:cubicBezTo>
                    <a:pt x="31140" y="139108"/>
                    <a:pt x="0" y="107968"/>
                    <a:pt x="0" y="69554"/>
                  </a:cubicBezTo>
                  <a:lnTo>
                    <a:pt x="0" y="69554"/>
                  </a:lnTo>
                  <a:cubicBezTo>
                    <a:pt x="0" y="31140"/>
                    <a:pt x="31140" y="0"/>
                    <a:pt x="69554" y="0"/>
                  </a:cubicBezTo>
                  <a:close/>
                </a:path>
              </a:pathLst>
            </a:custGeom>
            <a:solidFill>
              <a:srgbClr val="6F9692"/>
            </a:solidFill>
          </p:spPr>
          <p:txBody>
            <a:bodyPr/>
            <a:lstStyle/>
            <a:p>
              <a:endParaRPr lang="fr-FR"/>
            </a:p>
          </p:txBody>
        </p:sp>
        <p:sp>
          <p:nvSpPr>
            <p:cNvPr id="18" name="TextBox 18"/>
            <p:cNvSpPr txBox="1"/>
            <p:nvPr/>
          </p:nvSpPr>
          <p:spPr>
            <a:xfrm>
              <a:off x="0" y="-47625"/>
              <a:ext cx="139108" cy="186733"/>
            </a:xfrm>
            <a:prstGeom prst="rect">
              <a:avLst/>
            </a:prstGeom>
          </p:spPr>
          <p:txBody>
            <a:bodyPr lIns="50800" tIns="50800" rIns="50800" bIns="50800" rtlCol="0" anchor="ctr"/>
            <a:lstStyle/>
            <a:p>
              <a:pPr algn="ctr">
                <a:lnSpc>
                  <a:spcPts val="2659"/>
                </a:lnSpc>
              </a:pPr>
              <a:r>
                <a:rPr lang="en-US" sz="1899">
                  <a:solidFill>
                    <a:srgbClr val="FFFFFF"/>
                  </a:solidFill>
                  <a:latin typeface="Archivo Black"/>
                  <a:ea typeface="Archivo Black"/>
                  <a:cs typeface="Archivo Black"/>
                  <a:sym typeface="Archivo Black"/>
                </a:rPr>
                <a:t>4</a:t>
              </a:r>
            </a:p>
          </p:txBody>
        </p:sp>
      </p:grpSp>
      <p:grpSp>
        <p:nvGrpSpPr>
          <p:cNvPr id="19" name="Group 19"/>
          <p:cNvGrpSpPr/>
          <p:nvPr/>
        </p:nvGrpSpPr>
        <p:grpSpPr>
          <a:xfrm>
            <a:off x="13273722" y="5262520"/>
            <a:ext cx="528177" cy="528177"/>
            <a:chOff x="0" y="0"/>
            <a:chExt cx="139108" cy="139108"/>
          </a:xfrm>
        </p:grpSpPr>
        <p:sp>
          <p:nvSpPr>
            <p:cNvPr id="20" name="Freeform 20"/>
            <p:cNvSpPr/>
            <p:nvPr/>
          </p:nvSpPr>
          <p:spPr>
            <a:xfrm>
              <a:off x="0" y="0"/>
              <a:ext cx="139108" cy="139108"/>
            </a:xfrm>
            <a:custGeom>
              <a:avLst/>
              <a:gdLst/>
              <a:ahLst/>
              <a:cxnLst/>
              <a:rect l="l" t="t" r="r" b="b"/>
              <a:pathLst>
                <a:path w="139108" h="139108">
                  <a:moveTo>
                    <a:pt x="69554" y="0"/>
                  </a:moveTo>
                  <a:lnTo>
                    <a:pt x="69554" y="0"/>
                  </a:lnTo>
                  <a:cubicBezTo>
                    <a:pt x="107968" y="0"/>
                    <a:pt x="139108" y="31140"/>
                    <a:pt x="139108" y="69554"/>
                  </a:cubicBezTo>
                  <a:lnTo>
                    <a:pt x="139108" y="69554"/>
                  </a:lnTo>
                  <a:cubicBezTo>
                    <a:pt x="139108" y="107968"/>
                    <a:pt x="107968" y="139108"/>
                    <a:pt x="69554" y="139108"/>
                  </a:cubicBezTo>
                  <a:lnTo>
                    <a:pt x="69554" y="139108"/>
                  </a:lnTo>
                  <a:cubicBezTo>
                    <a:pt x="31140" y="139108"/>
                    <a:pt x="0" y="107968"/>
                    <a:pt x="0" y="69554"/>
                  </a:cubicBezTo>
                  <a:lnTo>
                    <a:pt x="0" y="69554"/>
                  </a:lnTo>
                  <a:cubicBezTo>
                    <a:pt x="0" y="31140"/>
                    <a:pt x="31140" y="0"/>
                    <a:pt x="69554" y="0"/>
                  </a:cubicBezTo>
                  <a:close/>
                </a:path>
              </a:pathLst>
            </a:custGeom>
            <a:solidFill>
              <a:srgbClr val="6F9692"/>
            </a:solidFill>
          </p:spPr>
          <p:txBody>
            <a:bodyPr/>
            <a:lstStyle/>
            <a:p>
              <a:endParaRPr lang="fr-FR"/>
            </a:p>
          </p:txBody>
        </p:sp>
        <p:sp>
          <p:nvSpPr>
            <p:cNvPr id="21" name="TextBox 21"/>
            <p:cNvSpPr txBox="1"/>
            <p:nvPr/>
          </p:nvSpPr>
          <p:spPr>
            <a:xfrm>
              <a:off x="0" y="-47625"/>
              <a:ext cx="139108" cy="186733"/>
            </a:xfrm>
            <a:prstGeom prst="rect">
              <a:avLst/>
            </a:prstGeom>
          </p:spPr>
          <p:txBody>
            <a:bodyPr lIns="50800" tIns="50800" rIns="50800" bIns="50800" rtlCol="0" anchor="ctr"/>
            <a:lstStyle/>
            <a:p>
              <a:pPr algn="ctr">
                <a:lnSpc>
                  <a:spcPts val="2659"/>
                </a:lnSpc>
              </a:pPr>
              <a:r>
                <a:rPr lang="en-US" sz="1899">
                  <a:solidFill>
                    <a:srgbClr val="FFFFFF"/>
                  </a:solidFill>
                  <a:latin typeface="Archivo Black"/>
                  <a:ea typeface="Archivo Black"/>
                  <a:cs typeface="Archivo Black"/>
                  <a:sym typeface="Archivo Black"/>
                </a:rPr>
                <a:t>3</a:t>
              </a:r>
            </a:p>
          </p:txBody>
        </p:sp>
      </p:grpSp>
      <p:grpSp>
        <p:nvGrpSpPr>
          <p:cNvPr id="22" name="Group 22"/>
          <p:cNvGrpSpPr/>
          <p:nvPr/>
        </p:nvGrpSpPr>
        <p:grpSpPr>
          <a:xfrm>
            <a:off x="13273722" y="7861923"/>
            <a:ext cx="528177" cy="528177"/>
            <a:chOff x="0" y="0"/>
            <a:chExt cx="139108" cy="139108"/>
          </a:xfrm>
        </p:grpSpPr>
        <p:sp>
          <p:nvSpPr>
            <p:cNvPr id="23" name="Freeform 23"/>
            <p:cNvSpPr/>
            <p:nvPr/>
          </p:nvSpPr>
          <p:spPr>
            <a:xfrm>
              <a:off x="0" y="0"/>
              <a:ext cx="139108" cy="139108"/>
            </a:xfrm>
            <a:custGeom>
              <a:avLst/>
              <a:gdLst/>
              <a:ahLst/>
              <a:cxnLst/>
              <a:rect l="l" t="t" r="r" b="b"/>
              <a:pathLst>
                <a:path w="139108" h="139108">
                  <a:moveTo>
                    <a:pt x="69554" y="0"/>
                  </a:moveTo>
                  <a:lnTo>
                    <a:pt x="69554" y="0"/>
                  </a:lnTo>
                  <a:cubicBezTo>
                    <a:pt x="107968" y="0"/>
                    <a:pt x="139108" y="31140"/>
                    <a:pt x="139108" y="69554"/>
                  </a:cubicBezTo>
                  <a:lnTo>
                    <a:pt x="139108" y="69554"/>
                  </a:lnTo>
                  <a:cubicBezTo>
                    <a:pt x="139108" y="107968"/>
                    <a:pt x="107968" y="139108"/>
                    <a:pt x="69554" y="139108"/>
                  </a:cubicBezTo>
                  <a:lnTo>
                    <a:pt x="69554" y="139108"/>
                  </a:lnTo>
                  <a:cubicBezTo>
                    <a:pt x="31140" y="139108"/>
                    <a:pt x="0" y="107968"/>
                    <a:pt x="0" y="69554"/>
                  </a:cubicBezTo>
                  <a:lnTo>
                    <a:pt x="0" y="69554"/>
                  </a:lnTo>
                  <a:cubicBezTo>
                    <a:pt x="0" y="31140"/>
                    <a:pt x="31140" y="0"/>
                    <a:pt x="69554" y="0"/>
                  </a:cubicBezTo>
                  <a:close/>
                </a:path>
              </a:pathLst>
            </a:custGeom>
            <a:solidFill>
              <a:srgbClr val="6F9692"/>
            </a:solidFill>
          </p:spPr>
          <p:txBody>
            <a:bodyPr/>
            <a:lstStyle/>
            <a:p>
              <a:endParaRPr lang="fr-FR"/>
            </a:p>
          </p:txBody>
        </p:sp>
        <p:sp>
          <p:nvSpPr>
            <p:cNvPr id="24" name="TextBox 24"/>
            <p:cNvSpPr txBox="1"/>
            <p:nvPr/>
          </p:nvSpPr>
          <p:spPr>
            <a:xfrm>
              <a:off x="0" y="-47625"/>
              <a:ext cx="139108" cy="186733"/>
            </a:xfrm>
            <a:prstGeom prst="rect">
              <a:avLst/>
            </a:prstGeom>
          </p:spPr>
          <p:txBody>
            <a:bodyPr lIns="50800" tIns="50800" rIns="50800" bIns="50800" rtlCol="0" anchor="ctr"/>
            <a:lstStyle/>
            <a:p>
              <a:pPr algn="ctr">
                <a:lnSpc>
                  <a:spcPts val="2659"/>
                </a:lnSpc>
              </a:pPr>
              <a:r>
                <a:rPr lang="en-US" sz="1899">
                  <a:solidFill>
                    <a:srgbClr val="FFFFFF"/>
                  </a:solidFill>
                  <a:latin typeface="Archivo Black"/>
                  <a:ea typeface="Archivo Black"/>
                  <a:cs typeface="Archivo Black"/>
                  <a:sym typeface="Archivo Black"/>
                </a:rPr>
                <a:t>5</a:t>
              </a:r>
            </a:p>
          </p:txBody>
        </p:sp>
      </p:grpSp>
      <p:sp>
        <p:nvSpPr>
          <p:cNvPr id="25" name="AutoShape 25"/>
          <p:cNvSpPr/>
          <p:nvPr/>
        </p:nvSpPr>
        <p:spPr>
          <a:xfrm flipV="1">
            <a:off x="9096313" y="2544576"/>
            <a:ext cx="0" cy="6492240"/>
          </a:xfrm>
          <a:prstGeom prst="line">
            <a:avLst/>
          </a:prstGeom>
          <a:ln w="38100" cap="flat">
            <a:solidFill>
              <a:srgbClr val="FFFFFF"/>
            </a:solidFill>
            <a:prstDash val="solid"/>
            <a:headEnd type="none" w="sm" len="sm"/>
            <a:tailEnd type="none" w="sm" len="sm"/>
          </a:ln>
        </p:spPr>
        <p:txBody>
          <a:bodyPr/>
          <a:lstStyle/>
          <a:p>
            <a:endParaRPr lang="fr-FR"/>
          </a:p>
        </p:txBody>
      </p:sp>
      <p:sp>
        <p:nvSpPr>
          <p:cNvPr id="27" name="TextBox 27"/>
          <p:cNvSpPr txBox="1"/>
          <p:nvPr/>
        </p:nvSpPr>
        <p:spPr>
          <a:xfrm>
            <a:off x="1028700" y="519855"/>
            <a:ext cx="7506245" cy="912915"/>
          </a:xfrm>
          <a:prstGeom prst="rect">
            <a:avLst/>
          </a:prstGeom>
        </p:spPr>
        <p:txBody>
          <a:bodyPr lIns="0" tIns="0" rIns="0" bIns="0" rtlCol="0" anchor="t">
            <a:spAutoFit/>
          </a:bodyPr>
          <a:lstStyle/>
          <a:p>
            <a:pPr algn="l">
              <a:lnSpc>
                <a:spcPts val="7431"/>
              </a:lnSpc>
            </a:pPr>
            <a:r>
              <a:rPr lang="en-US" sz="5308" b="1">
                <a:solidFill>
                  <a:srgbClr val="FFFFFF"/>
                </a:solidFill>
                <a:latin typeface="League Spartan"/>
                <a:ea typeface="League Spartan"/>
                <a:cs typeface="League Spartan"/>
                <a:sym typeface="League Spartan"/>
              </a:rPr>
              <a:t>IMPACTS CONCRETS</a:t>
            </a:r>
          </a:p>
        </p:txBody>
      </p:sp>
      <p:sp>
        <p:nvSpPr>
          <p:cNvPr id="28" name="TextBox 28"/>
          <p:cNvSpPr txBox="1"/>
          <p:nvPr/>
        </p:nvSpPr>
        <p:spPr>
          <a:xfrm>
            <a:off x="1028700" y="1318470"/>
            <a:ext cx="6387465" cy="897853"/>
          </a:xfrm>
          <a:prstGeom prst="rect">
            <a:avLst/>
          </a:prstGeom>
        </p:spPr>
        <p:txBody>
          <a:bodyPr lIns="0" tIns="0" rIns="0" bIns="0" rtlCol="0" anchor="t">
            <a:spAutoFit/>
          </a:bodyPr>
          <a:lstStyle/>
          <a:p>
            <a:pPr algn="l">
              <a:lnSpc>
                <a:spcPts val="7212"/>
              </a:lnSpc>
            </a:pPr>
            <a:r>
              <a:rPr lang="en-US" sz="5151">
                <a:solidFill>
                  <a:srgbClr val="FFFFFF"/>
                </a:solidFill>
                <a:latin typeface="Roboto"/>
                <a:ea typeface="Roboto"/>
                <a:cs typeface="Roboto"/>
                <a:sym typeface="Roboto"/>
              </a:rPr>
              <a:t>SUR NOTRE SOCIÉTÉ</a:t>
            </a:r>
          </a:p>
        </p:txBody>
      </p:sp>
      <p:sp>
        <p:nvSpPr>
          <p:cNvPr id="29" name="TextBox 29"/>
          <p:cNvSpPr txBox="1"/>
          <p:nvPr/>
        </p:nvSpPr>
        <p:spPr>
          <a:xfrm>
            <a:off x="2195365" y="2872243"/>
            <a:ext cx="5815844" cy="1134285"/>
          </a:xfrm>
          <a:prstGeom prst="rect">
            <a:avLst/>
          </a:prstGeom>
        </p:spPr>
        <p:txBody>
          <a:bodyPr lIns="0" tIns="0" rIns="0" bIns="0" rtlCol="0" anchor="t">
            <a:spAutoFit/>
          </a:bodyPr>
          <a:lstStyle/>
          <a:p>
            <a:pPr algn="l">
              <a:lnSpc>
                <a:spcPts val="2976"/>
              </a:lnSpc>
              <a:spcBef>
                <a:spcPct val="0"/>
              </a:spcBef>
            </a:pPr>
            <a:r>
              <a:rPr lang="en-US" sz="2125" dirty="0">
                <a:solidFill>
                  <a:srgbClr val="FFFFFF"/>
                </a:solidFill>
                <a:latin typeface="Poppins"/>
                <a:ea typeface="Poppins"/>
                <a:cs typeface="Poppins"/>
                <a:sym typeface="Poppins"/>
              </a:rPr>
              <a:t>Troubles </a:t>
            </a:r>
            <a:r>
              <a:rPr lang="en-US" sz="2125" dirty="0" err="1">
                <a:solidFill>
                  <a:srgbClr val="FFFFFF"/>
                </a:solidFill>
                <a:latin typeface="Poppins"/>
                <a:ea typeface="Poppins"/>
                <a:cs typeface="Poppins"/>
                <a:sym typeface="Poppins"/>
              </a:rPr>
              <a:t>psychotiques</a:t>
            </a:r>
            <a:r>
              <a:rPr lang="en-US" sz="2125" dirty="0">
                <a:solidFill>
                  <a:srgbClr val="FFFFFF"/>
                </a:solidFill>
                <a:latin typeface="Poppins"/>
                <a:ea typeface="Poppins"/>
                <a:cs typeface="Poppins"/>
                <a:sym typeface="Poppins"/>
              </a:rPr>
              <a:t>, </a:t>
            </a:r>
            <a:r>
              <a:rPr lang="en-US" sz="2125" dirty="0" err="1">
                <a:solidFill>
                  <a:srgbClr val="FFFFFF"/>
                </a:solidFill>
                <a:latin typeface="Poppins"/>
                <a:ea typeface="Poppins"/>
                <a:cs typeface="Poppins"/>
                <a:sym typeface="Poppins"/>
              </a:rPr>
              <a:t>dépression</a:t>
            </a:r>
            <a:r>
              <a:rPr lang="en-US" sz="2125" dirty="0">
                <a:solidFill>
                  <a:srgbClr val="FFFFFF"/>
                </a:solidFill>
                <a:latin typeface="Poppins"/>
                <a:ea typeface="Poppins"/>
                <a:cs typeface="Poppins"/>
                <a:sym typeface="Poppins"/>
              </a:rPr>
              <a:t> </a:t>
            </a:r>
            <a:r>
              <a:rPr lang="en-US" sz="2125" dirty="0" err="1">
                <a:solidFill>
                  <a:srgbClr val="FFFFFF"/>
                </a:solidFill>
                <a:latin typeface="Poppins"/>
                <a:ea typeface="Poppins"/>
                <a:cs typeface="Poppins"/>
                <a:sym typeface="Poppins"/>
              </a:rPr>
              <a:t>sévère</a:t>
            </a:r>
            <a:r>
              <a:rPr lang="en-US" sz="2125" dirty="0">
                <a:solidFill>
                  <a:srgbClr val="FFFFFF"/>
                </a:solidFill>
                <a:latin typeface="Poppins"/>
                <a:ea typeface="Poppins"/>
                <a:cs typeface="Poppins"/>
                <a:sym typeface="Poppins"/>
              </a:rPr>
              <a:t> et </a:t>
            </a:r>
            <a:r>
              <a:rPr lang="en-US" sz="2125" dirty="0" err="1">
                <a:solidFill>
                  <a:srgbClr val="FFFFFF"/>
                </a:solidFill>
                <a:latin typeface="Poppins"/>
                <a:ea typeface="Poppins"/>
                <a:cs typeface="Poppins"/>
                <a:sym typeface="Poppins"/>
              </a:rPr>
              <a:t>tentatives</a:t>
            </a:r>
            <a:r>
              <a:rPr lang="en-US" sz="2125" dirty="0">
                <a:solidFill>
                  <a:srgbClr val="FFFFFF"/>
                </a:solidFill>
                <a:latin typeface="Poppins"/>
                <a:ea typeface="Poppins"/>
                <a:cs typeface="Poppins"/>
                <a:sym typeface="Poppins"/>
              </a:rPr>
              <a:t> de suicide en forte augmentation</a:t>
            </a:r>
          </a:p>
        </p:txBody>
      </p:sp>
      <p:sp>
        <p:nvSpPr>
          <p:cNvPr id="30" name="TextBox 30"/>
          <p:cNvSpPr txBox="1"/>
          <p:nvPr/>
        </p:nvSpPr>
        <p:spPr>
          <a:xfrm>
            <a:off x="2195365" y="4723323"/>
            <a:ext cx="5815844" cy="1117575"/>
          </a:xfrm>
          <a:prstGeom prst="rect">
            <a:avLst/>
          </a:prstGeom>
        </p:spPr>
        <p:txBody>
          <a:bodyPr lIns="0" tIns="0" rIns="0" bIns="0" rtlCol="0" anchor="t">
            <a:spAutoFit/>
          </a:bodyPr>
          <a:lstStyle/>
          <a:p>
            <a:pPr algn="l">
              <a:lnSpc>
                <a:spcPts val="2976"/>
              </a:lnSpc>
              <a:spcBef>
                <a:spcPct val="0"/>
              </a:spcBef>
            </a:pPr>
            <a:r>
              <a:rPr lang="en-US" sz="2125">
                <a:solidFill>
                  <a:srgbClr val="FFFFFF"/>
                </a:solidFill>
                <a:latin typeface="Poppins"/>
                <a:ea typeface="Poppins"/>
                <a:cs typeface="Poppins"/>
                <a:sym typeface="Poppins"/>
              </a:rPr>
              <a:t>Déscolarisation massive, violences conjugales, précarité économique et rupture des liens familiaux</a:t>
            </a:r>
          </a:p>
        </p:txBody>
      </p:sp>
      <p:sp>
        <p:nvSpPr>
          <p:cNvPr id="31" name="TextBox 31"/>
          <p:cNvSpPr txBox="1"/>
          <p:nvPr/>
        </p:nvSpPr>
        <p:spPr>
          <a:xfrm>
            <a:off x="962465" y="3588193"/>
            <a:ext cx="870772"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Santé</a:t>
            </a:r>
          </a:p>
        </p:txBody>
      </p:sp>
      <p:sp>
        <p:nvSpPr>
          <p:cNvPr id="32" name="TextBox 32"/>
          <p:cNvSpPr txBox="1"/>
          <p:nvPr/>
        </p:nvSpPr>
        <p:spPr>
          <a:xfrm>
            <a:off x="962465" y="5783748"/>
            <a:ext cx="870772"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Social</a:t>
            </a:r>
          </a:p>
        </p:txBody>
      </p:sp>
      <p:sp>
        <p:nvSpPr>
          <p:cNvPr id="33" name="TextBox 33"/>
          <p:cNvSpPr txBox="1"/>
          <p:nvPr/>
        </p:nvSpPr>
        <p:spPr>
          <a:xfrm>
            <a:off x="2195365" y="6611411"/>
            <a:ext cx="5815844" cy="1117575"/>
          </a:xfrm>
          <a:prstGeom prst="rect">
            <a:avLst/>
          </a:prstGeom>
        </p:spPr>
        <p:txBody>
          <a:bodyPr lIns="0" tIns="0" rIns="0" bIns="0" rtlCol="0" anchor="t">
            <a:spAutoFit/>
          </a:bodyPr>
          <a:lstStyle/>
          <a:p>
            <a:pPr algn="l">
              <a:lnSpc>
                <a:spcPts val="2976"/>
              </a:lnSpc>
              <a:spcBef>
                <a:spcPct val="0"/>
              </a:spcBef>
            </a:pPr>
            <a:r>
              <a:rPr lang="en-US" sz="2125">
                <a:solidFill>
                  <a:srgbClr val="FFFFFF"/>
                </a:solidFill>
                <a:latin typeface="Poppins"/>
                <a:ea typeface="Poppins"/>
                <a:cs typeface="Poppins"/>
                <a:sym typeface="Poppins"/>
              </a:rPr>
              <a:t>Banalisation de la consommation, perte de repères culturels et tensions au sein des communautés</a:t>
            </a:r>
          </a:p>
        </p:txBody>
      </p:sp>
      <p:sp>
        <p:nvSpPr>
          <p:cNvPr id="34" name="TextBox 34"/>
          <p:cNvSpPr txBox="1"/>
          <p:nvPr/>
        </p:nvSpPr>
        <p:spPr>
          <a:xfrm>
            <a:off x="834065" y="7671837"/>
            <a:ext cx="1127572"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Sociétal</a:t>
            </a:r>
          </a:p>
        </p:txBody>
      </p:sp>
      <p:sp>
        <p:nvSpPr>
          <p:cNvPr id="35" name="TextBox 35"/>
          <p:cNvSpPr txBox="1"/>
          <p:nvPr/>
        </p:nvSpPr>
        <p:spPr>
          <a:xfrm rot="-5400000">
            <a:off x="7906127" y="3545965"/>
            <a:ext cx="2839577" cy="516231"/>
          </a:xfrm>
          <a:prstGeom prst="rect">
            <a:avLst/>
          </a:prstGeom>
        </p:spPr>
        <p:txBody>
          <a:bodyPr lIns="0" tIns="0" rIns="0" bIns="0" rtlCol="0" anchor="t">
            <a:spAutoFit/>
          </a:bodyPr>
          <a:lstStyle/>
          <a:p>
            <a:pPr algn="l">
              <a:lnSpc>
                <a:spcPts val="4096"/>
              </a:lnSpc>
              <a:spcBef>
                <a:spcPct val="0"/>
              </a:spcBef>
            </a:pPr>
            <a:r>
              <a:rPr lang="en-US" sz="2925" b="1">
                <a:solidFill>
                  <a:srgbClr val="FFFFFF"/>
                </a:solidFill>
                <a:latin typeface="Poppins Bold"/>
                <a:ea typeface="Poppins Bold"/>
                <a:cs typeface="Poppins Bold"/>
                <a:sym typeface="Poppins Bold"/>
              </a:rPr>
              <a:t>Parcours type</a:t>
            </a:r>
          </a:p>
        </p:txBody>
      </p:sp>
      <p:sp>
        <p:nvSpPr>
          <p:cNvPr id="36" name="TextBox 36"/>
          <p:cNvSpPr txBox="1"/>
          <p:nvPr/>
        </p:nvSpPr>
        <p:spPr>
          <a:xfrm>
            <a:off x="11601368" y="2708910"/>
            <a:ext cx="1268981"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Curiosité</a:t>
            </a:r>
          </a:p>
        </p:txBody>
      </p:sp>
      <p:sp>
        <p:nvSpPr>
          <p:cNvPr id="37" name="TextBox 37"/>
          <p:cNvSpPr txBox="1"/>
          <p:nvPr/>
        </p:nvSpPr>
        <p:spPr>
          <a:xfrm>
            <a:off x="11269039" y="3035910"/>
            <a:ext cx="1601310" cy="27622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Poppins"/>
                <a:ea typeface="Poppins"/>
                <a:cs typeface="Poppins"/>
                <a:sym typeface="Poppins"/>
              </a:rPr>
              <a:t>Premier contact</a:t>
            </a:r>
          </a:p>
        </p:txBody>
      </p:sp>
      <p:sp>
        <p:nvSpPr>
          <p:cNvPr id="38" name="TextBox 38"/>
          <p:cNvSpPr txBox="1"/>
          <p:nvPr/>
        </p:nvSpPr>
        <p:spPr>
          <a:xfrm>
            <a:off x="14261340" y="4329070"/>
            <a:ext cx="1601310" cy="27622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Poppins"/>
                <a:ea typeface="Poppins"/>
                <a:cs typeface="Poppins"/>
                <a:sym typeface="Poppins"/>
              </a:rPr>
              <a:t>Installation</a:t>
            </a:r>
          </a:p>
        </p:txBody>
      </p:sp>
      <p:sp>
        <p:nvSpPr>
          <p:cNvPr id="39" name="TextBox 39"/>
          <p:cNvSpPr txBox="1"/>
          <p:nvPr/>
        </p:nvSpPr>
        <p:spPr>
          <a:xfrm>
            <a:off x="14261340" y="3986668"/>
            <a:ext cx="1827898"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Dépendance</a:t>
            </a:r>
          </a:p>
        </p:txBody>
      </p:sp>
      <p:sp>
        <p:nvSpPr>
          <p:cNvPr id="40" name="TextBox 40"/>
          <p:cNvSpPr txBox="1"/>
          <p:nvPr/>
        </p:nvSpPr>
        <p:spPr>
          <a:xfrm>
            <a:off x="14261340" y="6928473"/>
            <a:ext cx="1601310" cy="27622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Poppins"/>
                <a:ea typeface="Poppins"/>
                <a:cs typeface="Poppins"/>
                <a:sym typeface="Poppins"/>
              </a:rPr>
              <a:t>Perte de repères</a:t>
            </a:r>
          </a:p>
        </p:txBody>
      </p:sp>
      <p:sp>
        <p:nvSpPr>
          <p:cNvPr id="41" name="TextBox 41"/>
          <p:cNvSpPr txBox="1"/>
          <p:nvPr/>
        </p:nvSpPr>
        <p:spPr>
          <a:xfrm>
            <a:off x="14261340" y="6586071"/>
            <a:ext cx="2160227"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Désocialisation</a:t>
            </a:r>
          </a:p>
        </p:txBody>
      </p:sp>
      <p:sp>
        <p:nvSpPr>
          <p:cNvPr id="42" name="TextBox 42"/>
          <p:cNvSpPr txBox="1"/>
          <p:nvPr/>
        </p:nvSpPr>
        <p:spPr>
          <a:xfrm>
            <a:off x="11394846" y="5310720"/>
            <a:ext cx="1450251"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Isolement</a:t>
            </a:r>
          </a:p>
        </p:txBody>
      </p:sp>
      <p:sp>
        <p:nvSpPr>
          <p:cNvPr id="43" name="TextBox 43"/>
          <p:cNvSpPr txBox="1"/>
          <p:nvPr/>
        </p:nvSpPr>
        <p:spPr>
          <a:xfrm>
            <a:off x="11296658" y="5637720"/>
            <a:ext cx="1495569" cy="27622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Poppins"/>
                <a:ea typeface="Poppins"/>
                <a:cs typeface="Poppins"/>
                <a:sym typeface="Poppins"/>
              </a:rPr>
              <a:t>Rupture sociale</a:t>
            </a:r>
          </a:p>
        </p:txBody>
      </p:sp>
      <p:sp>
        <p:nvSpPr>
          <p:cNvPr id="44" name="TextBox 44"/>
          <p:cNvSpPr txBox="1"/>
          <p:nvPr/>
        </p:nvSpPr>
        <p:spPr>
          <a:xfrm>
            <a:off x="10745294" y="7910123"/>
            <a:ext cx="2099803" cy="374625"/>
          </a:xfrm>
          <a:prstGeom prst="rect">
            <a:avLst/>
          </a:prstGeom>
        </p:spPr>
        <p:txBody>
          <a:bodyPr lIns="0" tIns="0" rIns="0" bIns="0" rtlCol="0" anchor="t">
            <a:spAutoFit/>
          </a:bodyPr>
          <a:lstStyle/>
          <a:p>
            <a:pPr algn="l">
              <a:lnSpc>
                <a:spcPts val="2976"/>
              </a:lnSpc>
              <a:spcBef>
                <a:spcPct val="0"/>
              </a:spcBef>
            </a:pPr>
            <a:r>
              <a:rPr lang="en-US" sz="2125" b="1">
                <a:solidFill>
                  <a:srgbClr val="FFFFFF"/>
                </a:solidFill>
                <a:latin typeface="Poppins Bold"/>
                <a:ea typeface="Poppins Bold"/>
                <a:cs typeface="Poppins Bold"/>
                <a:sym typeface="Poppins Bold"/>
              </a:rPr>
              <a:t>Conséquences</a:t>
            </a:r>
          </a:p>
        </p:txBody>
      </p:sp>
      <p:sp>
        <p:nvSpPr>
          <p:cNvPr id="45" name="TextBox 45"/>
          <p:cNvSpPr txBox="1"/>
          <p:nvPr/>
        </p:nvSpPr>
        <p:spPr>
          <a:xfrm>
            <a:off x="10881247" y="8237124"/>
            <a:ext cx="1963851" cy="276225"/>
          </a:xfrm>
          <a:prstGeom prst="rect">
            <a:avLst/>
          </a:prstGeom>
        </p:spPr>
        <p:txBody>
          <a:bodyPr lIns="0" tIns="0" rIns="0" bIns="0" rtlCol="0" anchor="t">
            <a:spAutoFit/>
          </a:bodyPr>
          <a:lstStyle/>
          <a:p>
            <a:pPr algn="l">
              <a:lnSpc>
                <a:spcPts val="2100"/>
              </a:lnSpc>
              <a:spcBef>
                <a:spcPct val="0"/>
              </a:spcBef>
            </a:pPr>
            <a:r>
              <a:rPr lang="en-US" sz="1500">
                <a:solidFill>
                  <a:srgbClr val="FFFFFF"/>
                </a:solidFill>
                <a:latin typeface="Poppins"/>
                <a:ea typeface="Poppins"/>
                <a:cs typeface="Poppins"/>
                <a:sym typeface="Poppins"/>
              </a:rPr>
              <a:t>Délinquance ou soin</a:t>
            </a:r>
          </a:p>
        </p:txBody>
      </p:sp>
      <p:grpSp>
        <p:nvGrpSpPr>
          <p:cNvPr id="56" name="Groupe 55">
            <a:extLst>
              <a:ext uri="{FF2B5EF4-FFF2-40B4-BE49-F238E27FC236}">
                <a16:creationId xmlns:a16="http://schemas.microsoft.com/office/drawing/2014/main" id="{58CC4399-B7D7-9C5B-CC56-6D196CBA6701}"/>
              </a:ext>
            </a:extLst>
          </p:cNvPr>
          <p:cNvGrpSpPr/>
          <p:nvPr/>
        </p:nvGrpSpPr>
        <p:grpSpPr>
          <a:xfrm>
            <a:off x="16231278" y="9116599"/>
            <a:ext cx="2018622" cy="1072114"/>
            <a:chOff x="6400800" y="5600700"/>
            <a:chExt cx="6025850" cy="3200400"/>
          </a:xfrm>
        </p:grpSpPr>
        <p:pic>
          <p:nvPicPr>
            <p:cNvPr id="57" name="Image 56" descr="Une image contenant Graphique, graphisme, Caractère coloré, art&#10;&#10;Le contenu généré par l’IA peut être incorrect.">
              <a:extLst>
                <a:ext uri="{FF2B5EF4-FFF2-40B4-BE49-F238E27FC236}">
                  <a16:creationId xmlns:a16="http://schemas.microsoft.com/office/drawing/2014/main" id="{6E85C979-A838-6D9E-F5AA-6F63A87A21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250" y="5600700"/>
              <a:ext cx="3200400" cy="3200400"/>
            </a:xfrm>
            <a:prstGeom prst="rect">
              <a:avLst/>
            </a:prstGeom>
            <a:effectLst>
              <a:glow>
                <a:schemeClr val="bg1">
                  <a:alpha val="10000"/>
                </a:schemeClr>
              </a:glow>
              <a:outerShdw blurRad="469900" dist="38100" dir="2700000" algn="tl" rotWithShape="0">
                <a:schemeClr val="bg1">
                  <a:alpha val="46000"/>
                </a:schemeClr>
              </a:outerShdw>
            </a:effectLst>
          </p:spPr>
        </p:pic>
        <p:sp>
          <p:nvSpPr>
            <p:cNvPr id="58" name="Ellipse 57">
              <a:extLst>
                <a:ext uri="{FF2B5EF4-FFF2-40B4-BE49-F238E27FC236}">
                  <a16:creationId xmlns:a16="http://schemas.microsoft.com/office/drawing/2014/main" id="{A97FC4E2-8790-0F80-D60D-8ACC49B0C6DB}"/>
                </a:ext>
              </a:extLst>
            </p:cNvPr>
            <p:cNvSpPr/>
            <p:nvPr/>
          </p:nvSpPr>
          <p:spPr>
            <a:xfrm>
              <a:off x="6400800" y="5787697"/>
              <a:ext cx="2870080" cy="287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PF"/>
            </a:p>
          </p:txBody>
        </p:sp>
        <p:pic>
          <p:nvPicPr>
            <p:cNvPr id="59" name="Image 58" descr="Une image contenant Graphique, clipart, graphisme, art&#10;&#10;Le contenu généré par l’IA peut être incorrect.">
              <a:extLst>
                <a:ext uri="{FF2B5EF4-FFF2-40B4-BE49-F238E27FC236}">
                  <a16:creationId xmlns:a16="http://schemas.microsoft.com/office/drawing/2014/main" id="{ED9C3F97-F3EC-4C69-F6A9-25C2BA55ED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0306" y="5839763"/>
              <a:ext cx="2765944" cy="276594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4038046"/>
            <a:ext cx="18288001" cy="1638853"/>
            <a:chOff x="0" y="0"/>
            <a:chExt cx="4952059" cy="528487"/>
          </a:xfrm>
        </p:grpSpPr>
        <p:sp>
          <p:nvSpPr>
            <p:cNvPr id="3" name="Freeform 3"/>
            <p:cNvSpPr/>
            <p:nvPr/>
          </p:nvSpPr>
          <p:spPr>
            <a:xfrm>
              <a:off x="0" y="0"/>
              <a:ext cx="4952059" cy="528487"/>
            </a:xfrm>
            <a:custGeom>
              <a:avLst/>
              <a:gdLst/>
              <a:ahLst/>
              <a:cxnLst/>
              <a:rect l="l" t="t" r="r" b="b"/>
              <a:pathLst>
                <a:path w="4952059" h="528487">
                  <a:moveTo>
                    <a:pt x="20999" y="0"/>
                  </a:moveTo>
                  <a:lnTo>
                    <a:pt x="4931060" y="0"/>
                  </a:lnTo>
                  <a:cubicBezTo>
                    <a:pt x="4936629" y="0"/>
                    <a:pt x="4941970" y="2212"/>
                    <a:pt x="4945909" y="6151"/>
                  </a:cubicBezTo>
                  <a:cubicBezTo>
                    <a:pt x="4949847" y="10089"/>
                    <a:pt x="4952059" y="15430"/>
                    <a:pt x="4952059" y="20999"/>
                  </a:cubicBezTo>
                  <a:lnTo>
                    <a:pt x="4952059" y="507488"/>
                  </a:lnTo>
                  <a:cubicBezTo>
                    <a:pt x="4952059" y="519086"/>
                    <a:pt x="4942658" y="528487"/>
                    <a:pt x="4931060" y="528487"/>
                  </a:cubicBezTo>
                  <a:lnTo>
                    <a:pt x="20999" y="528487"/>
                  </a:lnTo>
                  <a:cubicBezTo>
                    <a:pt x="15430" y="528487"/>
                    <a:pt x="10089" y="526275"/>
                    <a:pt x="6151" y="522337"/>
                  </a:cubicBezTo>
                  <a:cubicBezTo>
                    <a:pt x="2212" y="518399"/>
                    <a:pt x="0" y="513057"/>
                    <a:pt x="0" y="507488"/>
                  </a:cubicBezTo>
                  <a:lnTo>
                    <a:pt x="0" y="20999"/>
                  </a:lnTo>
                  <a:cubicBezTo>
                    <a:pt x="0" y="15430"/>
                    <a:pt x="2212" y="10089"/>
                    <a:pt x="6151" y="6151"/>
                  </a:cubicBezTo>
                  <a:cubicBezTo>
                    <a:pt x="10089" y="2212"/>
                    <a:pt x="15430" y="0"/>
                    <a:pt x="20999" y="0"/>
                  </a:cubicBezTo>
                  <a:close/>
                </a:path>
              </a:pathLst>
            </a:custGeom>
            <a:solidFill>
              <a:srgbClr val="134D55"/>
            </a:solidFill>
          </p:spPr>
          <p:txBody>
            <a:bodyPr/>
            <a:lstStyle/>
            <a:p>
              <a:endParaRPr lang="fr-FR"/>
            </a:p>
          </p:txBody>
        </p:sp>
        <p:sp>
          <p:nvSpPr>
            <p:cNvPr id="4" name="TextBox 4"/>
            <p:cNvSpPr txBox="1"/>
            <p:nvPr/>
          </p:nvSpPr>
          <p:spPr>
            <a:xfrm>
              <a:off x="0" y="-47625"/>
              <a:ext cx="4952059" cy="576112"/>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765807" y="1650812"/>
            <a:ext cx="6756386" cy="978088"/>
          </a:xfrm>
          <a:prstGeom prst="rect">
            <a:avLst/>
          </a:prstGeom>
        </p:spPr>
        <p:txBody>
          <a:bodyPr lIns="0" tIns="0" rIns="0" bIns="0" rtlCol="0" anchor="t">
            <a:spAutoFit/>
          </a:bodyPr>
          <a:lstStyle/>
          <a:p>
            <a:pPr algn="ctr">
              <a:lnSpc>
                <a:spcPts val="7940"/>
              </a:lnSpc>
            </a:pPr>
            <a:r>
              <a:rPr lang="en-US" sz="5672" dirty="0">
                <a:solidFill>
                  <a:srgbClr val="134D55"/>
                </a:solidFill>
                <a:latin typeface="League Spartan"/>
                <a:ea typeface="League Spartan"/>
                <a:cs typeface="League Spartan"/>
                <a:sym typeface="League Spartan"/>
              </a:rPr>
              <a:t>DONNÉES CLÉ</a:t>
            </a:r>
          </a:p>
        </p:txBody>
      </p:sp>
      <p:sp>
        <p:nvSpPr>
          <p:cNvPr id="6" name="TextBox 6"/>
          <p:cNvSpPr txBox="1"/>
          <p:nvPr/>
        </p:nvSpPr>
        <p:spPr>
          <a:xfrm>
            <a:off x="6208106" y="932299"/>
            <a:ext cx="5871786" cy="624298"/>
          </a:xfrm>
          <a:prstGeom prst="rect">
            <a:avLst/>
          </a:prstGeom>
        </p:spPr>
        <p:txBody>
          <a:bodyPr lIns="0" tIns="0" rIns="0" bIns="0" rtlCol="0" anchor="t">
            <a:spAutoFit/>
          </a:bodyPr>
          <a:lstStyle/>
          <a:p>
            <a:pPr algn="ctr">
              <a:lnSpc>
                <a:spcPts val="5094"/>
              </a:lnSpc>
            </a:pPr>
            <a:r>
              <a:rPr lang="en-US" sz="3639" dirty="0">
                <a:solidFill>
                  <a:srgbClr val="303642"/>
                </a:solidFill>
                <a:latin typeface="Roboto"/>
                <a:ea typeface="Roboto"/>
                <a:cs typeface="Roboto"/>
                <a:sym typeface="Roboto"/>
              </a:rPr>
              <a:t>ÉTAT DES LIEUX</a:t>
            </a:r>
          </a:p>
        </p:txBody>
      </p:sp>
      <p:sp>
        <p:nvSpPr>
          <p:cNvPr id="7" name="TextBox 7"/>
          <p:cNvSpPr txBox="1"/>
          <p:nvPr/>
        </p:nvSpPr>
        <p:spPr>
          <a:xfrm>
            <a:off x="2336927" y="2705100"/>
            <a:ext cx="13614147" cy="791448"/>
          </a:xfrm>
          <a:prstGeom prst="rect">
            <a:avLst/>
          </a:prstGeom>
        </p:spPr>
        <p:txBody>
          <a:bodyPr lIns="0" tIns="0" rIns="0" bIns="0" rtlCol="0" anchor="t">
            <a:spAutoFit/>
          </a:bodyPr>
          <a:lstStyle/>
          <a:p>
            <a:pPr algn="ctr">
              <a:lnSpc>
                <a:spcPts val="3107"/>
              </a:lnSpc>
              <a:spcBef>
                <a:spcPct val="0"/>
              </a:spcBef>
            </a:pPr>
            <a:r>
              <a:rPr lang="en-US" sz="2219" dirty="0">
                <a:solidFill>
                  <a:srgbClr val="303642"/>
                </a:solidFill>
                <a:latin typeface="Poppins"/>
                <a:ea typeface="Poppins"/>
                <a:cs typeface="Poppins"/>
                <a:sym typeface="Poppins"/>
              </a:rPr>
              <a:t>Les services </a:t>
            </a:r>
            <a:r>
              <a:rPr lang="en-US" sz="2219" dirty="0" err="1">
                <a:solidFill>
                  <a:srgbClr val="303642"/>
                </a:solidFill>
                <a:latin typeface="Poppins"/>
                <a:ea typeface="Poppins"/>
                <a:cs typeface="Poppins"/>
                <a:sym typeface="Poppins"/>
              </a:rPr>
              <a:t>sociaux</a:t>
            </a:r>
            <a:r>
              <a:rPr lang="en-US" sz="2219" dirty="0">
                <a:solidFill>
                  <a:srgbClr val="303642"/>
                </a:solidFill>
                <a:latin typeface="Poppins"/>
                <a:ea typeface="Poppins"/>
                <a:cs typeface="Poppins"/>
                <a:sym typeface="Poppins"/>
              </a:rPr>
              <a:t> et sanitaires </a:t>
            </a:r>
            <a:r>
              <a:rPr lang="en-US" sz="2219" dirty="0" err="1">
                <a:solidFill>
                  <a:srgbClr val="303642"/>
                </a:solidFill>
                <a:latin typeface="Poppins"/>
                <a:ea typeface="Poppins"/>
                <a:cs typeface="Poppins"/>
                <a:sym typeface="Poppins"/>
              </a:rPr>
              <a:t>observent</a:t>
            </a:r>
            <a:r>
              <a:rPr lang="en-US" sz="2219" dirty="0">
                <a:solidFill>
                  <a:srgbClr val="303642"/>
                </a:solidFill>
                <a:latin typeface="Poppins"/>
                <a:ea typeface="Poppins"/>
                <a:cs typeface="Poppins"/>
                <a:sym typeface="Poppins"/>
              </a:rPr>
              <a:t> </a:t>
            </a:r>
            <a:r>
              <a:rPr lang="en-US" sz="2219" dirty="0" err="1">
                <a:solidFill>
                  <a:srgbClr val="303642"/>
                </a:solidFill>
                <a:latin typeface="Poppins"/>
                <a:ea typeface="Poppins"/>
                <a:cs typeface="Poppins"/>
                <a:sym typeface="Poppins"/>
              </a:rPr>
              <a:t>une</a:t>
            </a:r>
            <a:r>
              <a:rPr lang="en-US" sz="2219" dirty="0">
                <a:solidFill>
                  <a:srgbClr val="303642"/>
                </a:solidFill>
                <a:latin typeface="Poppins"/>
                <a:ea typeface="Poppins"/>
                <a:cs typeface="Poppins"/>
                <a:sym typeface="Poppins"/>
              </a:rPr>
              <a:t> </a:t>
            </a:r>
            <a:r>
              <a:rPr lang="en-US" sz="2219" dirty="0" err="1">
                <a:solidFill>
                  <a:srgbClr val="303642"/>
                </a:solidFill>
                <a:latin typeface="Poppins"/>
                <a:ea typeface="Poppins"/>
                <a:cs typeface="Poppins"/>
                <a:sym typeface="Poppins"/>
              </a:rPr>
              <a:t>hausse</a:t>
            </a:r>
            <a:r>
              <a:rPr lang="en-US" sz="2219" dirty="0">
                <a:solidFill>
                  <a:srgbClr val="303642"/>
                </a:solidFill>
                <a:latin typeface="Poppins"/>
                <a:ea typeface="Poppins"/>
                <a:cs typeface="Poppins"/>
                <a:sym typeface="Poppins"/>
              </a:rPr>
              <a:t> des situations de </a:t>
            </a:r>
            <a:r>
              <a:rPr lang="en-US" sz="2219" dirty="0" err="1">
                <a:solidFill>
                  <a:srgbClr val="303642"/>
                </a:solidFill>
                <a:latin typeface="Poppins"/>
                <a:ea typeface="Poppins"/>
                <a:cs typeface="Poppins"/>
                <a:sym typeface="Poppins"/>
              </a:rPr>
              <a:t>détresse</a:t>
            </a:r>
            <a:r>
              <a:rPr lang="en-US" sz="2219" dirty="0">
                <a:solidFill>
                  <a:srgbClr val="303642"/>
                </a:solidFill>
                <a:latin typeface="Poppins"/>
                <a:ea typeface="Poppins"/>
                <a:cs typeface="Poppins"/>
                <a:sym typeface="Poppins"/>
              </a:rPr>
              <a:t> </a:t>
            </a:r>
            <a:r>
              <a:rPr lang="en-US" sz="2219" dirty="0" err="1">
                <a:solidFill>
                  <a:srgbClr val="303642"/>
                </a:solidFill>
                <a:latin typeface="Poppins"/>
                <a:ea typeface="Poppins"/>
                <a:cs typeface="Poppins"/>
                <a:sym typeface="Poppins"/>
              </a:rPr>
              <a:t>psychologique</a:t>
            </a:r>
            <a:r>
              <a:rPr lang="en-US" sz="2219" dirty="0">
                <a:solidFill>
                  <a:srgbClr val="303642"/>
                </a:solidFill>
                <a:latin typeface="Poppins"/>
                <a:ea typeface="Poppins"/>
                <a:cs typeface="Poppins"/>
                <a:sym typeface="Poppins"/>
              </a:rPr>
              <a:t>, de </a:t>
            </a:r>
            <a:r>
              <a:rPr lang="en-US" sz="2219" dirty="0" err="1">
                <a:solidFill>
                  <a:srgbClr val="303642"/>
                </a:solidFill>
                <a:latin typeface="Poppins"/>
                <a:ea typeface="Poppins"/>
                <a:cs typeface="Poppins"/>
                <a:sym typeface="Poppins"/>
              </a:rPr>
              <a:t>déscolarisation</a:t>
            </a:r>
            <a:r>
              <a:rPr lang="en-US" sz="2219" dirty="0">
                <a:solidFill>
                  <a:srgbClr val="303642"/>
                </a:solidFill>
                <a:latin typeface="Poppins"/>
                <a:ea typeface="Poppins"/>
                <a:cs typeface="Poppins"/>
                <a:sym typeface="Poppins"/>
              </a:rPr>
              <a:t> et de violences </a:t>
            </a:r>
            <a:r>
              <a:rPr lang="en-US" sz="2219" dirty="0" err="1">
                <a:solidFill>
                  <a:srgbClr val="303642"/>
                </a:solidFill>
                <a:latin typeface="Poppins"/>
                <a:ea typeface="Poppins"/>
                <a:cs typeface="Poppins"/>
                <a:sym typeface="Poppins"/>
              </a:rPr>
              <a:t>intrafamiliales</a:t>
            </a:r>
            <a:r>
              <a:rPr lang="en-US" sz="2219" dirty="0">
                <a:solidFill>
                  <a:srgbClr val="303642"/>
                </a:solidFill>
                <a:latin typeface="Poppins"/>
                <a:ea typeface="Poppins"/>
                <a:cs typeface="Poppins"/>
                <a:sym typeface="Poppins"/>
              </a:rPr>
              <a:t> </a:t>
            </a:r>
            <a:r>
              <a:rPr lang="en-US" sz="2219" dirty="0" err="1">
                <a:solidFill>
                  <a:srgbClr val="303642"/>
                </a:solidFill>
                <a:latin typeface="Poppins"/>
                <a:ea typeface="Poppins"/>
                <a:cs typeface="Poppins"/>
                <a:sym typeface="Poppins"/>
              </a:rPr>
              <a:t>liées</a:t>
            </a:r>
            <a:r>
              <a:rPr lang="en-US" sz="2219" dirty="0">
                <a:solidFill>
                  <a:srgbClr val="303642"/>
                </a:solidFill>
                <a:latin typeface="Poppins"/>
                <a:ea typeface="Poppins"/>
                <a:cs typeface="Poppins"/>
                <a:sym typeface="Poppins"/>
              </a:rPr>
              <a:t> à la </a:t>
            </a:r>
            <a:r>
              <a:rPr lang="en-US" sz="2219" dirty="0" err="1">
                <a:solidFill>
                  <a:srgbClr val="303642"/>
                </a:solidFill>
                <a:latin typeface="Poppins"/>
                <a:ea typeface="Poppins"/>
                <a:cs typeface="Poppins"/>
                <a:sym typeface="Poppins"/>
              </a:rPr>
              <a:t>consommation</a:t>
            </a:r>
            <a:r>
              <a:rPr lang="en-US" sz="2219" dirty="0">
                <a:solidFill>
                  <a:srgbClr val="303642"/>
                </a:solidFill>
                <a:latin typeface="Poppins"/>
                <a:ea typeface="Poppins"/>
                <a:cs typeface="Poppins"/>
                <a:sym typeface="Poppins"/>
              </a:rPr>
              <a:t> </a:t>
            </a:r>
            <a:r>
              <a:rPr lang="en-US" sz="2219" dirty="0" err="1">
                <a:solidFill>
                  <a:srgbClr val="303642"/>
                </a:solidFill>
                <a:latin typeface="Poppins"/>
                <a:ea typeface="Poppins"/>
                <a:cs typeface="Poppins"/>
                <a:sym typeface="Poppins"/>
              </a:rPr>
              <a:t>d’ICE</a:t>
            </a:r>
            <a:r>
              <a:rPr lang="en-US" sz="2219" dirty="0">
                <a:solidFill>
                  <a:srgbClr val="303642"/>
                </a:solidFill>
                <a:latin typeface="Poppins"/>
                <a:ea typeface="Poppins"/>
                <a:cs typeface="Poppins"/>
                <a:sym typeface="Poppins"/>
              </a:rPr>
              <a:t>.</a:t>
            </a:r>
          </a:p>
        </p:txBody>
      </p:sp>
      <p:sp>
        <p:nvSpPr>
          <p:cNvPr id="8" name="TextBox 8"/>
          <p:cNvSpPr txBox="1"/>
          <p:nvPr/>
        </p:nvSpPr>
        <p:spPr>
          <a:xfrm>
            <a:off x="454516" y="6128737"/>
            <a:ext cx="4650884" cy="1713546"/>
          </a:xfrm>
          <a:prstGeom prst="rect">
            <a:avLst/>
          </a:prstGeom>
        </p:spPr>
        <p:txBody>
          <a:bodyPr wrap="square" lIns="0" tIns="0" rIns="0" bIns="0" rtlCol="0" anchor="t">
            <a:spAutoFit/>
          </a:bodyPr>
          <a:lstStyle/>
          <a:p>
            <a:pPr algn="ctr">
              <a:lnSpc>
                <a:spcPts val="2687"/>
              </a:lnSpc>
            </a:pPr>
            <a:r>
              <a:rPr lang="en-US" sz="1919" b="1" dirty="0" err="1">
                <a:solidFill>
                  <a:srgbClr val="303642"/>
                </a:solidFill>
                <a:latin typeface="Poppins Bold"/>
                <a:ea typeface="Poppins Bold"/>
                <a:cs typeface="Poppins Bold"/>
                <a:sym typeface="Poppins Bold"/>
              </a:rPr>
              <a:t>Âge</a:t>
            </a:r>
            <a:r>
              <a:rPr lang="en-US" sz="1919" b="1" dirty="0">
                <a:solidFill>
                  <a:srgbClr val="303642"/>
                </a:solidFill>
                <a:latin typeface="Poppins Bold"/>
                <a:ea typeface="Poppins Bold"/>
                <a:cs typeface="Poppins Bold"/>
                <a:sym typeface="Poppins Bold"/>
              </a:rPr>
              <a:t> critique </a:t>
            </a:r>
          </a:p>
          <a:p>
            <a:pPr algn="ctr">
              <a:lnSpc>
                <a:spcPts val="2687"/>
              </a:lnSpc>
            </a:pPr>
            <a:r>
              <a:rPr lang="en-US" sz="1919" dirty="0" err="1">
                <a:solidFill>
                  <a:srgbClr val="303642"/>
                </a:solidFill>
                <a:latin typeface="Poppins"/>
                <a:ea typeface="Poppins"/>
                <a:cs typeface="Poppins"/>
                <a:sym typeface="Poppins"/>
              </a:rPr>
              <a:t>Taux</a:t>
            </a:r>
            <a:r>
              <a:rPr lang="en-US" sz="1919" dirty="0">
                <a:solidFill>
                  <a:srgbClr val="303642"/>
                </a:solidFill>
                <a:latin typeface="Poppins"/>
                <a:ea typeface="Poppins"/>
                <a:cs typeface="Poppins"/>
                <a:sym typeface="Poppins"/>
              </a:rPr>
              <a:t> de </a:t>
            </a:r>
            <a:r>
              <a:rPr lang="en-US" sz="1919" dirty="0" err="1">
                <a:solidFill>
                  <a:srgbClr val="303642"/>
                </a:solidFill>
                <a:latin typeface="Poppins"/>
                <a:ea typeface="Poppins"/>
                <a:cs typeface="Poppins"/>
                <a:sym typeface="Poppins"/>
              </a:rPr>
              <a:t>consommation</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alarmant</a:t>
            </a:r>
            <a:r>
              <a:rPr lang="en-US" sz="1919" dirty="0">
                <a:solidFill>
                  <a:srgbClr val="303642"/>
                </a:solidFill>
                <a:latin typeface="Poppins"/>
                <a:ea typeface="Poppins"/>
                <a:cs typeface="Poppins"/>
                <a:sym typeface="Poppins"/>
              </a:rPr>
              <a:t> dans </a:t>
            </a:r>
            <a:r>
              <a:rPr lang="en-US" sz="1919" dirty="0" err="1">
                <a:solidFill>
                  <a:srgbClr val="303642"/>
                </a:solidFill>
                <a:latin typeface="Poppins"/>
                <a:ea typeface="Poppins"/>
                <a:cs typeface="Poppins"/>
                <a:sym typeface="Poppins"/>
              </a:rPr>
              <a:t>cette</a:t>
            </a:r>
            <a:r>
              <a:rPr lang="en-US" sz="1919" dirty="0">
                <a:solidFill>
                  <a:srgbClr val="303642"/>
                </a:solidFill>
                <a:latin typeface="Poppins"/>
                <a:ea typeface="Poppins"/>
                <a:cs typeface="Poppins"/>
                <a:sym typeface="Poppins"/>
              </a:rPr>
              <a:t> tranche </a:t>
            </a:r>
            <a:r>
              <a:rPr lang="en-US" sz="1919" dirty="0" err="1">
                <a:solidFill>
                  <a:srgbClr val="303642"/>
                </a:solidFill>
                <a:latin typeface="Poppins"/>
                <a:ea typeface="Poppins"/>
                <a:cs typeface="Poppins"/>
                <a:sym typeface="Poppins"/>
              </a:rPr>
              <a:t>d’âge</a:t>
            </a:r>
            <a:r>
              <a:rPr lang="en-US" sz="1919" dirty="0">
                <a:solidFill>
                  <a:srgbClr val="303642"/>
                </a:solidFill>
                <a:latin typeface="Poppins"/>
                <a:ea typeface="Poppins"/>
                <a:cs typeface="Poppins"/>
                <a:sym typeface="Poppins"/>
              </a:rPr>
              <a:t>.</a:t>
            </a:r>
          </a:p>
          <a:p>
            <a:pPr algn="ctr">
              <a:lnSpc>
                <a:spcPts val="2687"/>
              </a:lnSpc>
              <a:spcBef>
                <a:spcPct val="0"/>
              </a:spcBef>
            </a:pPr>
            <a:r>
              <a:rPr lang="en-US" sz="1919" dirty="0">
                <a:solidFill>
                  <a:srgbClr val="303642"/>
                </a:solidFill>
                <a:latin typeface="Poppins"/>
                <a:ea typeface="Poppins"/>
                <a:cs typeface="Poppins"/>
                <a:sym typeface="Poppins"/>
              </a:rPr>
              <a:t>La part de jeunes </a:t>
            </a:r>
            <a:r>
              <a:rPr lang="en-US" sz="1919" dirty="0" err="1">
                <a:solidFill>
                  <a:srgbClr val="303642"/>
                </a:solidFill>
                <a:latin typeface="Poppins"/>
                <a:ea typeface="Poppins"/>
                <a:cs typeface="Poppins"/>
                <a:sym typeface="Poppins"/>
              </a:rPr>
              <a:t>âgés</a:t>
            </a:r>
            <a:r>
              <a:rPr lang="en-US" sz="1919" dirty="0">
                <a:solidFill>
                  <a:srgbClr val="303642"/>
                </a:solidFill>
                <a:latin typeface="Poppins"/>
                <a:ea typeface="Poppins"/>
                <a:cs typeface="Poppins"/>
                <a:sym typeface="Poppins"/>
              </a:rPr>
              <a:t> de 16 à 18 </a:t>
            </a:r>
            <a:r>
              <a:rPr lang="en-US" sz="1919" dirty="0" err="1">
                <a:solidFill>
                  <a:srgbClr val="303642"/>
                </a:solidFill>
                <a:latin typeface="Poppins"/>
                <a:ea typeface="Poppins"/>
                <a:cs typeface="Poppins"/>
                <a:sym typeface="Poppins"/>
              </a:rPr>
              <a:t>ans</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augmente</a:t>
            </a:r>
            <a:r>
              <a:rPr lang="en-US" sz="1919" dirty="0">
                <a:solidFill>
                  <a:srgbClr val="303642"/>
                </a:solidFill>
                <a:latin typeface="Poppins"/>
                <a:ea typeface="Poppins"/>
                <a:cs typeface="Poppins"/>
                <a:sym typeface="Poppins"/>
              </a:rPr>
              <a:t> de 2% </a:t>
            </a:r>
            <a:r>
              <a:rPr lang="en-US" sz="1919" dirty="0" err="1">
                <a:solidFill>
                  <a:srgbClr val="303642"/>
                </a:solidFill>
                <a:latin typeface="Poppins"/>
                <a:ea typeface="Poppins"/>
                <a:cs typeface="Poppins"/>
                <a:sym typeface="Poppins"/>
              </a:rPr>
              <a:t>chaque</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année</a:t>
            </a:r>
            <a:endParaRPr lang="en-US" sz="1919" dirty="0">
              <a:solidFill>
                <a:srgbClr val="303642"/>
              </a:solidFill>
              <a:latin typeface="Poppins"/>
              <a:ea typeface="Poppins"/>
              <a:cs typeface="Poppins"/>
              <a:sym typeface="Poppins"/>
            </a:endParaRPr>
          </a:p>
        </p:txBody>
      </p:sp>
      <p:sp>
        <p:nvSpPr>
          <p:cNvPr id="9" name="TextBox 9"/>
          <p:cNvSpPr txBox="1"/>
          <p:nvPr/>
        </p:nvSpPr>
        <p:spPr>
          <a:xfrm>
            <a:off x="6967324" y="6354622"/>
            <a:ext cx="4353349" cy="1999107"/>
          </a:xfrm>
          <a:prstGeom prst="rect">
            <a:avLst/>
          </a:prstGeom>
        </p:spPr>
        <p:txBody>
          <a:bodyPr lIns="0" tIns="0" rIns="0" bIns="0" rtlCol="0" anchor="t">
            <a:spAutoFit/>
          </a:bodyPr>
          <a:lstStyle/>
          <a:p>
            <a:pPr algn="ctr">
              <a:lnSpc>
                <a:spcPts val="2687"/>
              </a:lnSpc>
            </a:pPr>
            <a:r>
              <a:rPr lang="en-US" sz="1919" b="1" dirty="0" err="1">
                <a:solidFill>
                  <a:srgbClr val="303642"/>
                </a:solidFill>
                <a:latin typeface="Poppins Bold"/>
                <a:ea typeface="Poppins Bold"/>
                <a:cs typeface="Poppins Bold"/>
                <a:sym typeface="Poppins Bold"/>
              </a:rPr>
              <a:t>Saisies</a:t>
            </a:r>
            <a:r>
              <a:rPr lang="en-US" sz="1919" b="1" dirty="0">
                <a:solidFill>
                  <a:srgbClr val="303642"/>
                </a:solidFill>
                <a:latin typeface="Poppins Bold"/>
                <a:ea typeface="Poppins Bold"/>
                <a:cs typeface="Poppins Bold"/>
                <a:sym typeface="Poppins Bold"/>
              </a:rPr>
              <a:t> </a:t>
            </a:r>
            <a:r>
              <a:rPr lang="en-US" sz="1919" b="1" dirty="0" err="1">
                <a:solidFill>
                  <a:srgbClr val="303642"/>
                </a:solidFill>
                <a:latin typeface="Poppins Bold"/>
                <a:ea typeface="Poppins Bold"/>
                <a:cs typeface="Poppins Bold"/>
                <a:sym typeface="Poppins Bold"/>
              </a:rPr>
              <a:t>d’ICE</a:t>
            </a:r>
            <a:r>
              <a:rPr lang="en-US" sz="1919" b="1" dirty="0">
                <a:solidFill>
                  <a:srgbClr val="303642"/>
                </a:solidFill>
                <a:latin typeface="Poppins Bold"/>
                <a:ea typeface="Poppins Bold"/>
                <a:cs typeface="Poppins Bold"/>
                <a:sym typeface="Poppins Bold"/>
              </a:rPr>
              <a:t> 2024-2025</a:t>
            </a:r>
          </a:p>
          <a:p>
            <a:pPr algn="ctr">
              <a:lnSpc>
                <a:spcPts val="2687"/>
              </a:lnSpc>
            </a:pPr>
            <a:r>
              <a:rPr lang="en-US" sz="1919" dirty="0" err="1">
                <a:solidFill>
                  <a:srgbClr val="303642"/>
                </a:solidFill>
                <a:latin typeface="Poppins"/>
                <a:ea typeface="Poppins"/>
                <a:cs typeface="Poppins"/>
                <a:sym typeface="Poppins"/>
              </a:rPr>
              <a:t>Soit</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une</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valeur</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marchande</a:t>
            </a:r>
            <a:r>
              <a:rPr lang="en-US" sz="1919" dirty="0">
                <a:solidFill>
                  <a:srgbClr val="303642"/>
                </a:solidFill>
                <a:latin typeface="Poppins"/>
                <a:ea typeface="Poppins"/>
                <a:cs typeface="Poppins"/>
                <a:sym typeface="Poppins"/>
              </a:rPr>
              <a:t> </a:t>
            </a:r>
            <a:r>
              <a:rPr lang="en-US" sz="1919" dirty="0" err="1">
                <a:solidFill>
                  <a:srgbClr val="303642"/>
                </a:solidFill>
                <a:latin typeface="Poppins"/>
                <a:ea typeface="Poppins"/>
                <a:cs typeface="Poppins"/>
                <a:sym typeface="Poppins"/>
              </a:rPr>
              <a:t>estimée</a:t>
            </a:r>
            <a:r>
              <a:rPr lang="en-US" sz="1919" dirty="0">
                <a:solidFill>
                  <a:srgbClr val="303642"/>
                </a:solidFill>
                <a:latin typeface="Poppins"/>
                <a:ea typeface="Poppins"/>
                <a:cs typeface="Poppins"/>
                <a:sym typeface="Poppins"/>
              </a:rPr>
              <a:t> à plus de 53 milliards XPF (447 millions €) au prix </a:t>
            </a:r>
            <a:r>
              <a:rPr lang="en-US" sz="1919" dirty="0" err="1">
                <a:solidFill>
                  <a:srgbClr val="303642"/>
                </a:solidFill>
                <a:latin typeface="Poppins"/>
                <a:ea typeface="Poppins"/>
                <a:cs typeface="Poppins"/>
                <a:sym typeface="Poppins"/>
              </a:rPr>
              <a:t>d’époque</a:t>
            </a:r>
            <a:r>
              <a:rPr lang="en-US" sz="1919" dirty="0">
                <a:solidFill>
                  <a:srgbClr val="303642"/>
                </a:solidFill>
                <a:latin typeface="Poppins"/>
                <a:ea typeface="Poppins"/>
                <a:cs typeface="Poppins"/>
                <a:sym typeface="Poppins"/>
              </a:rPr>
              <a:t>.</a:t>
            </a:r>
          </a:p>
          <a:p>
            <a:pPr algn="ctr">
              <a:lnSpc>
                <a:spcPts val="2687"/>
              </a:lnSpc>
            </a:pPr>
            <a:endParaRPr lang="en-US" sz="1919" dirty="0">
              <a:solidFill>
                <a:srgbClr val="303642"/>
              </a:solidFill>
              <a:latin typeface="Poppins"/>
              <a:ea typeface="Poppins"/>
              <a:cs typeface="Poppins"/>
              <a:sym typeface="Poppins"/>
            </a:endParaRPr>
          </a:p>
          <a:p>
            <a:pPr algn="ctr">
              <a:lnSpc>
                <a:spcPts val="2687"/>
              </a:lnSpc>
              <a:spcBef>
                <a:spcPct val="0"/>
              </a:spcBef>
            </a:pPr>
            <a:endParaRPr lang="en-US" sz="1919" dirty="0">
              <a:solidFill>
                <a:srgbClr val="303642"/>
              </a:solidFill>
              <a:latin typeface="Poppins"/>
              <a:ea typeface="Poppins"/>
              <a:cs typeface="Poppins"/>
              <a:sym typeface="Poppins"/>
            </a:endParaRPr>
          </a:p>
        </p:txBody>
      </p:sp>
      <p:sp>
        <p:nvSpPr>
          <p:cNvPr id="10" name="TextBox 10"/>
          <p:cNvSpPr txBox="1"/>
          <p:nvPr/>
        </p:nvSpPr>
        <p:spPr>
          <a:xfrm>
            <a:off x="836858" y="4443448"/>
            <a:ext cx="3886200" cy="828047"/>
          </a:xfrm>
          <a:prstGeom prst="rect">
            <a:avLst/>
          </a:prstGeom>
        </p:spPr>
        <p:txBody>
          <a:bodyPr wrap="square" lIns="0" tIns="0" rIns="0" bIns="0" rtlCol="0" anchor="t">
            <a:spAutoFit/>
          </a:bodyPr>
          <a:lstStyle/>
          <a:p>
            <a:pPr algn="ctr">
              <a:lnSpc>
                <a:spcPts val="6680"/>
              </a:lnSpc>
            </a:pPr>
            <a:r>
              <a:rPr lang="en-US" sz="4772" b="1" dirty="0">
                <a:solidFill>
                  <a:srgbClr val="FFFFFF"/>
                </a:solidFill>
                <a:latin typeface="League Spartan"/>
                <a:ea typeface="League Spartan"/>
                <a:cs typeface="League Spartan"/>
                <a:sym typeface="League Spartan"/>
              </a:rPr>
              <a:t>15 - 25 ANS</a:t>
            </a:r>
          </a:p>
        </p:txBody>
      </p:sp>
      <p:sp>
        <p:nvSpPr>
          <p:cNvPr id="11" name="TextBox 11"/>
          <p:cNvSpPr txBox="1"/>
          <p:nvPr/>
        </p:nvSpPr>
        <p:spPr>
          <a:xfrm>
            <a:off x="7512056" y="4449678"/>
            <a:ext cx="3263886" cy="821817"/>
          </a:xfrm>
          <a:prstGeom prst="rect">
            <a:avLst/>
          </a:prstGeom>
        </p:spPr>
        <p:txBody>
          <a:bodyPr lIns="0" tIns="0" rIns="0" bIns="0" rtlCol="0" anchor="t">
            <a:spAutoFit/>
          </a:bodyPr>
          <a:lstStyle/>
          <a:p>
            <a:pPr algn="ctr">
              <a:lnSpc>
                <a:spcPts val="6678"/>
              </a:lnSpc>
            </a:pPr>
            <a:r>
              <a:rPr lang="en-US" sz="4770" dirty="0">
                <a:solidFill>
                  <a:srgbClr val="FFFFFF"/>
                </a:solidFill>
                <a:latin typeface="League Spartan"/>
                <a:ea typeface="League Spartan"/>
                <a:cs typeface="League Spartan"/>
                <a:sym typeface="League Spartan"/>
              </a:rPr>
              <a:t>268,4 KG</a:t>
            </a:r>
          </a:p>
        </p:txBody>
      </p:sp>
      <p:sp>
        <p:nvSpPr>
          <p:cNvPr id="12" name="TextBox 12"/>
          <p:cNvSpPr txBox="1"/>
          <p:nvPr/>
        </p:nvSpPr>
        <p:spPr>
          <a:xfrm>
            <a:off x="14306551" y="4449678"/>
            <a:ext cx="1562097" cy="821817"/>
          </a:xfrm>
          <a:prstGeom prst="rect">
            <a:avLst/>
          </a:prstGeom>
        </p:spPr>
        <p:txBody>
          <a:bodyPr wrap="square" lIns="0" tIns="0" rIns="0" bIns="0" rtlCol="0" anchor="t">
            <a:spAutoFit/>
          </a:bodyPr>
          <a:lstStyle/>
          <a:p>
            <a:pPr algn="ctr">
              <a:lnSpc>
                <a:spcPts val="6678"/>
              </a:lnSpc>
            </a:pPr>
            <a:r>
              <a:rPr lang="en-US" sz="4770" dirty="0">
                <a:solidFill>
                  <a:srgbClr val="FFFFFF"/>
                </a:solidFill>
                <a:latin typeface="League Spartan"/>
                <a:ea typeface="League Spartan"/>
                <a:cs typeface="League Spartan"/>
                <a:sym typeface="League Spartan"/>
              </a:rPr>
              <a:t>70%</a:t>
            </a:r>
          </a:p>
        </p:txBody>
      </p:sp>
      <p:sp>
        <p:nvSpPr>
          <p:cNvPr id="13" name="TextBox 13"/>
          <p:cNvSpPr txBox="1"/>
          <p:nvPr/>
        </p:nvSpPr>
        <p:spPr>
          <a:xfrm>
            <a:off x="12079892" y="5977998"/>
            <a:ext cx="5881383" cy="2752357"/>
          </a:xfrm>
          <a:prstGeom prst="rect">
            <a:avLst/>
          </a:prstGeom>
        </p:spPr>
        <p:txBody>
          <a:bodyPr wrap="square" lIns="0" tIns="0" rIns="0" bIns="0" rtlCol="0" anchor="t">
            <a:spAutoFit/>
          </a:bodyPr>
          <a:lstStyle/>
          <a:p>
            <a:pPr algn="ctr">
              <a:lnSpc>
                <a:spcPts val="2688"/>
              </a:lnSpc>
            </a:pPr>
            <a:r>
              <a:rPr lang="en-US" sz="1920" b="1" dirty="0">
                <a:solidFill>
                  <a:srgbClr val="303642"/>
                </a:solidFill>
                <a:latin typeface="Poppins Bold"/>
                <a:ea typeface="Poppins Bold"/>
                <a:cs typeface="Poppins Bold"/>
                <a:sym typeface="Poppins Bold"/>
              </a:rPr>
              <a:t>Chute du prix de </a:t>
            </a:r>
            <a:r>
              <a:rPr lang="en-US" sz="1920" b="1" dirty="0" err="1">
                <a:solidFill>
                  <a:srgbClr val="303642"/>
                </a:solidFill>
                <a:latin typeface="Poppins Bold"/>
                <a:ea typeface="Poppins Bold"/>
                <a:cs typeface="Poppins Bold"/>
                <a:sym typeface="Poppins Bold"/>
              </a:rPr>
              <a:t>l’ICE</a:t>
            </a:r>
            <a:endParaRPr lang="en-US" sz="1920" b="1" dirty="0">
              <a:solidFill>
                <a:srgbClr val="303642"/>
              </a:solidFill>
              <a:latin typeface="Poppins Bold"/>
              <a:ea typeface="Poppins Bold"/>
              <a:cs typeface="Poppins Bold"/>
              <a:sym typeface="Poppins Bold"/>
            </a:endParaRPr>
          </a:p>
          <a:p>
            <a:pPr algn="ctr">
              <a:lnSpc>
                <a:spcPts val="2688"/>
              </a:lnSpc>
            </a:pPr>
            <a:r>
              <a:rPr lang="en-US" sz="1920" dirty="0">
                <a:solidFill>
                  <a:srgbClr val="303642"/>
                </a:solidFill>
                <a:latin typeface="Poppins"/>
                <a:ea typeface="Poppins"/>
                <a:cs typeface="Poppins"/>
                <a:sym typeface="Poppins"/>
              </a:rPr>
              <a:t>Le prix du gramme </a:t>
            </a:r>
            <a:r>
              <a:rPr lang="en-US" sz="1920" dirty="0" err="1">
                <a:solidFill>
                  <a:srgbClr val="303642"/>
                </a:solidFill>
                <a:latin typeface="Poppins"/>
                <a:ea typeface="Poppins"/>
                <a:cs typeface="Poppins"/>
                <a:sym typeface="Poppins"/>
              </a:rPr>
              <a:t>d’ICE</a:t>
            </a:r>
            <a:r>
              <a:rPr lang="en-US" sz="1920" dirty="0">
                <a:solidFill>
                  <a:srgbClr val="303642"/>
                </a:solidFill>
                <a:latin typeface="Poppins"/>
                <a:ea typeface="Poppins"/>
                <a:cs typeface="Poppins"/>
                <a:sym typeface="Poppins"/>
              </a:rPr>
              <a:t> a </a:t>
            </a:r>
            <a:r>
              <a:rPr lang="en-US" sz="1920" dirty="0" err="1">
                <a:solidFill>
                  <a:srgbClr val="303642"/>
                </a:solidFill>
                <a:latin typeface="Poppins"/>
                <a:ea typeface="Poppins"/>
                <a:cs typeface="Poppins"/>
                <a:sym typeface="Poppins"/>
              </a:rPr>
              <a:t>chuté</a:t>
            </a:r>
            <a:r>
              <a:rPr lang="en-US" sz="1920" dirty="0">
                <a:solidFill>
                  <a:srgbClr val="303642"/>
                </a:solidFill>
                <a:latin typeface="Poppins"/>
                <a:ea typeface="Poppins"/>
                <a:cs typeface="Poppins"/>
                <a:sym typeface="Poppins"/>
              </a:rPr>
              <a:t> de 70%.</a:t>
            </a:r>
          </a:p>
          <a:p>
            <a:pPr algn="ctr">
              <a:lnSpc>
                <a:spcPts val="2688"/>
              </a:lnSpc>
            </a:pPr>
            <a:r>
              <a:rPr lang="en-US" sz="1920" dirty="0">
                <a:solidFill>
                  <a:srgbClr val="303642"/>
                </a:solidFill>
                <a:latin typeface="Poppins"/>
                <a:ea typeface="Poppins"/>
                <a:cs typeface="Poppins"/>
                <a:sym typeface="Poppins"/>
              </a:rPr>
              <a:t>Cette </a:t>
            </a:r>
            <a:r>
              <a:rPr lang="en-US" sz="1920" dirty="0" err="1">
                <a:solidFill>
                  <a:srgbClr val="303642"/>
                </a:solidFill>
                <a:latin typeface="Poppins"/>
                <a:ea typeface="Poppins"/>
                <a:cs typeface="Poppins"/>
                <a:sym typeface="Poppins"/>
              </a:rPr>
              <a:t>baisse</a:t>
            </a:r>
            <a:r>
              <a:rPr lang="en-US" sz="1920" dirty="0">
                <a:solidFill>
                  <a:srgbClr val="303642"/>
                </a:solidFill>
                <a:latin typeface="Poppins"/>
                <a:ea typeface="Poppins"/>
                <a:cs typeface="Poppins"/>
                <a:sym typeface="Poppins"/>
              </a:rPr>
              <a:t> très </a:t>
            </a:r>
            <a:r>
              <a:rPr lang="en-US" sz="1920" dirty="0" err="1">
                <a:solidFill>
                  <a:srgbClr val="303642"/>
                </a:solidFill>
                <a:latin typeface="Poppins"/>
                <a:ea typeface="Poppins"/>
                <a:cs typeface="Poppins"/>
                <a:sym typeface="Poppins"/>
              </a:rPr>
              <a:t>marquée</a:t>
            </a:r>
            <a:r>
              <a:rPr lang="en-US" sz="1920" dirty="0">
                <a:solidFill>
                  <a:srgbClr val="303642"/>
                </a:solidFill>
                <a:latin typeface="Poppins"/>
                <a:ea typeface="Poppins"/>
                <a:cs typeface="Poppins"/>
                <a:sym typeface="Poppins"/>
              </a:rPr>
              <a:t> </a:t>
            </a:r>
            <a:r>
              <a:rPr lang="en-US" sz="1920" dirty="0" err="1">
                <a:solidFill>
                  <a:srgbClr val="303642"/>
                </a:solidFill>
                <a:latin typeface="Poppins"/>
                <a:ea typeface="Poppins"/>
                <a:cs typeface="Poppins"/>
                <a:sym typeface="Poppins"/>
              </a:rPr>
              <a:t>traduit</a:t>
            </a:r>
            <a:r>
              <a:rPr lang="en-US" sz="1920" dirty="0">
                <a:solidFill>
                  <a:srgbClr val="303642"/>
                </a:solidFill>
                <a:latin typeface="Poppins"/>
                <a:ea typeface="Poppins"/>
                <a:cs typeface="Poppins"/>
                <a:sym typeface="Poppins"/>
              </a:rPr>
              <a:t> </a:t>
            </a:r>
            <a:r>
              <a:rPr lang="en-US" sz="1920" dirty="0" err="1">
                <a:solidFill>
                  <a:srgbClr val="303642"/>
                </a:solidFill>
                <a:latin typeface="Poppins"/>
                <a:ea typeface="Poppins"/>
                <a:cs typeface="Poppins"/>
                <a:sym typeface="Poppins"/>
              </a:rPr>
              <a:t>logiquement</a:t>
            </a:r>
            <a:r>
              <a:rPr lang="en-US" sz="1920" dirty="0">
                <a:solidFill>
                  <a:srgbClr val="303642"/>
                </a:solidFill>
                <a:latin typeface="Poppins"/>
                <a:ea typeface="Poppins"/>
                <a:cs typeface="Poppins"/>
                <a:sym typeface="Poppins"/>
              </a:rPr>
              <a:t> </a:t>
            </a:r>
            <a:r>
              <a:rPr lang="en-US" sz="1920" dirty="0" err="1">
                <a:solidFill>
                  <a:srgbClr val="303642"/>
                </a:solidFill>
                <a:latin typeface="Poppins"/>
                <a:ea typeface="Poppins"/>
                <a:cs typeface="Poppins"/>
                <a:sym typeface="Poppins"/>
              </a:rPr>
              <a:t>une</a:t>
            </a:r>
            <a:r>
              <a:rPr lang="en-US" sz="1920" dirty="0">
                <a:solidFill>
                  <a:srgbClr val="303642"/>
                </a:solidFill>
                <a:latin typeface="Poppins"/>
                <a:ea typeface="Poppins"/>
                <a:cs typeface="Poppins"/>
                <a:sym typeface="Poppins"/>
              </a:rPr>
              <a:t> augmentation massive de </a:t>
            </a:r>
            <a:r>
              <a:rPr lang="en-US" sz="1920" dirty="0" err="1">
                <a:solidFill>
                  <a:srgbClr val="303642"/>
                </a:solidFill>
                <a:latin typeface="Poppins"/>
                <a:ea typeface="Poppins"/>
                <a:cs typeface="Poppins"/>
                <a:sym typeface="Poppins"/>
              </a:rPr>
              <a:t>l’offre</a:t>
            </a:r>
            <a:r>
              <a:rPr lang="en-US" sz="1920" dirty="0">
                <a:solidFill>
                  <a:srgbClr val="303642"/>
                </a:solidFill>
                <a:latin typeface="Poppins"/>
                <a:ea typeface="Poppins"/>
                <a:cs typeface="Poppins"/>
                <a:sym typeface="Poppins"/>
              </a:rPr>
              <a:t> (multiplication des </a:t>
            </a:r>
            <a:r>
              <a:rPr lang="en-US" sz="1920" dirty="0" err="1">
                <a:solidFill>
                  <a:srgbClr val="303642"/>
                </a:solidFill>
                <a:latin typeface="Poppins"/>
                <a:ea typeface="Poppins"/>
                <a:cs typeface="Poppins"/>
                <a:sym typeface="Poppins"/>
              </a:rPr>
              <a:t>saisies</a:t>
            </a:r>
            <a:r>
              <a:rPr lang="en-US" sz="1920" dirty="0">
                <a:solidFill>
                  <a:srgbClr val="303642"/>
                </a:solidFill>
                <a:latin typeface="Poppins"/>
                <a:ea typeface="Poppins"/>
                <a:cs typeface="Poppins"/>
                <a:sym typeface="Poppins"/>
              </a:rPr>
              <a:t>, circulation accrue sur le </a:t>
            </a:r>
            <a:r>
              <a:rPr lang="en-US" sz="1920" dirty="0" err="1">
                <a:solidFill>
                  <a:srgbClr val="303642"/>
                </a:solidFill>
                <a:latin typeface="Poppins"/>
                <a:ea typeface="Poppins"/>
                <a:cs typeface="Poppins"/>
                <a:sym typeface="Poppins"/>
              </a:rPr>
              <a:t>marché</a:t>
            </a:r>
            <a:r>
              <a:rPr lang="en-US" sz="1920" dirty="0">
                <a:solidFill>
                  <a:srgbClr val="303642"/>
                </a:solidFill>
                <a:latin typeface="Poppins"/>
                <a:ea typeface="Poppins"/>
                <a:cs typeface="Poppins"/>
                <a:sym typeface="Poppins"/>
              </a:rPr>
              <a:t> local, diversification des </a:t>
            </a:r>
            <a:r>
              <a:rPr lang="en-US" sz="1920" dirty="0" err="1">
                <a:solidFill>
                  <a:srgbClr val="303642"/>
                </a:solidFill>
                <a:latin typeface="Poppins"/>
                <a:ea typeface="Poppins"/>
                <a:cs typeface="Poppins"/>
                <a:sym typeface="Poppins"/>
              </a:rPr>
              <a:t>filières</a:t>
            </a:r>
            <a:r>
              <a:rPr lang="en-US" sz="1920" dirty="0">
                <a:solidFill>
                  <a:srgbClr val="303642"/>
                </a:solidFill>
                <a:latin typeface="Poppins"/>
                <a:ea typeface="Poppins"/>
                <a:cs typeface="Poppins"/>
                <a:sym typeface="Poppins"/>
              </a:rPr>
              <a:t>)</a:t>
            </a:r>
          </a:p>
          <a:p>
            <a:pPr algn="ctr">
              <a:lnSpc>
                <a:spcPts val="2688"/>
              </a:lnSpc>
            </a:pPr>
            <a:r>
              <a:rPr lang="en-US" sz="1920" dirty="0">
                <a:solidFill>
                  <a:srgbClr val="303642"/>
                </a:solidFill>
                <a:latin typeface="Poppins"/>
                <a:ea typeface="Poppins"/>
                <a:cs typeface="Poppins"/>
                <a:sym typeface="Poppins"/>
              </a:rPr>
              <a:t>le gramme passe de 200 000XPF (1 650 €) à</a:t>
            </a:r>
            <a:br>
              <a:rPr lang="en-US" sz="1920" dirty="0">
                <a:solidFill>
                  <a:srgbClr val="303642"/>
                </a:solidFill>
                <a:latin typeface="Poppins"/>
                <a:ea typeface="Poppins"/>
                <a:cs typeface="Poppins"/>
                <a:sym typeface="Poppins"/>
              </a:rPr>
            </a:br>
            <a:r>
              <a:rPr lang="en-US" sz="1920" dirty="0">
                <a:solidFill>
                  <a:srgbClr val="303642"/>
                </a:solidFill>
                <a:latin typeface="Poppins"/>
                <a:ea typeface="Poppins"/>
                <a:cs typeface="Poppins"/>
                <a:sym typeface="Poppins"/>
              </a:rPr>
              <a:t>60 000 XPF (500 €)</a:t>
            </a:r>
          </a:p>
        </p:txBody>
      </p:sp>
      <p:pic>
        <p:nvPicPr>
          <p:cNvPr id="15" name="Image 14" descr="Une image contenant texte, logo, Police, Graphique&#10;&#10;Le contenu généré par l’IA peut être incorrect.">
            <a:extLst>
              <a:ext uri="{FF2B5EF4-FFF2-40B4-BE49-F238E27FC236}">
                <a16:creationId xmlns:a16="http://schemas.microsoft.com/office/drawing/2014/main" id="{99F4A954-DC77-57B5-B8D6-CA042F7F5D88}"/>
              </a:ext>
            </a:extLst>
          </p:cNvPr>
          <p:cNvPicPr>
            <a:picLocks noChangeAspect="1"/>
          </p:cNvPicPr>
          <p:nvPr/>
        </p:nvPicPr>
        <p:blipFill>
          <a:blip r:embed="rId3">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20" name="Groupe 19">
            <a:extLst>
              <a:ext uri="{FF2B5EF4-FFF2-40B4-BE49-F238E27FC236}">
                <a16:creationId xmlns:a16="http://schemas.microsoft.com/office/drawing/2014/main" id="{F5683230-431A-45EB-67D9-19E2843E6DDC}"/>
              </a:ext>
            </a:extLst>
          </p:cNvPr>
          <p:cNvGrpSpPr/>
          <p:nvPr/>
        </p:nvGrpSpPr>
        <p:grpSpPr>
          <a:xfrm>
            <a:off x="0" y="61338"/>
            <a:ext cx="18288000" cy="717099"/>
            <a:chOff x="1" y="0"/>
            <a:chExt cx="18442022" cy="717099"/>
          </a:xfrm>
        </p:grpSpPr>
        <p:pic>
          <p:nvPicPr>
            <p:cNvPr id="21" name="Image 20" descr="Une image contenant art, Graphique, Police, illustration&#10;&#10;Le contenu généré par l’IA peut être incorrect.">
              <a:extLst>
                <a:ext uri="{FF2B5EF4-FFF2-40B4-BE49-F238E27FC236}">
                  <a16:creationId xmlns:a16="http://schemas.microsoft.com/office/drawing/2014/main" id="{395996C8-A23A-9257-4D8F-4E2CBF3044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22" name="Image 21" descr="Une image contenant art, Graphique, Police, illustration&#10;&#10;Le contenu généré par l’IA peut être incorrect.">
              <a:extLst>
                <a:ext uri="{FF2B5EF4-FFF2-40B4-BE49-F238E27FC236}">
                  <a16:creationId xmlns:a16="http://schemas.microsoft.com/office/drawing/2014/main" id="{A2BB1161-BA3E-C2FC-2F73-DB1561B5C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23" name="Image 22" descr="Une image contenant art, Graphique, Police, illustration&#10;&#10;Le contenu généré par l’IA peut être incorrect.">
              <a:extLst>
                <a:ext uri="{FF2B5EF4-FFF2-40B4-BE49-F238E27FC236}">
                  <a16:creationId xmlns:a16="http://schemas.microsoft.com/office/drawing/2014/main" id="{7C5EA80B-7A48-27F4-B04B-65C157BCA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24" name="Image 23" descr="Une image contenant art, Graphique, Police, illustration&#10;&#10;Le contenu généré par l’IA peut être incorrect.">
              <a:extLst>
                <a:ext uri="{FF2B5EF4-FFF2-40B4-BE49-F238E27FC236}">
                  <a16:creationId xmlns:a16="http://schemas.microsoft.com/office/drawing/2014/main" id="{03FAF681-8F81-9FFE-AF0B-7467D0E6E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25" name="Image 24" descr="Une image contenant art, Graphique, Police, illustration&#10;&#10;Le contenu généré par l’IA peut être incorrect.">
              <a:extLst>
                <a:ext uri="{FF2B5EF4-FFF2-40B4-BE49-F238E27FC236}">
                  <a16:creationId xmlns:a16="http://schemas.microsoft.com/office/drawing/2014/main" id="{F9F8B43D-CB9B-A9C7-8E68-4D1A39BB8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26" name="Image 25" descr="Une image contenant art, Graphique, Police, illustration&#10;&#10;Le contenu généré par l’IA peut être incorrect.">
              <a:extLst>
                <a:ext uri="{FF2B5EF4-FFF2-40B4-BE49-F238E27FC236}">
                  <a16:creationId xmlns:a16="http://schemas.microsoft.com/office/drawing/2014/main" id="{89BA1AE1-996A-443F-62B5-990C571D0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t="5336" b="13098"/>
          <a:stretch>
            <a:fillRect/>
          </a:stretch>
        </p:blipFill>
        <p:spPr>
          <a:xfrm>
            <a:off x="6641306" y="2736169"/>
            <a:ext cx="5005388" cy="7258047"/>
          </a:xfrm>
          <a:prstGeom prst="rect">
            <a:avLst/>
          </a:prstGeom>
        </p:spPr>
      </p:pic>
      <p:sp>
        <p:nvSpPr>
          <p:cNvPr id="4" name="TextBox 4"/>
          <p:cNvSpPr txBox="1"/>
          <p:nvPr/>
        </p:nvSpPr>
        <p:spPr>
          <a:xfrm>
            <a:off x="1004319" y="1118619"/>
            <a:ext cx="13231364" cy="827825"/>
          </a:xfrm>
          <a:prstGeom prst="rect">
            <a:avLst/>
          </a:prstGeom>
        </p:spPr>
        <p:txBody>
          <a:bodyPr lIns="0" tIns="0" rIns="0" bIns="0" rtlCol="0" anchor="t">
            <a:spAutoFit/>
          </a:bodyPr>
          <a:lstStyle/>
          <a:p>
            <a:pPr algn="l">
              <a:lnSpc>
                <a:spcPts val="6871"/>
              </a:lnSpc>
            </a:pPr>
            <a:r>
              <a:rPr lang="en-US" sz="4908" dirty="0">
                <a:solidFill>
                  <a:srgbClr val="134D55"/>
                </a:solidFill>
                <a:latin typeface="League Spartan"/>
                <a:ea typeface="League Spartan"/>
                <a:cs typeface="League Spartan"/>
                <a:sym typeface="League Spartan"/>
              </a:rPr>
              <a:t>LE MOT DU MINISTRE KAINUU TEMAURI</a:t>
            </a:r>
          </a:p>
        </p:txBody>
      </p:sp>
      <p:sp>
        <p:nvSpPr>
          <p:cNvPr id="5" name="TextBox 5"/>
          <p:cNvSpPr txBox="1"/>
          <p:nvPr/>
        </p:nvSpPr>
        <p:spPr>
          <a:xfrm>
            <a:off x="1028700" y="1946444"/>
            <a:ext cx="16230600" cy="515581"/>
          </a:xfrm>
          <a:prstGeom prst="rect">
            <a:avLst/>
          </a:prstGeom>
        </p:spPr>
        <p:txBody>
          <a:bodyPr lIns="0" tIns="0" rIns="0" bIns="0" rtlCol="0" anchor="t">
            <a:spAutoFit/>
          </a:bodyPr>
          <a:lstStyle/>
          <a:p>
            <a:pPr algn="l">
              <a:lnSpc>
                <a:spcPts val="4132"/>
              </a:lnSpc>
            </a:pPr>
            <a:r>
              <a:rPr lang="en-US" sz="2951" dirty="0" err="1">
                <a:solidFill>
                  <a:srgbClr val="000000"/>
                </a:solidFill>
                <a:latin typeface="Roboto"/>
                <a:ea typeface="Roboto"/>
                <a:cs typeface="Roboto"/>
                <a:sym typeface="Roboto"/>
              </a:rPr>
              <a:t>Ministre</a:t>
            </a:r>
            <a:r>
              <a:rPr lang="en-US" sz="2951" dirty="0">
                <a:solidFill>
                  <a:srgbClr val="000000"/>
                </a:solidFill>
                <a:latin typeface="Roboto"/>
                <a:ea typeface="Roboto"/>
                <a:cs typeface="Roboto"/>
                <a:sym typeface="Roboto"/>
              </a:rPr>
              <a:t> des sports, de la jeunesse, de la </a:t>
            </a:r>
            <a:r>
              <a:rPr lang="en-US" sz="2951" dirty="0" err="1">
                <a:solidFill>
                  <a:srgbClr val="000000"/>
                </a:solidFill>
                <a:latin typeface="Roboto"/>
                <a:ea typeface="Roboto"/>
                <a:cs typeface="Roboto"/>
                <a:sym typeface="Roboto"/>
              </a:rPr>
              <a:t>prévention</a:t>
            </a:r>
            <a:r>
              <a:rPr lang="en-US" sz="2951" dirty="0">
                <a:solidFill>
                  <a:srgbClr val="000000"/>
                </a:solidFill>
                <a:latin typeface="Roboto"/>
                <a:ea typeface="Roboto"/>
                <a:cs typeface="Roboto"/>
                <a:sym typeface="Roboto"/>
              </a:rPr>
              <a:t> </a:t>
            </a:r>
            <a:r>
              <a:rPr lang="en-US" sz="2951" dirty="0" err="1">
                <a:solidFill>
                  <a:srgbClr val="000000"/>
                </a:solidFill>
                <a:latin typeface="Roboto"/>
                <a:ea typeface="Roboto"/>
                <a:cs typeface="Roboto"/>
                <a:sym typeface="Roboto"/>
              </a:rPr>
              <a:t>contre</a:t>
            </a:r>
            <a:r>
              <a:rPr lang="en-US" sz="2951" dirty="0">
                <a:solidFill>
                  <a:srgbClr val="000000"/>
                </a:solidFill>
                <a:latin typeface="Roboto"/>
                <a:ea typeface="Roboto"/>
                <a:cs typeface="Roboto"/>
                <a:sym typeface="Roboto"/>
              </a:rPr>
              <a:t> la </a:t>
            </a:r>
            <a:r>
              <a:rPr lang="en-US" sz="2951" dirty="0" err="1">
                <a:solidFill>
                  <a:srgbClr val="000000"/>
                </a:solidFill>
                <a:latin typeface="Roboto"/>
                <a:ea typeface="Roboto"/>
                <a:cs typeface="Roboto"/>
                <a:sym typeface="Roboto"/>
              </a:rPr>
              <a:t>délinquance</a:t>
            </a:r>
            <a:r>
              <a:rPr lang="en-US" sz="2951" dirty="0">
                <a:solidFill>
                  <a:srgbClr val="000000"/>
                </a:solidFill>
                <a:latin typeface="Roboto"/>
                <a:ea typeface="Roboto"/>
                <a:cs typeface="Roboto"/>
                <a:sym typeface="Roboto"/>
              </a:rPr>
              <a:t> </a:t>
            </a:r>
            <a:r>
              <a:rPr lang="en-US" sz="2951" dirty="0" err="1">
                <a:solidFill>
                  <a:srgbClr val="000000"/>
                </a:solidFill>
                <a:latin typeface="Roboto"/>
                <a:ea typeface="Roboto"/>
                <a:cs typeface="Roboto"/>
                <a:sym typeface="Roboto"/>
              </a:rPr>
              <a:t>en</a:t>
            </a:r>
            <a:r>
              <a:rPr lang="en-US" sz="2951" dirty="0">
                <a:solidFill>
                  <a:srgbClr val="000000"/>
                </a:solidFill>
                <a:latin typeface="Roboto"/>
                <a:ea typeface="Roboto"/>
                <a:cs typeface="Roboto"/>
                <a:sym typeface="Roboto"/>
              </a:rPr>
              <a:t> charge de </a:t>
            </a:r>
            <a:r>
              <a:rPr lang="en-US" sz="2951" dirty="0" err="1">
                <a:solidFill>
                  <a:srgbClr val="000000"/>
                </a:solidFill>
                <a:latin typeface="Roboto"/>
                <a:ea typeface="Roboto"/>
                <a:cs typeface="Roboto"/>
                <a:sym typeface="Roboto"/>
              </a:rPr>
              <a:t>l’artisanat</a:t>
            </a:r>
            <a:endParaRPr lang="en-US" sz="2951" dirty="0">
              <a:solidFill>
                <a:srgbClr val="000000"/>
              </a:solidFill>
              <a:latin typeface="Roboto"/>
              <a:ea typeface="Roboto"/>
              <a:cs typeface="Roboto"/>
              <a:sym typeface="Roboto"/>
            </a:endParaRPr>
          </a:p>
        </p:txBody>
      </p:sp>
      <p:pic>
        <p:nvPicPr>
          <p:cNvPr id="6" name="Image 5" descr="Une image contenant texte, logo, Police, Graphique&#10;&#10;Le contenu généré par l’IA peut être incorrect.">
            <a:extLst>
              <a:ext uri="{FF2B5EF4-FFF2-40B4-BE49-F238E27FC236}">
                <a16:creationId xmlns:a16="http://schemas.microsoft.com/office/drawing/2014/main" id="{3CDCBDF7-7EAC-9658-509D-2804173F10D5}"/>
              </a:ext>
            </a:extLst>
          </p:cNvPr>
          <p:cNvPicPr>
            <a:picLocks noChangeAspect="1"/>
          </p:cNvPicPr>
          <p:nvPr/>
        </p:nvPicPr>
        <p:blipFill>
          <a:blip r:embed="rId6">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7" name="Groupe 6">
            <a:extLst>
              <a:ext uri="{FF2B5EF4-FFF2-40B4-BE49-F238E27FC236}">
                <a16:creationId xmlns:a16="http://schemas.microsoft.com/office/drawing/2014/main" id="{094C071D-955F-85AE-A876-0BE3A4175C33}"/>
              </a:ext>
            </a:extLst>
          </p:cNvPr>
          <p:cNvGrpSpPr/>
          <p:nvPr/>
        </p:nvGrpSpPr>
        <p:grpSpPr>
          <a:xfrm>
            <a:off x="0" y="61338"/>
            <a:ext cx="18288000" cy="717099"/>
            <a:chOff x="1" y="0"/>
            <a:chExt cx="18442022" cy="717099"/>
          </a:xfrm>
        </p:grpSpPr>
        <p:pic>
          <p:nvPicPr>
            <p:cNvPr id="8" name="Image 7" descr="Une image contenant art, Graphique, Police, illustration&#10;&#10;Le contenu généré par l’IA peut être incorrect.">
              <a:extLst>
                <a:ext uri="{FF2B5EF4-FFF2-40B4-BE49-F238E27FC236}">
                  <a16:creationId xmlns:a16="http://schemas.microsoft.com/office/drawing/2014/main" id="{80664728-517E-0A2A-A32D-C9E2CCF74E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9" name="Image 8" descr="Une image contenant art, Graphique, Police, illustration&#10;&#10;Le contenu généré par l’IA peut être incorrect.">
              <a:extLst>
                <a:ext uri="{FF2B5EF4-FFF2-40B4-BE49-F238E27FC236}">
                  <a16:creationId xmlns:a16="http://schemas.microsoft.com/office/drawing/2014/main" id="{0AD7A7F1-14D7-0926-35EC-9555C67999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10" name="Image 9" descr="Une image contenant art, Graphique, Police, illustration&#10;&#10;Le contenu généré par l’IA peut être incorrect.">
              <a:extLst>
                <a:ext uri="{FF2B5EF4-FFF2-40B4-BE49-F238E27FC236}">
                  <a16:creationId xmlns:a16="http://schemas.microsoft.com/office/drawing/2014/main" id="{5C7C25F4-F5F3-F332-4E32-A57E420B54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11" name="Image 10" descr="Une image contenant art, Graphique, Police, illustration&#10;&#10;Le contenu généré par l’IA peut être incorrect.">
              <a:extLst>
                <a:ext uri="{FF2B5EF4-FFF2-40B4-BE49-F238E27FC236}">
                  <a16:creationId xmlns:a16="http://schemas.microsoft.com/office/drawing/2014/main" id="{B3AFC3D8-5675-AF97-4EFC-BA38B3432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12" name="Image 11" descr="Une image contenant art, Graphique, Police, illustration&#10;&#10;Le contenu généré par l’IA peut être incorrect.">
              <a:extLst>
                <a:ext uri="{FF2B5EF4-FFF2-40B4-BE49-F238E27FC236}">
                  <a16:creationId xmlns:a16="http://schemas.microsoft.com/office/drawing/2014/main" id="{D12253E1-C786-4290-5E73-A66A6F7093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13" name="Image 12" descr="Une image contenant art, Graphique, Police, illustration&#10;&#10;Le contenu généré par l’IA peut être incorrect.">
              <a:extLst>
                <a:ext uri="{FF2B5EF4-FFF2-40B4-BE49-F238E27FC236}">
                  <a16:creationId xmlns:a16="http://schemas.microsoft.com/office/drawing/2014/main" id="{AA95090A-ED7B-08AB-1E73-93582A4E5D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pic>
        <p:nvPicPr>
          <p:cNvPr id="14" name="Image 13" descr="Une image contenant habits, homme, chaussures, dessin humoristique&#10;&#10;Le contenu généré par l’IA peut être incorrect.">
            <a:extLst>
              <a:ext uri="{FF2B5EF4-FFF2-40B4-BE49-F238E27FC236}">
                <a16:creationId xmlns:a16="http://schemas.microsoft.com/office/drawing/2014/main" id="{B2B0561E-C6D2-1547-CEBC-2AAC6D1EFC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6350" y="3394987"/>
            <a:ext cx="4762500" cy="4762500"/>
          </a:xfrm>
          <a:prstGeom prst="rect">
            <a:avLst/>
          </a:prstGeom>
        </p:spPr>
      </p:pic>
      <p:pic>
        <p:nvPicPr>
          <p:cNvPr id="16" name="Image 15" descr="Une image contenant habits, clipart, mammifère, dessin&#10;&#10;Le contenu généré par l’IA peut être incorrect.">
            <a:extLst>
              <a:ext uri="{FF2B5EF4-FFF2-40B4-BE49-F238E27FC236}">
                <a16:creationId xmlns:a16="http://schemas.microsoft.com/office/drawing/2014/main" id="{9E468FEB-E7FA-370E-73C4-30D40781E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150" y="3394987"/>
            <a:ext cx="4762500" cy="4762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095142" y="3372938"/>
            <a:ext cx="2372810" cy="2071645"/>
            <a:chOff x="0" y="0"/>
            <a:chExt cx="3163746" cy="2762193"/>
          </a:xfrm>
        </p:grpSpPr>
        <p:sp>
          <p:nvSpPr>
            <p:cNvPr id="7" name="Freeform 7"/>
            <p:cNvSpPr/>
            <p:nvPr/>
          </p:nvSpPr>
          <p:spPr>
            <a:xfrm>
              <a:off x="512705" y="0"/>
              <a:ext cx="2138335" cy="1916726"/>
            </a:xfrm>
            <a:custGeom>
              <a:avLst/>
              <a:gdLst/>
              <a:ahLst/>
              <a:cxnLst/>
              <a:rect l="l" t="t" r="r" b="b"/>
              <a:pathLst>
                <a:path w="2138335" h="1916726">
                  <a:moveTo>
                    <a:pt x="0" y="0"/>
                  </a:moveTo>
                  <a:lnTo>
                    <a:pt x="2138336" y="0"/>
                  </a:lnTo>
                  <a:lnTo>
                    <a:pt x="2138336" y="1916726"/>
                  </a:lnTo>
                  <a:lnTo>
                    <a:pt x="0" y="1916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8" name="TextBox 8"/>
            <p:cNvSpPr txBox="1"/>
            <p:nvPr/>
          </p:nvSpPr>
          <p:spPr>
            <a:xfrm>
              <a:off x="0" y="2210993"/>
              <a:ext cx="3163746" cy="551200"/>
            </a:xfrm>
            <a:prstGeom prst="rect">
              <a:avLst/>
            </a:prstGeom>
          </p:spPr>
          <p:txBody>
            <a:bodyPr lIns="0" tIns="0" rIns="0" bIns="0" rtlCol="0" anchor="t">
              <a:spAutoFit/>
            </a:bodyPr>
            <a:lstStyle/>
            <a:p>
              <a:pPr algn="l">
                <a:lnSpc>
                  <a:spcPts val="3361"/>
                </a:lnSpc>
                <a:spcBef>
                  <a:spcPct val="0"/>
                </a:spcBef>
              </a:pPr>
              <a:r>
                <a:rPr lang="en-US" sz="2401" b="1">
                  <a:solidFill>
                    <a:srgbClr val="134D55"/>
                  </a:solidFill>
                  <a:latin typeface="Poppins Bold"/>
                  <a:ea typeface="Poppins Bold"/>
                  <a:cs typeface="Poppins Bold"/>
                  <a:sym typeface="Poppins Bold"/>
                </a:rPr>
                <a:t>Agir ensemble</a:t>
              </a:r>
            </a:p>
          </p:txBody>
        </p:sp>
      </p:grpSp>
      <p:grpSp>
        <p:nvGrpSpPr>
          <p:cNvPr id="9" name="Group 9"/>
          <p:cNvGrpSpPr/>
          <p:nvPr/>
        </p:nvGrpSpPr>
        <p:grpSpPr>
          <a:xfrm>
            <a:off x="4721935" y="3323066"/>
            <a:ext cx="1991893" cy="2080025"/>
            <a:chOff x="0" y="0"/>
            <a:chExt cx="2655858" cy="2773367"/>
          </a:xfrm>
        </p:grpSpPr>
        <p:sp>
          <p:nvSpPr>
            <p:cNvPr id="10" name="Freeform 10"/>
            <p:cNvSpPr/>
            <p:nvPr/>
          </p:nvSpPr>
          <p:spPr>
            <a:xfrm>
              <a:off x="447977" y="0"/>
              <a:ext cx="1759903" cy="1916726"/>
            </a:xfrm>
            <a:custGeom>
              <a:avLst/>
              <a:gdLst/>
              <a:ahLst/>
              <a:cxnLst/>
              <a:rect l="l" t="t" r="r" b="b"/>
              <a:pathLst>
                <a:path w="1759903" h="1916726">
                  <a:moveTo>
                    <a:pt x="0" y="0"/>
                  </a:moveTo>
                  <a:lnTo>
                    <a:pt x="1759903" y="0"/>
                  </a:lnTo>
                  <a:lnTo>
                    <a:pt x="1759903" y="1916726"/>
                  </a:lnTo>
                  <a:lnTo>
                    <a:pt x="0" y="19167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1" name="TextBox 11"/>
            <p:cNvSpPr txBox="1"/>
            <p:nvPr/>
          </p:nvSpPr>
          <p:spPr>
            <a:xfrm>
              <a:off x="0" y="2222094"/>
              <a:ext cx="2655858" cy="551273"/>
            </a:xfrm>
            <a:prstGeom prst="rect">
              <a:avLst/>
            </a:prstGeom>
          </p:spPr>
          <p:txBody>
            <a:bodyPr lIns="0" tIns="0" rIns="0" bIns="0" rtlCol="0" anchor="t">
              <a:spAutoFit/>
            </a:bodyPr>
            <a:lstStyle/>
            <a:p>
              <a:pPr algn="l">
                <a:lnSpc>
                  <a:spcPts val="3358"/>
                </a:lnSpc>
                <a:spcBef>
                  <a:spcPct val="0"/>
                </a:spcBef>
              </a:pPr>
              <a:r>
                <a:rPr lang="en-US" sz="2399" b="1" dirty="0" err="1">
                  <a:solidFill>
                    <a:srgbClr val="134D55"/>
                  </a:solidFill>
                  <a:latin typeface="Poppins Bold"/>
                  <a:ea typeface="Poppins Bold"/>
                  <a:cs typeface="Poppins Bold"/>
                  <a:sym typeface="Poppins Bold"/>
                </a:rPr>
                <a:t>Prévenir</a:t>
              </a:r>
              <a:r>
                <a:rPr lang="en-US" sz="2399" b="1" dirty="0">
                  <a:solidFill>
                    <a:srgbClr val="134D55"/>
                  </a:solidFill>
                  <a:latin typeface="Poppins Bold"/>
                  <a:ea typeface="Poppins Bold"/>
                  <a:cs typeface="Poppins Bold"/>
                  <a:sym typeface="Poppins Bold"/>
                </a:rPr>
                <a:t> </a:t>
              </a:r>
              <a:r>
                <a:rPr lang="en-US" sz="2399" b="1" dirty="0" err="1">
                  <a:solidFill>
                    <a:srgbClr val="134D55"/>
                  </a:solidFill>
                  <a:latin typeface="Poppins Bold"/>
                  <a:ea typeface="Poppins Bold"/>
                  <a:cs typeface="Poppins Bold"/>
                  <a:sym typeface="Poppins Bold"/>
                </a:rPr>
                <a:t>tôt</a:t>
              </a:r>
              <a:endParaRPr lang="en-US" sz="2399" b="1" dirty="0">
                <a:solidFill>
                  <a:srgbClr val="134D55"/>
                </a:solidFill>
                <a:latin typeface="Poppins Bold"/>
                <a:ea typeface="Poppins Bold"/>
                <a:cs typeface="Poppins Bold"/>
                <a:sym typeface="Poppins Bold"/>
              </a:endParaRPr>
            </a:p>
          </p:txBody>
        </p:sp>
      </p:grpSp>
      <p:sp>
        <p:nvSpPr>
          <p:cNvPr id="12" name="TextBox 12"/>
          <p:cNvSpPr txBox="1"/>
          <p:nvPr/>
        </p:nvSpPr>
        <p:spPr>
          <a:xfrm>
            <a:off x="2528318" y="1164291"/>
            <a:ext cx="13231364" cy="852477"/>
          </a:xfrm>
          <a:prstGeom prst="rect">
            <a:avLst/>
          </a:prstGeom>
        </p:spPr>
        <p:txBody>
          <a:bodyPr lIns="0" tIns="0" rIns="0" bIns="0" rtlCol="0" anchor="t">
            <a:spAutoFit/>
          </a:bodyPr>
          <a:lstStyle/>
          <a:p>
            <a:pPr algn="ctr">
              <a:lnSpc>
                <a:spcPts val="6871"/>
              </a:lnSpc>
            </a:pPr>
            <a:r>
              <a:rPr lang="en-US" sz="4908" b="1" dirty="0">
                <a:solidFill>
                  <a:srgbClr val="134D55"/>
                </a:solidFill>
                <a:latin typeface="League Spartan"/>
                <a:ea typeface="League Spartan"/>
                <a:cs typeface="League Spartan"/>
                <a:sym typeface="League Spartan"/>
              </a:rPr>
              <a:t>LA RÉPONSE COORDONNÉE DU PAYS</a:t>
            </a:r>
          </a:p>
        </p:txBody>
      </p:sp>
      <p:sp>
        <p:nvSpPr>
          <p:cNvPr id="13" name="TextBox 13"/>
          <p:cNvSpPr txBox="1"/>
          <p:nvPr/>
        </p:nvSpPr>
        <p:spPr>
          <a:xfrm>
            <a:off x="3170330" y="2035572"/>
            <a:ext cx="12069669" cy="640677"/>
          </a:xfrm>
          <a:prstGeom prst="rect">
            <a:avLst/>
          </a:prstGeom>
        </p:spPr>
        <p:txBody>
          <a:bodyPr lIns="0" tIns="0" rIns="0" bIns="0" rtlCol="0" anchor="t">
            <a:spAutoFit/>
          </a:bodyPr>
          <a:lstStyle/>
          <a:p>
            <a:pPr algn="l">
              <a:lnSpc>
                <a:spcPts val="5112"/>
              </a:lnSpc>
            </a:pPr>
            <a:r>
              <a:rPr lang="en-US" sz="3651" dirty="0">
                <a:solidFill>
                  <a:srgbClr val="000000"/>
                </a:solidFill>
                <a:latin typeface="Roboto"/>
                <a:ea typeface="Roboto"/>
                <a:cs typeface="Roboto"/>
                <a:sym typeface="Roboto"/>
              </a:rPr>
              <a:t>Face à </a:t>
            </a:r>
            <a:r>
              <a:rPr lang="en-US" sz="3651" dirty="0" err="1">
                <a:solidFill>
                  <a:srgbClr val="000000"/>
                </a:solidFill>
                <a:latin typeface="Roboto"/>
                <a:ea typeface="Roboto"/>
                <a:cs typeface="Roboto"/>
                <a:sym typeface="Roboto"/>
              </a:rPr>
              <a:t>l’urgence</a:t>
            </a:r>
            <a:r>
              <a:rPr lang="en-US" sz="3651" dirty="0">
                <a:solidFill>
                  <a:srgbClr val="000000"/>
                </a:solidFill>
                <a:latin typeface="Roboto"/>
                <a:ea typeface="Roboto"/>
                <a:cs typeface="Roboto"/>
                <a:sym typeface="Roboto"/>
              </a:rPr>
              <a:t>, le </a:t>
            </a:r>
            <a:r>
              <a:rPr lang="en-US" sz="3651" dirty="0" err="1">
                <a:solidFill>
                  <a:srgbClr val="000000"/>
                </a:solidFill>
                <a:latin typeface="Roboto"/>
                <a:ea typeface="Roboto"/>
                <a:cs typeface="Roboto"/>
                <a:sym typeface="Roboto"/>
              </a:rPr>
              <a:t>gouvernement</a:t>
            </a:r>
            <a:r>
              <a:rPr lang="en-US" sz="3651" dirty="0">
                <a:solidFill>
                  <a:srgbClr val="000000"/>
                </a:solidFill>
                <a:latin typeface="Roboto"/>
                <a:ea typeface="Roboto"/>
                <a:cs typeface="Roboto"/>
                <a:sym typeface="Roboto"/>
              </a:rPr>
              <a:t> agit avec </a:t>
            </a:r>
            <a:r>
              <a:rPr lang="en-US" sz="3651" dirty="0" err="1">
                <a:solidFill>
                  <a:srgbClr val="000000"/>
                </a:solidFill>
                <a:latin typeface="Roboto"/>
                <a:ea typeface="Roboto"/>
                <a:cs typeface="Roboto"/>
                <a:sym typeface="Roboto"/>
              </a:rPr>
              <a:t>détermination</a:t>
            </a:r>
            <a:endParaRPr lang="en-US" sz="3651" dirty="0">
              <a:solidFill>
                <a:srgbClr val="000000"/>
              </a:solidFill>
              <a:latin typeface="Roboto"/>
              <a:ea typeface="Roboto"/>
              <a:cs typeface="Roboto"/>
              <a:sym typeface="Roboto"/>
            </a:endParaRPr>
          </a:p>
        </p:txBody>
      </p:sp>
      <p:grpSp>
        <p:nvGrpSpPr>
          <p:cNvPr id="14" name="Group 14"/>
          <p:cNvGrpSpPr/>
          <p:nvPr/>
        </p:nvGrpSpPr>
        <p:grpSpPr>
          <a:xfrm>
            <a:off x="7818380" y="3330798"/>
            <a:ext cx="2190672" cy="1993041"/>
            <a:chOff x="0" y="0"/>
            <a:chExt cx="2920896" cy="2657388"/>
          </a:xfrm>
        </p:grpSpPr>
        <p:sp>
          <p:nvSpPr>
            <p:cNvPr id="15" name="Freeform 15"/>
            <p:cNvSpPr/>
            <p:nvPr/>
          </p:nvSpPr>
          <p:spPr>
            <a:xfrm>
              <a:off x="0" y="0"/>
              <a:ext cx="2920896" cy="1874684"/>
            </a:xfrm>
            <a:custGeom>
              <a:avLst/>
              <a:gdLst/>
              <a:ahLst/>
              <a:cxnLst/>
              <a:rect l="l" t="t" r="r" b="b"/>
              <a:pathLst>
                <a:path w="2920896" h="1874684">
                  <a:moveTo>
                    <a:pt x="0" y="0"/>
                  </a:moveTo>
                  <a:lnTo>
                    <a:pt x="2920896" y="0"/>
                  </a:lnTo>
                  <a:lnTo>
                    <a:pt x="2920896" y="1874684"/>
                  </a:lnTo>
                  <a:lnTo>
                    <a:pt x="0" y="187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6" name="TextBox 16"/>
            <p:cNvSpPr txBox="1"/>
            <p:nvPr/>
          </p:nvSpPr>
          <p:spPr>
            <a:xfrm>
              <a:off x="221974" y="2106115"/>
              <a:ext cx="2476947" cy="551273"/>
            </a:xfrm>
            <a:prstGeom prst="rect">
              <a:avLst/>
            </a:prstGeom>
          </p:spPr>
          <p:txBody>
            <a:bodyPr lIns="0" tIns="0" rIns="0" bIns="0" rtlCol="0" anchor="t">
              <a:spAutoFit/>
            </a:bodyPr>
            <a:lstStyle/>
            <a:p>
              <a:pPr algn="l">
                <a:lnSpc>
                  <a:spcPts val="3358"/>
                </a:lnSpc>
                <a:spcBef>
                  <a:spcPct val="0"/>
                </a:spcBef>
              </a:pPr>
              <a:r>
                <a:rPr lang="en-US" sz="2399" b="1">
                  <a:solidFill>
                    <a:srgbClr val="134D55"/>
                  </a:solidFill>
                  <a:latin typeface="Poppins Bold"/>
                  <a:ea typeface="Poppins Bold"/>
                  <a:cs typeface="Poppins Bold"/>
                  <a:sym typeface="Poppins Bold"/>
                </a:rPr>
                <a:t>Formation</a:t>
              </a:r>
            </a:p>
          </p:txBody>
        </p:sp>
      </p:grpSp>
      <p:grpSp>
        <p:nvGrpSpPr>
          <p:cNvPr id="17" name="Group 17"/>
          <p:cNvGrpSpPr/>
          <p:nvPr/>
        </p:nvGrpSpPr>
        <p:grpSpPr>
          <a:xfrm>
            <a:off x="11485337" y="3190574"/>
            <a:ext cx="1690663" cy="2250617"/>
            <a:chOff x="0" y="0"/>
            <a:chExt cx="2254217" cy="3000823"/>
          </a:xfrm>
        </p:grpSpPr>
        <p:sp>
          <p:nvSpPr>
            <p:cNvPr id="18" name="Freeform 18"/>
            <p:cNvSpPr/>
            <p:nvPr/>
          </p:nvSpPr>
          <p:spPr>
            <a:xfrm>
              <a:off x="0" y="0"/>
              <a:ext cx="2254217" cy="2225527"/>
            </a:xfrm>
            <a:custGeom>
              <a:avLst/>
              <a:gdLst/>
              <a:ahLst/>
              <a:cxnLst/>
              <a:rect l="l" t="t" r="r" b="b"/>
              <a:pathLst>
                <a:path w="2254217" h="2225527">
                  <a:moveTo>
                    <a:pt x="0" y="0"/>
                  </a:moveTo>
                  <a:lnTo>
                    <a:pt x="2254217" y="0"/>
                  </a:lnTo>
                  <a:lnTo>
                    <a:pt x="2254217" y="2225527"/>
                  </a:lnTo>
                  <a:lnTo>
                    <a:pt x="0" y="22255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9" name="TextBox 19"/>
            <p:cNvSpPr txBox="1"/>
            <p:nvPr/>
          </p:nvSpPr>
          <p:spPr>
            <a:xfrm>
              <a:off x="268299" y="2449550"/>
              <a:ext cx="1717619" cy="551273"/>
            </a:xfrm>
            <a:prstGeom prst="rect">
              <a:avLst/>
            </a:prstGeom>
          </p:spPr>
          <p:txBody>
            <a:bodyPr lIns="0" tIns="0" rIns="0" bIns="0" rtlCol="0" anchor="t">
              <a:spAutoFit/>
            </a:bodyPr>
            <a:lstStyle/>
            <a:p>
              <a:pPr algn="l">
                <a:lnSpc>
                  <a:spcPts val="3358"/>
                </a:lnSpc>
                <a:spcBef>
                  <a:spcPct val="0"/>
                </a:spcBef>
              </a:pPr>
              <a:r>
                <a:rPr lang="en-US" sz="2399" b="1">
                  <a:solidFill>
                    <a:srgbClr val="134D55"/>
                  </a:solidFill>
                  <a:latin typeface="Poppins Bold"/>
                  <a:ea typeface="Poppins Bold"/>
                  <a:cs typeface="Poppins Bold"/>
                  <a:sym typeface="Poppins Bold"/>
                </a:rPr>
                <a:t>Soutien</a:t>
              </a:r>
            </a:p>
          </p:txBody>
        </p:sp>
      </p:grpSp>
      <p:grpSp>
        <p:nvGrpSpPr>
          <p:cNvPr id="20" name="Group 20"/>
          <p:cNvGrpSpPr/>
          <p:nvPr/>
        </p:nvGrpSpPr>
        <p:grpSpPr>
          <a:xfrm>
            <a:off x="14473565" y="3583887"/>
            <a:ext cx="1406010" cy="1819204"/>
            <a:chOff x="0" y="0"/>
            <a:chExt cx="1874680" cy="2425605"/>
          </a:xfrm>
        </p:grpSpPr>
        <p:sp>
          <p:nvSpPr>
            <p:cNvPr id="21" name="Freeform 21"/>
            <p:cNvSpPr/>
            <p:nvPr/>
          </p:nvSpPr>
          <p:spPr>
            <a:xfrm>
              <a:off x="0" y="0"/>
              <a:ext cx="1874680" cy="1642901"/>
            </a:xfrm>
            <a:custGeom>
              <a:avLst/>
              <a:gdLst/>
              <a:ahLst/>
              <a:cxnLst/>
              <a:rect l="l" t="t" r="r" b="b"/>
              <a:pathLst>
                <a:path w="1874680" h="1642901">
                  <a:moveTo>
                    <a:pt x="0" y="0"/>
                  </a:moveTo>
                  <a:lnTo>
                    <a:pt x="1874680" y="0"/>
                  </a:lnTo>
                  <a:lnTo>
                    <a:pt x="1874680" y="1642901"/>
                  </a:lnTo>
                  <a:lnTo>
                    <a:pt x="0" y="16429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22" name="TextBox 22"/>
            <p:cNvSpPr txBox="1"/>
            <p:nvPr/>
          </p:nvSpPr>
          <p:spPr>
            <a:xfrm>
              <a:off x="366155" y="1874332"/>
              <a:ext cx="1142370" cy="551273"/>
            </a:xfrm>
            <a:prstGeom prst="rect">
              <a:avLst/>
            </a:prstGeom>
          </p:spPr>
          <p:txBody>
            <a:bodyPr lIns="0" tIns="0" rIns="0" bIns="0" rtlCol="0" anchor="t">
              <a:spAutoFit/>
            </a:bodyPr>
            <a:lstStyle/>
            <a:p>
              <a:pPr algn="l">
                <a:lnSpc>
                  <a:spcPts val="3358"/>
                </a:lnSpc>
                <a:spcBef>
                  <a:spcPct val="0"/>
                </a:spcBef>
              </a:pPr>
              <a:r>
                <a:rPr lang="en-US" sz="2399" b="1">
                  <a:solidFill>
                    <a:srgbClr val="134D55"/>
                  </a:solidFill>
                  <a:latin typeface="Poppins Bold"/>
                  <a:ea typeface="Poppins Bold"/>
                  <a:cs typeface="Poppins Bold"/>
                  <a:sym typeface="Poppins Bold"/>
                </a:rPr>
                <a:t>Sport</a:t>
              </a:r>
            </a:p>
          </p:txBody>
        </p:sp>
      </p:grpSp>
      <p:pic>
        <p:nvPicPr>
          <p:cNvPr id="23" name="Image 22" descr="Une image contenant texte, logo, Police, Graphique&#10;&#10;Le contenu généré par l’IA peut être incorrect.">
            <a:extLst>
              <a:ext uri="{FF2B5EF4-FFF2-40B4-BE49-F238E27FC236}">
                <a16:creationId xmlns:a16="http://schemas.microsoft.com/office/drawing/2014/main" id="{102AD1D7-A942-542B-8112-933C194F024A}"/>
              </a:ext>
            </a:extLst>
          </p:cNvPr>
          <p:cNvPicPr>
            <a:picLocks noChangeAspect="1"/>
          </p:cNvPicPr>
          <p:nvPr/>
        </p:nvPicPr>
        <p:blipFill>
          <a:blip r:embed="rId13">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24" name="Groupe 23">
            <a:extLst>
              <a:ext uri="{FF2B5EF4-FFF2-40B4-BE49-F238E27FC236}">
                <a16:creationId xmlns:a16="http://schemas.microsoft.com/office/drawing/2014/main" id="{D2436C39-1DAC-CF30-0902-1C3165DCC750}"/>
              </a:ext>
            </a:extLst>
          </p:cNvPr>
          <p:cNvGrpSpPr/>
          <p:nvPr/>
        </p:nvGrpSpPr>
        <p:grpSpPr>
          <a:xfrm>
            <a:off x="0" y="61338"/>
            <a:ext cx="18288000" cy="717099"/>
            <a:chOff x="1" y="0"/>
            <a:chExt cx="18442022" cy="717099"/>
          </a:xfrm>
        </p:grpSpPr>
        <p:pic>
          <p:nvPicPr>
            <p:cNvPr id="25" name="Image 24" descr="Une image contenant art, Graphique, Police, illustration&#10;&#10;Le contenu généré par l’IA peut être incorrect.">
              <a:extLst>
                <a:ext uri="{FF2B5EF4-FFF2-40B4-BE49-F238E27FC236}">
                  <a16:creationId xmlns:a16="http://schemas.microsoft.com/office/drawing/2014/main" id="{CFC5D378-02D6-1B1B-DDC4-7F00A2E20DA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26" name="Image 25" descr="Une image contenant art, Graphique, Police, illustration&#10;&#10;Le contenu généré par l’IA peut être incorrect.">
              <a:extLst>
                <a:ext uri="{FF2B5EF4-FFF2-40B4-BE49-F238E27FC236}">
                  <a16:creationId xmlns:a16="http://schemas.microsoft.com/office/drawing/2014/main" id="{C033E5A8-4CB6-9E63-DA0A-1569789133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27" name="Image 26" descr="Une image contenant art, Graphique, Police, illustration&#10;&#10;Le contenu généré par l’IA peut être incorrect.">
              <a:extLst>
                <a:ext uri="{FF2B5EF4-FFF2-40B4-BE49-F238E27FC236}">
                  <a16:creationId xmlns:a16="http://schemas.microsoft.com/office/drawing/2014/main" id="{D6AAF765-FCC6-1F1F-B887-EE4C038F60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28" name="Image 27" descr="Une image contenant art, Graphique, Police, illustration&#10;&#10;Le contenu généré par l’IA peut être incorrect.">
              <a:extLst>
                <a:ext uri="{FF2B5EF4-FFF2-40B4-BE49-F238E27FC236}">
                  <a16:creationId xmlns:a16="http://schemas.microsoft.com/office/drawing/2014/main" id="{4C8A9DD6-5514-611D-9F6A-B6F65B71A6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29" name="Image 28" descr="Une image contenant art, Graphique, Police, illustration&#10;&#10;Le contenu généré par l’IA peut être incorrect.">
              <a:extLst>
                <a:ext uri="{FF2B5EF4-FFF2-40B4-BE49-F238E27FC236}">
                  <a16:creationId xmlns:a16="http://schemas.microsoft.com/office/drawing/2014/main" id="{FE8BE7CA-0C6F-C1C8-EC8B-7F6B0CD1D4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30" name="Image 29" descr="Une image contenant art, Graphique, Police, illustration&#10;&#10;Le contenu généré par l’IA peut être incorrect.">
              <a:extLst>
                <a:ext uri="{FF2B5EF4-FFF2-40B4-BE49-F238E27FC236}">
                  <a16:creationId xmlns:a16="http://schemas.microsoft.com/office/drawing/2014/main" id="{9B57AC13-6950-D211-ABFD-0641E8AFB84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pic>
        <p:nvPicPr>
          <p:cNvPr id="31" name="Image 30" descr="Une image contenant Condition physique, joint, Coude, chaussures&#10;&#10;Le contenu généré par l’IA peut être incorrect.">
            <a:extLst>
              <a:ext uri="{FF2B5EF4-FFF2-40B4-BE49-F238E27FC236}">
                <a16:creationId xmlns:a16="http://schemas.microsoft.com/office/drawing/2014/main" id="{8B5D53AE-58A7-BB09-296B-EBBC7869F3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686561" y="6667500"/>
            <a:ext cx="3490008" cy="3558161"/>
          </a:xfrm>
          <a:prstGeom prst="rect">
            <a:avLst/>
          </a:prstGeom>
        </p:spPr>
      </p:pic>
      <p:pic>
        <p:nvPicPr>
          <p:cNvPr id="33" name="Image 32" descr="Une image contenant habits, chaussures, personne, sourire&#10;&#10;Le contenu généré par l’IA peut être incorrect.">
            <a:extLst>
              <a:ext uri="{FF2B5EF4-FFF2-40B4-BE49-F238E27FC236}">
                <a16:creationId xmlns:a16="http://schemas.microsoft.com/office/drawing/2014/main" id="{F46B9C0A-D500-E337-CD11-03EA420177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205" y="6667500"/>
            <a:ext cx="3836195" cy="3558161"/>
          </a:xfrm>
          <a:prstGeom prst="rect">
            <a:avLst/>
          </a:prstGeom>
        </p:spPr>
      </p:pic>
      <p:pic>
        <p:nvPicPr>
          <p:cNvPr id="35" name="Image 34" descr="Une image contenant habits, homme, chaussures, personne&#10;&#10;Le contenu généré par l’IA peut être incorrect.">
            <a:extLst>
              <a:ext uri="{FF2B5EF4-FFF2-40B4-BE49-F238E27FC236}">
                <a16:creationId xmlns:a16="http://schemas.microsoft.com/office/drawing/2014/main" id="{A180959B-D787-A1B8-0336-2D207F2E99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05301" y="7091138"/>
            <a:ext cx="3581400" cy="3134523"/>
          </a:xfrm>
          <a:prstGeom prst="rect">
            <a:avLst/>
          </a:prstGeom>
        </p:spPr>
      </p:pic>
      <p:pic>
        <p:nvPicPr>
          <p:cNvPr id="3" name="Image 2" descr="Une image contenant habits, personne&#10;&#10;Le contenu généré par l’IA peut être incorrect.">
            <a:extLst>
              <a:ext uri="{FF2B5EF4-FFF2-40B4-BE49-F238E27FC236}">
                <a16:creationId xmlns:a16="http://schemas.microsoft.com/office/drawing/2014/main" id="{F7A5C0E8-4703-8DED-AA00-1DBD116C56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66100" y="6548696"/>
            <a:ext cx="3710775" cy="36914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3"/>
          <p:cNvGrpSpPr/>
          <p:nvPr/>
        </p:nvGrpSpPr>
        <p:grpSpPr>
          <a:xfrm>
            <a:off x="3147348" y="3964238"/>
            <a:ext cx="3453221" cy="2644267"/>
            <a:chOff x="0" y="0"/>
            <a:chExt cx="4604294" cy="3525689"/>
          </a:xfrm>
        </p:grpSpPr>
        <p:sp>
          <p:nvSpPr>
            <p:cNvPr id="4" name="Freeform 4"/>
            <p:cNvSpPr/>
            <p:nvPr/>
          </p:nvSpPr>
          <p:spPr>
            <a:xfrm>
              <a:off x="1432073" y="0"/>
              <a:ext cx="1740148" cy="1740148"/>
            </a:xfrm>
            <a:custGeom>
              <a:avLst/>
              <a:gdLst/>
              <a:ahLst/>
              <a:cxnLst/>
              <a:rect l="l" t="t" r="r" b="b"/>
              <a:pathLst>
                <a:path w="1740148" h="1740148">
                  <a:moveTo>
                    <a:pt x="0" y="0"/>
                  </a:moveTo>
                  <a:lnTo>
                    <a:pt x="1740148" y="0"/>
                  </a:lnTo>
                  <a:lnTo>
                    <a:pt x="1740148" y="1740148"/>
                  </a:lnTo>
                  <a:lnTo>
                    <a:pt x="0" y="1740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5" name="TextBox 5"/>
            <p:cNvSpPr txBox="1"/>
            <p:nvPr/>
          </p:nvSpPr>
          <p:spPr>
            <a:xfrm>
              <a:off x="0" y="1950754"/>
              <a:ext cx="4604294" cy="1574935"/>
            </a:xfrm>
            <a:prstGeom prst="rect">
              <a:avLst/>
            </a:prstGeom>
          </p:spPr>
          <p:txBody>
            <a:bodyPr lIns="0" tIns="0" rIns="0" bIns="0" rtlCol="0" anchor="t">
              <a:spAutoFit/>
            </a:bodyPr>
            <a:lstStyle/>
            <a:p>
              <a:pPr algn="ctr">
                <a:lnSpc>
                  <a:spcPts val="2356"/>
                </a:lnSpc>
              </a:pPr>
              <a:r>
                <a:rPr lang="en-US" sz="1683" b="1" dirty="0">
                  <a:solidFill>
                    <a:srgbClr val="303642"/>
                  </a:solidFill>
                  <a:latin typeface="Poppins Bold"/>
                  <a:ea typeface="Poppins Bold"/>
                  <a:cs typeface="Poppins Bold"/>
                  <a:sym typeface="Poppins Bold"/>
                </a:rPr>
                <a:t>Campagne de communication</a:t>
              </a:r>
            </a:p>
            <a:p>
              <a:pPr algn="ctr">
                <a:lnSpc>
                  <a:spcPts val="2356"/>
                </a:lnSpc>
                <a:spcBef>
                  <a:spcPct val="0"/>
                </a:spcBef>
              </a:pPr>
              <a:r>
                <a:rPr lang="en-US" sz="1683" dirty="0">
                  <a:solidFill>
                    <a:srgbClr val="303642"/>
                  </a:solidFill>
                  <a:latin typeface="Poppins"/>
                  <a:ea typeface="Poppins"/>
                  <a:cs typeface="Poppins"/>
                  <a:sym typeface="Poppins"/>
                </a:rPr>
                <a:t>Informer </a:t>
              </a:r>
              <a:r>
                <a:rPr lang="en-US" sz="1683" dirty="0" err="1">
                  <a:solidFill>
                    <a:srgbClr val="303642"/>
                  </a:solidFill>
                  <a:latin typeface="Poppins"/>
                  <a:ea typeface="Poppins"/>
                  <a:cs typeface="Poppins"/>
                  <a:sym typeface="Poppins"/>
                </a:rPr>
                <a:t>largement</a:t>
              </a:r>
              <a:r>
                <a:rPr lang="en-US" sz="1683" dirty="0">
                  <a:solidFill>
                    <a:srgbClr val="303642"/>
                  </a:solidFill>
                  <a:latin typeface="Poppins"/>
                  <a:ea typeface="Poppins"/>
                  <a:cs typeface="Poppins"/>
                  <a:sym typeface="Poppins"/>
                </a:rPr>
                <a:t> et </a:t>
              </a:r>
              <a:r>
                <a:rPr lang="en-US" sz="1683" dirty="0" err="1">
                  <a:solidFill>
                    <a:srgbClr val="303642"/>
                  </a:solidFill>
                  <a:latin typeface="Poppins"/>
                  <a:ea typeface="Poppins"/>
                  <a:cs typeface="Poppins"/>
                  <a:sym typeface="Poppins"/>
                </a:rPr>
                <a:t>briser</a:t>
              </a:r>
              <a:r>
                <a:rPr lang="en-US" sz="1683" dirty="0">
                  <a:solidFill>
                    <a:srgbClr val="303642"/>
                  </a:solidFill>
                  <a:latin typeface="Poppins"/>
                  <a:ea typeface="Poppins"/>
                  <a:cs typeface="Poppins"/>
                  <a:sym typeface="Poppins"/>
                </a:rPr>
                <a:t> les </a:t>
              </a:r>
              <a:r>
                <a:rPr lang="en-US" sz="1683" dirty="0" err="1">
                  <a:solidFill>
                    <a:srgbClr val="303642"/>
                  </a:solidFill>
                  <a:latin typeface="Poppins"/>
                  <a:ea typeface="Poppins"/>
                  <a:cs typeface="Poppins"/>
                  <a:sym typeface="Poppins"/>
                </a:rPr>
                <a:t>tabous</a:t>
              </a:r>
              <a:r>
                <a:rPr lang="en-US" sz="1683" dirty="0">
                  <a:solidFill>
                    <a:srgbClr val="303642"/>
                  </a:solidFill>
                  <a:latin typeface="Poppins"/>
                  <a:ea typeface="Poppins"/>
                  <a:cs typeface="Poppins"/>
                  <a:sym typeface="Poppins"/>
                </a:rPr>
                <a:t> </a:t>
              </a:r>
              <a:r>
                <a:rPr lang="en-US" sz="1683" dirty="0" err="1">
                  <a:solidFill>
                    <a:srgbClr val="303642"/>
                  </a:solidFill>
                  <a:latin typeface="Poppins"/>
                  <a:ea typeface="Poppins"/>
                  <a:cs typeface="Poppins"/>
                  <a:sym typeface="Poppins"/>
                </a:rPr>
                <a:t>autour</a:t>
              </a:r>
              <a:r>
                <a:rPr lang="en-US" sz="1683" dirty="0">
                  <a:solidFill>
                    <a:srgbClr val="303642"/>
                  </a:solidFill>
                  <a:latin typeface="Poppins"/>
                  <a:ea typeface="Poppins"/>
                  <a:cs typeface="Poppins"/>
                  <a:sym typeface="Poppins"/>
                </a:rPr>
                <a:t> de la </a:t>
              </a:r>
              <a:r>
                <a:rPr lang="en-US" sz="1683" dirty="0" err="1">
                  <a:solidFill>
                    <a:srgbClr val="303642"/>
                  </a:solidFill>
                  <a:latin typeface="Poppins"/>
                  <a:ea typeface="Poppins"/>
                  <a:cs typeface="Poppins"/>
                  <a:sym typeface="Poppins"/>
                </a:rPr>
                <a:t>consommation</a:t>
              </a:r>
              <a:endParaRPr lang="en-US" sz="1683" dirty="0">
                <a:solidFill>
                  <a:srgbClr val="303642"/>
                </a:solidFill>
                <a:latin typeface="Poppins"/>
                <a:ea typeface="Poppins"/>
                <a:cs typeface="Poppins"/>
                <a:sym typeface="Poppins"/>
              </a:endParaRPr>
            </a:p>
          </p:txBody>
        </p:sp>
      </p:grpSp>
      <p:grpSp>
        <p:nvGrpSpPr>
          <p:cNvPr id="6" name="Group 6"/>
          <p:cNvGrpSpPr/>
          <p:nvPr/>
        </p:nvGrpSpPr>
        <p:grpSpPr>
          <a:xfrm>
            <a:off x="7695552" y="4069979"/>
            <a:ext cx="3453221" cy="3003080"/>
            <a:chOff x="0" y="0"/>
            <a:chExt cx="4604293" cy="4004110"/>
          </a:xfrm>
        </p:grpSpPr>
        <p:sp>
          <p:nvSpPr>
            <p:cNvPr id="7" name="Freeform 7"/>
            <p:cNvSpPr/>
            <p:nvPr/>
          </p:nvSpPr>
          <p:spPr>
            <a:xfrm>
              <a:off x="1254644" y="0"/>
              <a:ext cx="2095006" cy="1344613"/>
            </a:xfrm>
            <a:custGeom>
              <a:avLst/>
              <a:gdLst/>
              <a:ahLst/>
              <a:cxnLst/>
              <a:rect l="l" t="t" r="r" b="b"/>
              <a:pathLst>
                <a:path w="2095006" h="1344613">
                  <a:moveTo>
                    <a:pt x="0" y="0"/>
                  </a:moveTo>
                  <a:lnTo>
                    <a:pt x="2095006" y="0"/>
                  </a:lnTo>
                  <a:lnTo>
                    <a:pt x="2095006" y="1344613"/>
                  </a:lnTo>
                  <a:lnTo>
                    <a:pt x="0" y="1344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8" name="TextBox 8"/>
            <p:cNvSpPr txBox="1"/>
            <p:nvPr/>
          </p:nvSpPr>
          <p:spPr>
            <a:xfrm>
              <a:off x="0" y="1641774"/>
              <a:ext cx="4604293" cy="2362336"/>
            </a:xfrm>
            <a:prstGeom prst="rect">
              <a:avLst/>
            </a:prstGeom>
          </p:spPr>
          <p:txBody>
            <a:bodyPr lIns="0" tIns="0" rIns="0" bIns="0" rtlCol="0" anchor="t">
              <a:spAutoFit/>
            </a:bodyPr>
            <a:lstStyle/>
            <a:p>
              <a:pPr algn="ctr">
                <a:lnSpc>
                  <a:spcPts val="2356"/>
                </a:lnSpc>
              </a:pPr>
              <a:r>
                <a:rPr lang="en-US" sz="1683" b="1" dirty="0">
                  <a:solidFill>
                    <a:srgbClr val="303642"/>
                  </a:solidFill>
                  <a:latin typeface="Poppins Bold"/>
                  <a:ea typeface="Poppins Bold"/>
                  <a:cs typeface="Poppins Bold"/>
                  <a:sym typeface="Poppins Bold"/>
                </a:rPr>
                <a:t>Formations des </a:t>
              </a:r>
              <a:r>
                <a:rPr lang="en-US" sz="1683" b="1" dirty="0" err="1">
                  <a:solidFill>
                    <a:srgbClr val="303642"/>
                  </a:solidFill>
                  <a:latin typeface="Poppins Bold"/>
                  <a:ea typeface="Poppins Bold"/>
                  <a:cs typeface="Poppins Bold"/>
                  <a:sym typeface="Poppins Bold"/>
                </a:rPr>
                <a:t>acteurs</a:t>
              </a:r>
              <a:r>
                <a:rPr lang="en-US" sz="1683" b="1" dirty="0">
                  <a:solidFill>
                    <a:srgbClr val="303642"/>
                  </a:solidFill>
                  <a:latin typeface="Poppins Bold"/>
                  <a:ea typeface="Poppins Bold"/>
                  <a:cs typeface="Poppins Bold"/>
                  <a:sym typeface="Poppins Bold"/>
                </a:rPr>
                <a:t> de terrain</a:t>
              </a:r>
            </a:p>
            <a:p>
              <a:pPr algn="ctr">
                <a:lnSpc>
                  <a:spcPts val="2356"/>
                </a:lnSpc>
                <a:spcBef>
                  <a:spcPct val="0"/>
                </a:spcBef>
              </a:pPr>
              <a:r>
                <a:rPr lang="en-US" sz="1683" dirty="0">
                  <a:solidFill>
                    <a:srgbClr val="303642"/>
                  </a:solidFill>
                  <a:latin typeface="Poppins"/>
                  <a:ea typeface="Poppins"/>
                  <a:cs typeface="Poppins"/>
                  <a:sym typeface="Poppins"/>
                </a:rPr>
                <a:t>Former </a:t>
              </a:r>
              <a:r>
                <a:rPr lang="en-US" sz="1683" dirty="0" err="1">
                  <a:solidFill>
                    <a:srgbClr val="303642"/>
                  </a:solidFill>
                  <a:latin typeface="Poppins"/>
                  <a:ea typeface="Poppins"/>
                  <a:cs typeface="Poppins"/>
                  <a:sym typeface="Poppins"/>
                </a:rPr>
                <a:t>enseignants</a:t>
              </a:r>
              <a:r>
                <a:rPr lang="en-US" sz="1683" dirty="0">
                  <a:solidFill>
                    <a:srgbClr val="303642"/>
                  </a:solidFill>
                  <a:latin typeface="Poppins"/>
                  <a:ea typeface="Poppins"/>
                  <a:cs typeface="Poppins"/>
                  <a:sym typeface="Poppins"/>
                </a:rPr>
                <a:t>, animateurs, </a:t>
              </a:r>
              <a:r>
                <a:rPr lang="en-US" sz="1683" dirty="0" err="1">
                  <a:solidFill>
                    <a:srgbClr val="303642"/>
                  </a:solidFill>
                  <a:latin typeface="Poppins"/>
                  <a:ea typeface="Poppins"/>
                  <a:cs typeface="Poppins"/>
                  <a:sym typeface="Poppins"/>
                </a:rPr>
                <a:t>infirmiers</a:t>
              </a:r>
              <a:r>
                <a:rPr lang="en-US" sz="1683" dirty="0">
                  <a:solidFill>
                    <a:srgbClr val="303642"/>
                  </a:solidFill>
                  <a:latin typeface="Poppins"/>
                  <a:ea typeface="Poppins"/>
                  <a:cs typeface="Poppins"/>
                  <a:sym typeface="Poppins"/>
                </a:rPr>
                <a:t> et agents </a:t>
              </a:r>
              <a:r>
                <a:rPr lang="en-US" sz="1683" dirty="0" err="1">
                  <a:solidFill>
                    <a:srgbClr val="303642"/>
                  </a:solidFill>
                  <a:latin typeface="Poppins"/>
                  <a:ea typeface="Poppins"/>
                  <a:cs typeface="Poppins"/>
                  <a:sym typeface="Poppins"/>
                </a:rPr>
                <a:t>communaux</a:t>
              </a:r>
              <a:r>
                <a:rPr lang="en-US" sz="1683" dirty="0">
                  <a:solidFill>
                    <a:srgbClr val="303642"/>
                  </a:solidFill>
                  <a:latin typeface="Poppins"/>
                  <a:ea typeface="Poppins"/>
                  <a:cs typeface="Poppins"/>
                  <a:sym typeface="Poppins"/>
                </a:rPr>
                <a:t> aux </a:t>
              </a:r>
              <a:r>
                <a:rPr lang="en-US" sz="1683" dirty="0" err="1">
                  <a:solidFill>
                    <a:srgbClr val="303642"/>
                  </a:solidFill>
                  <a:latin typeface="Poppins"/>
                  <a:ea typeface="Poppins"/>
                  <a:cs typeface="Poppins"/>
                  <a:sym typeface="Poppins"/>
                </a:rPr>
                <a:t>conduites</a:t>
              </a:r>
              <a:r>
                <a:rPr lang="en-US" sz="1683" dirty="0">
                  <a:solidFill>
                    <a:srgbClr val="303642"/>
                  </a:solidFill>
                  <a:latin typeface="Poppins"/>
                  <a:ea typeface="Poppins"/>
                  <a:cs typeface="Poppins"/>
                  <a:sym typeface="Poppins"/>
                </a:rPr>
                <a:t> </a:t>
              </a:r>
              <a:r>
                <a:rPr lang="en-US" sz="1683" dirty="0" err="1">
                  <a:solidFill>
                    <a:srgbClr val="303642"/>
                  </a:solidFill>
                  <a:latin typeface="Poppins"/>
                  <a:ea typeface="Poppins"/>
                  <a:cs typeface="Poppins"/>
                  <a:sym typeface="Poppins"/>
                </a:rPr>
                <a:t>addictives</a:t>
              </a:r>
              <a:endParaRPr lang="en-US" sz="1683" dirty="0">
                <a:solidFill>
                  <a:srgbClr val="303642"/>
                </a:solidFill>
                <a:latin typeface="Poppins"/>
                <a:ea typeface="Poppins"/>
                <a:cs typeface="Poppins"/>
                <a:sym typeface="Poppins"/>
              </a:endParaRPr>
            </a:p>
          </p:txBody>
        </p:sp>
      </p:grpSp>
      <p:grpSp>
        <p:nvGrpSpPr>
          <p:cNvPr id="9" name="Group 9"/>
          <p:cNvGrpSpPr/>
          <p:nvPr/>
        </p:nvGrpSpPr>
        <p:grpSpPr>
          <a:xfrm>
            <a:off x="12244148" y="4069979"/>
            <a:ext cx="3453221" cy="2412532"/>
            <a:chOff x="0" y="0"/>
            <a:chExt cx="4604294" cy="3216710"/>
          </a:xfrm>
        </p:grpSpPr>
        <p:sp>
          <p:nvSpPr>
            <p:cNvPr id="10" name="Freeform 10"/>
            <p:cNvSpPr/>
            <p:nvPr/>
          </p:nvSpPr>
          <p:spPr>
            <a:xfrm>
              <a:off x="1629575" y="0"/>
              <a:ext cx="1345144" cy="1485601"/>
            </a:xfrm>
            <a:custGeom>
              <a:avLst/>
              <a:gdLst/>
              <a:ahLst/>
              <a:cxnLst/>
              <a:rect l="l" t="t" r="r" b="b"/>
              <a:pathLst>
                <a:path w="1345144" h="1485601">
                  <a:moveTo>
                    <a:pt x="0" y="0"/>
                  </a:moveTo>
                  <a:lnTo>
                    <a:pt x="1345144" y="0"/>
                  </a:lnTo>
                  <a:lnTo>
                    <a:pt x="1345144" y="1485601"/>
                  </a:lnTo>
                  <a:lnTo>
                    <a:pt x="0" y="14856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sp>
          <p:nvSpPr>
            <p:cNvPr id="11" name="TextBox 11"/>
            <p:cNvSpPr txBox="1"/>
            <p:nvPr/>
          </p:nvSpPr>
          <p:spPr>
            <a:xfrm>
              <a:off x="0" y="1641775"/>
              <a:ext cx="4604294" cy="1574935"/>
            </a:xfrm>
            <a:prstGeom prst="rect">
              <a:avLst/>
            </a:prstGeom>
          </p:spPr>
          <p:txBody>
            <a:bodyPr lIns="0" tIns="0" rIns="0" bIns="0" rtlCol="0" anchor="t">
              <a:spAutoFit/>
            </a:bodyPr>
            <a:lstStyle/>
            <a:p>
              <a:pPr algn="ctr">
                <a:lnSpc>
                  <a:spcPts val="2356"/>
                </a:lnSpc>
              </a:pPr>
              <a:r>
                <a:rPr lang="en-US" sz="1683" b="1">
                  <a:solidFill>
                    <a:srgbClr val="303642"/>
                  </a:solidFill>
                  <a:latin typeface="Poppins Bold"/>
                  <a:ea typeface="Poppins Bold"/>
                  <a:cs typeface="Poppins Bold"/>
                  <a:sym typeface="Poppins Bold"/>
                </a:rPr>
                <a:t>Sensibilisation du grand public</a:t>
              </a:r>
            </a:p>
            <a:p>
              <a:pPr algn="ctr">
                <a:lnSpc>
                  <a:spcPts val="2356"/>
                </a:lnSpc>
                <a:spcBef>
                  <a:spcPct val="0"/>
                </a:spcBef>
              </a:pPr>
              <a:r>
                <a:rPr lang="en-US" sz="1683">
                  <a:solidFill>
                    <a:srgbClr val="303642"/>
                  </a:solidFill>
                  <a:latin typeface="Poppins"/>
                  <a:ea typeface="Poppins"/>
                  <a:cs typeface="Poppins"/>
                  <a:sym typeface="Poppins"/>
                </a:rPr>
                <a:t>Multiplier les interventions dans les écoles, quartiers et événements associatifs</a:t>
              </a:r>
            </a:p>
          </p:txBody>
        </p:sp>
      </p:grpSp>
      <p:sp>
        <p:nvSpPr>
          <p:cNvPr id="12" name="Freeform 12"/>
          <p:cNvSpPr/>
          <p:nvPr/>
        </p:nvSpPr>
        <p:spPr>
          <a:xfrm>
            <a:off x="6270969" y="7091371"/>
            <a:ext cx="1073027" cy="961823"/>
          </a:xfrm>
          <a:custGeom>
            <a:avLst/>
            <a:gdLst/>
            <a:ahLst/>
            <a:cxnLst/>
            <a:rect l="l" t="t" r="r" b="b"/>
            <a:pathLst>
              <a:path w="1073027" h="961823">
                <a:moveTo>
                  <a:pt x="0" y="0"/>
                </a:moveTo>
                <a:lnTo>
                  <a:pt x="1073027" y="0"/>
                </a:lnTo>
                <a:lnTo>
                  <a:pt x="1073027" y="961823"/>
                </a:lnTo>
                <a:lnTo>
                  <a:pt x="0" y="9618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a:p>
        </p:txBody>
      </p:sp>
      <p:sp>
        <p:nvSpPr>
          <p:cNvPr id="13" name="TextBox 13"/>
          <p:cNvSpPr txBox="1"/>
          <p:nvPr/>
        </p:nvSpPr>
        <p:spPr>
          <a:xfrm>
            <a:off x="4705366" y="1422188"/>
            <a:ext cx="9010636" cy="927811"/>
          </a:xfrm>
          <a:prstGeom prst="rect">
            <a:avLst/>
          </a:prstGeom>
        </p:spPr>
        <p:txBody>
          <a:bodyPr lIns="0" tIns="0" rIns="0" bIns="0" rtlCol="0" anchor="t">
            <a:spAutoFit/>
          </a:bodyPr>
          <a:lstStyle/>
          <a:p>
            <a:pPr algn="ctr">
              <a:lnSpc>
                <a:spcPts val="7660"/>
              </a:lnSpc>
            </a:pPr>
            <a:r>
              <a:rPr lang="en-US" sz="5472">
                <a:solidFill>
                  <a:srgbClr val="134D55"/>
                </a:solidFill>
                <a:latin typeface="League Spartan"/>
                <a:ea typeface="League Spartan"/>
                <a:cs typeface="League Spartan"/>
                <a:sym typeface="League Spartan"/>
              </a:rPr>
              <a:t>SUR LE TERRAIN</a:t>
            </a:r>
          </a:p>
        </p:txBody>
      </p:sp>
      <p:sp>
        <p:nvSpPr>
          <p:cNvPr id="14" name="TextBox 14"/>
          <p:cNvSpPr txBox="1"/>
          <p:nvPr/>
        </p:nvSpPr>
        <p:spPr>
          <a:xfrm>
            <a:off x="6372362" y="928815"/>
            <a:ext cx="5871786" cy="607970"/>
          </a:xfrm>
          <a:prstGeom prst="rect">
            <a:avLst/>
          </a:prstGeom>
        </p:spPr>
        <p:txBody>
          <a:bodyPr lIns="0" tIns="0" rIns="0" bIns="0" rtlCol="0" anchor="t">
            <a:spAutoFit/>
          </a:bodyPr>
          <a:lstStyle/>
          <a:p>
            <a:pPr algn="ctr">
              <a:lnSpc>
                <a:spcPts val="4814"/>
              </a:lnSpc>
            </a:pPr>
            <a:r>
              <a:rPr lang="en-US" sz="3439" dirty="0">
                <a:solidFill>
                  <a:srgbClr val="303642"/>
                </a:solidFill>
                <a:latin typeface="Roboto"/>
                <a:ea typeface="Roboto"/>
                <a:cs typeface="Roboto"/>
                <a:sym typeface="Roboto"/>
              </a:rPr>
              <a:t>NOS ACTIONS</a:t>
            </a:r>
          </a:p>
        </p:txBody>
      </p:sp>
      <p:sp>
        <p:nvSpPr>
          <p:cNvPr id="15" name="TextBox 15"/>
          <p:cNvSpPr txBox="1"/>
          <p:nvPr/>
        </p:nvSpPr>
        <p:spPr>
          <a:xfrm>
            <a:off x="3512744" y="2503508"/>
            <a:ext cx="11574856" cy="1036607"/>
          </a:xfrm>
          <a:prstGeom prst="rect">
            <a:avLst/>
          </a:prstGeom>
        </p:spPr>
        <p:txBody>
          <a:bodyPr lIns="0" tIns="0" rIns="0" bIns="0" rtlCol="0" anchor="t">
            <a:spAutoFit/>
          </a:bodyPr>
          <a:lstStyle/>
          <a:p>
            <a:pPr algn="ctr">
              <a:lnSpc>
                <a:spcPts val="2714"/>
              </a:lnSpc>
              <a:spcBef>
                <a:spcPct val="0"/>
              </a:spcBef>
            </a:pPr>
            <a:r>
              <a:rPr lang="en-US" sz="1938" dirty="0">
                <a:solidFill>
                  <a:srgbClr val="303642"/>
                </a:solidFill>
                <a:latin typeface="Poppins"/>
                <a:ea typeface="Poppins"/>
                <a:cs typeface="Poppins"/>
                <a:sym typeface="Poppins"/>
              </a:rPr>
              <a:t>Les actions </a:t>
            </a:r>
            <a:r>
              <a:rPr lang="en-US" sz="1938" dirty="0" err="1">
                <a:solidFill>
                  <a:srgbClr val="303642"/>
                </a:solidFill>
                <a:latin typeface="Poppins"/>
                <a:ea typeface="Poppins"/>
                <a:cs typeface="Poppins"/>
                <a:sym typeface="Poppins"/>
              </a:rPr>
              <a:t>menées</a:t>
            </a:r>
            <a:r>
              <a:rPr lang="en-US" sz="1938" dirty="0">
                <a:solidFill>
                  <a:srgbClr val="303642"/>
                </a:solidFill>
                <a:latin typeface="Poppins"/>
                <a:ea typeface="Poppins"/>
                <a:cs typeface="Poppins"/>
                <a:sym typeface="Poppins"/>
              </a:rPr>
              <a:t> sur le terrain constituent les </a:t>
            </a:r>
            <a:r>
              <a:rPr lang="en-US" sz="1938" dirty="0" err="1">
                <a:solidFill>
                  <a:srgbClr val="303642"/>
                </a:solidFill>
                <a:latin typeface="Poppins"/>
                <a:ea typeface="Poppins"/>
                <a:cs typeface="Poppins"/>
                <a:sym typeface="Poppins"/>
              </a:rPr>
              <a:t>piliers</a:t>
            </a:r>
            <a:r>
              <a:rPr lang="en-US" sz="1938" dirty="0">
                <a:solidFill>
                  <a:srgbClr val="303642"/>
                </a:solidFill>
                <a:latin typeface="Poppins"/>
                <a:ea typeface="Poppins"/>
                <a:cs typeface="Poppins"/>
                <a:sym typeface="Poppins"/>
              </a:rPr>
              <a:t> </a:t>
            </a:r>
            <a:r>
              <a:rPr lang="en-US" sz="1938" dirty="0" err="1">
                <a:solidFill>
                  <a:srgbClr val="303642"/>
                </a:solidFill>
                <a:latin typeface="Poppins"/>
                <a:ea typeface="Poppins"/>
                <a:cs typeface="Poppins"/>
                <a:sym typeface="Poppins"/>
              </a:rPr>
              <a:t>d’une</a:t>
            </a:r>
            <a:r>
              <a:rPr lang="en-US" sz="1938" dirty="0">
                <a:solidFill>
                  <a:srgbClr val="303642"/>
                </a:solidFill>
                <a:latin typeface="Poppins"/>
                <a:ea typeface="Poppins"/>
                <a:cs typeface="Poppins"/>
                <a:sym typeface="Poppins"/>
              </a:rPr>
              <a:t> </a:t>
            </a:r>
            <a:r>
              <a:rPr lang="en-US" sz="1938" dirty="0" err="1">
                <a:solidFill>
                  <a:srgbClr val="303642"/>
                </a:solidFill>
                <a:latin typeface="Poppins"/>
                <a:ea typeface="Poppins"/>
                <a:cs typeface="Poppins"/>
                <a:sym typeface="Poppins"/>
              </a:rPr>
              <a:t>stratégie</a:t>
            </a:r>
            <a:r>
              <a:rPr lang="en-US" sz="1938" dirty="0">
                <a:solidFill>
                  <a:srgbClr val="303642"/>
                </a:solidFill>
                <a:latin typeface="Poppins"/>
                <a:ea typeface="Poppins"/>
                <a:cs typeface="Poppins"/>
                <a:sym typeface="Poppins"/>
              </a:rPr>
              <a:t> </a:t>
            </a:r>
            <a:r>
              <a:rPr lang="en-US" sz="1938" dirty="0" err="1">
                <a:solidFill>
                  <a:srgbClr val="303642"/>
                </a:solidFill>
                <a:latin typeface="Poppins"/>
                <a:ea typeface="Poppins"/>
                <a:cs typeface="Poppins"/>
                <a:sym typeface="Poppins"/>
              </a:rPr>
              <a:t>globale</a:t>
            </a:r>
            <a:r>
              <a:rPr lang="en-US" sz="1938" dirty="0">
                <a:solidFill>
                  <a:srgbClr val="303642"/>
                </a:solidFill>
                <a:latin typeface="Poppins"/>
                <a:ea typeface="Poppins"/>
                <a:cs typeface="Poppins"/>
                <a:sym typeface="Poppins"/>
              </a:rPr>
              <a:t>, </a:t>
            </a:r>
            <a:r>
              <a:rPr lang="en-US" sz="1938" dirty="0" err="1">
                <a:solidFill>
                  <a:srgbClr val="303642"/>
                </a:solidFill>
                <a:latin typeface="Poppins"/>
                <a:ea typeface="Poppins"/>
                <a:cs typeface="Poppins"/>
                <a:sym typeface="Poppins"/>
              </a:rPr>
              <a:t>déployée</a:t>
            </a:r>
            <a:r>
              <a:rPr lang="en-US" sz="1938" dirty="0">
                <a:solidFill>
                  <a:srgbClr val="303642"/>
                </a:solidFill>
                <a:latin typeface="Poppins"/>
                <a:ea typeface="Poppins"/>
                <a:cs typeface="Poppins"/>
                <a:sym typeface="Poppins"/>
              </a:rPr>
              <a:t> dans </a:t>
            </a:r>
            <a:r>
              <a:rPr lang="en-US" sz="1938" dirty="0" err="1">
                <a:solidFill>
                  <a:srgbClr val="303642"/>
                </a:solidFill>
                <a:latin typeface="Poppins"/>
                <a:ea typeface="Poppins"/>
                <a:cs typeface="Poppins"/>
                <a:sym typeface="Poppins"/>
              </a:rPr>
              <a:t>l’ensemble</a:t>
            </a:r>
            <a:r>
              <a:rPr lang="en-US" sz="1938" dirty="0">
                <a:solidFill>
                  <a:srgbClr val="303642"/>
                </a:solidFill>
                <a:latin typeface="Poppins"/>
                <a:ea typeface="Poppins"/>
                <a:cs typeface="Poppins"/>
                <a:sym typeface="Poppins"/>
              </a:rPr>
              <a:t> des </a:t>
            </a:r>
            <a:r>
              <a:rPr lang="en-US" sz="1938" dirty="0" err="1">
                <a:solidFill>
                  <a:srgbClr val="303642"/>
                </a:solidFill>
                <a:latin typeface="Poppins"/>
                <a:ea typeface="Poppins"/>
                <a:cs typeface="Poppins"/>
                <a:sym typeface="Poppins"/>
              </a:rPr>
              <a:t>archipels</a:t>
            </a:r>
            <a:r>
              <a:rPr lang="en-US" sz="1938" dirty="0">
                <a:solidFill>
                  <a:srgbClr val="303642"/>
                </a:solidFill>
                <a:latin typeface="Poppins"/>
                <a:ea typeface="Poppins"/>
                <a:cs typeface="Poppins"/>
                <a:sym typeface="Poppins"/>
              </a:rPr>
              <a:t>, pour </a:t>
            </a:r>
            <a:r>
              <a:rPr lang="en-US" sz="1938" dirty="0" err="1">
                <a:solidFill>
                  <a:srgbClr val="303642"/>
                </a:solidFill>
                <a:latin typeface="Poppins"/>
                <a:ea typeface="Poppins"/>
                <a:cs typeface="Poppins"/>
                <a:sym typeface="Poppins"/>
              </a:rPr>
              <a:t>prévenir</a:t>
            </a:r>
            <a:r>
              <a:rPr lang="en-US" sz="1938" dirty="0">
                <a:solidFill>
                  <a:srgbClr val="303642"/>
                </a:solidFill>
                <a:latin typeface="Poppins"/>
                <a:ea typeface="Poppins"/>
                <a:cs typeface="Poppins"/>
                <a:sym typeface="Poppins"/>
              </a:rPr>
              <a:t>, </a:t>
            </a:r>
            <a:r>
              <a:rPr lang="en-US" sz="1938" dirty="0" err="1">
                <a:solidFill>
                  <a:srgbClr val="303642"/>
                </a:solidFill>
                <a:latin typeface="Poppins"/>
                <a:ea typeface="Poppins"/>
                <a:cs typeface="Poppins"/>
                <a:sym typeface="Poppins"/>
              </a:rPr>
              <a:t>sensibiliser</a:t>
            </a:r>
            <a:r>
              <a:rPr lang="en-US" sz="1938" dirty="0">
                <a:solidFill>
                  <a:srgbClr val="303642"/>
                </a:solidFill>
                <a:latin typeface="Poppins"/>
                <a:ea typeface="Poppins"/>
                <a:cs typeface="Poppins"/>
                <a:sym typeface="Poppins"/>
              </a:rPr>
              <a:t> et </a:t>
            </a:r>
            <a:r>
              <a:rPr lang="en-US" sz="1938" dirty="0" err="1">
                <a:solidFill>
                  <a:srgbClr val="303642"/>
                </a:solidFill>
                <a:latin typeface="Poppins"/>
                <a:ea typeface="Poppins"/>
                <a:cs typeface="Poppins"/>
                <a:sym typeface="Poppins"/>
              </a:rPr>
              <a:t>accompagner</a:t>
            </a:r>
            <a:r>
              <a:rPr lang="en-US" sz="1938" dirty="0">
                <a:solidFill>
                  <a:srgbClr val="303642"/>
                </a:solidFill>
                <a:latin typeface="Poppins"/>
                <a:ea typeface="Poppins"/>
                <a:cs typeface="Poppins"/>
                <a:sym typeface="Poppins"/>
              </a:rPr>
              <a:t> la population face au </a:t>
            </a:r>
            <a:r>
              <a:rPr lang="en-US" sz="1938" dirty="0" err="1">
                <a:solidFill>
                  <a:srgbClr val="303642"/>
                </a:solidFill>
                <a:latin typeface="Poppins"/>
                <a:ea typeface="Poppins"/>
                <a:cs typeface="Poppins"/>
                <a:sym typeface="Poppins"/>
              </a:rPr>
              <a:t>fléau</a:t>
            </a:r>
            <a:r>
              <a:rPr lang="en-US" sz="1938" dirty="0">
                <a:solidFill>
                  <a:srgbClr val="303642"/>
                </a:solidFill>
                <a:latin typeface="Poppins"/>
                <a:ea typeface="Poppins"/>
                <a:cs typeface="Poppins"/>
                <a:sym typeface="Poppins"/>
              </a:rPr>
              <a:t> de </a:t>
            </a:r>
            <a:r>
              <a:rPr lang="en-US" sz="1938" dirty="0" err="1">
                <a:solidFill>
                  <a:srgbClr val="303642"/>
                </a:solidFill>
                <a:latin typeface="Poppins"/>
                <a:ea typeface="Poppins"/>
                <a:cs typeface="Poppins"/>
                <a:sym typeface="Poppins"/>
              </a:rPr>
              <a:t>l’ICE</a:t>
            </a:r>
            <a:endParaRPr lang="en-US" sz="1938" dirty="0">
              <a:solidFill>
                <a:srgbClr val="303642"/>
              </a:solidFill>
              <a:latin typeface="Poppins"/>
              <a:ea typeface="Poppins"/>
              <a:cs typeface="Poppins"/>
              <a:sym typeface="Poppins"/>
            </a:endParaRPr>
          </a:p>
        </p:txBody>
      </p:sp>
      <p:sp>
        <p:nvSpPr>
          <p:cNvPr id="16" name="TextBox 16"/>
          <p:cNvSpPr txBox="1"/>
          <p:nvPr/>
        </p:nvSpPr>
        <p:spPr>
          <a:xfrm>
            <a:off x="5080872" y="8162697"/>
            <a:ext cx="3453221" cy="1490764"/>
          </a:xfrm>
          <a:prstGeom prst="rect">
            <a:avLst/>
          </a:prstGeom>
        </p:spPr>
        <p:txBody>
          <a:bodyPr lIns="0" tIns="0" rIns="0" bIns="0" rtlCol="0" anchor="t">
            <a:spAutoFit/>
          </a:bodyPr>
          <a:lstStyle/>
          <a:p>
            <a:pPr algn="ctr">
              <a:lnSpc>
                <a:spcPts val="2356"/>
              </a:lnSpc>
            </a:pPr>
            <a:r>
              <a:rPr lang="en-US" sz="1683" b="1">
                <a:solidFill>
                  <a:srgbClr val="303642"/>
                </a:solidFill>
                <a:latin typeface="Poppins Bold"/>
                <a:ea typeface="Poppins Bold"/>
                <a:cs typeface="Poppins Bold"/>
                <a:sym typeface="Poppins Bold"/>
              </a:rPr>
              <a:t>Coordination des actions locales</a:t>
            </a:r>
          </a:p>
          <a:p>
            <a:pPr algn="ctr">
              <a:lnSpc>
                <a:spcPts val="2356"/>
              </a:lnSpc>
              <a:spcBef>
                <a:spcPct val="0"/>
              </a:spcBef>
            </a:pPr>
            <a:r>
              <a:rPr lang="en-US" sz="1683">
                <a:solidFill>
                  <a:srgbClr val="303642"/>
                </a:solidFill>
                <a:latin typeface="Poppins"/>
                <a:ea typeface="Poppins"/>
                <a:cs typeface="Poppins"/>
                <a:sym typeface="Poppins"/>
              </a:rPr>
              <a:t>Assurer une cohérence entre les ministère, communes et associations</a:t>
            </a:r>
          </a:p>
        </p:txBody>
      </p:sp>
      <p:grpSp>
        <p:nvGrpSpPr>
          <p:cNvPr id="17" name="Group 17"/>
          <p:cNvGrpSpPr/>
          <p:nvPr/>
        </p:nvGrpSpPr>
        <p:grpSpPr>
          <a:xfrm>
            <a:off x="10233311" y="7046962"/>
            <a:ext cx="3453221" cy="2311223"/>
            <a:chOff x="0" y="0"/>
            <a:chExt cx="4604294" cy="3081631"/>
          </a:xfrm>
        </p:grpSpPr>
        <p:sp>
          <p:nvSpPr>
            <p:cNvPr id="18" name="Freeform 18"/>
            <p:cNvSpPr/>
            <p:nvPr/>
          </p:nvSpPr>
          <p:spPr>
            <a:xfrm>
              <a:off x="1740532" y="0"/>
              <a:ext cx="1123230" cy="1400854"/>
            </a:xfrm>
            <a:custGeom>
              <a:avLst/>
              <a:gdLst/>
              <a:ahLst/>
              <a:cxnLst/>
              <a:rect l="l" t="t" r="r" b="b"/>
              <a:pathLst>
                <a:path w="1123230" h="1400854">
                  <a:moveTo>
                    <a:pt x="0" y="0"/>
                  </a:moveTo>
                  <a:lnTo>
                    <a:pt x="1123230" y="0"/>
                  </a:lnTo>
                  <a:lnTo>
                    <a:pt x="1123230" y="1400854"/>
                  </a:lnTo>
                  <a:lnTo>
                    <a:pt x="0" y="1400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FR"/>
            </a:p>
          </p:txBody>
        </p:sp>
        <p:sp>
          <p:nvSpPr>
            <p:cNvPr id="19" name="TextBox 19"/>
            <p:cNvSpPr txBox="1"/>
            <p:nvPr/>
          </p:nvSpPr>
          <p:spPr>
            <a:xfrm>
              <a:off x="0" y="1506696"/>
              <a:ext cx="4604294" cy="1574935"/>
            </a:xfrm>
            <a:prstGeom prst="rect">
              <a:avLst/>
            </a:prstGeom>
          </p:spPr>
          <p:txBody>
            <a:bodyPr lIns="0" tIns="0" rIns="0" bIns="0" rtlCol="0" anchor="t">
              <a:spAutoFit/>
            </a:bodyPr>
            <a:lstStyle/>
            <a:p>
              <a:pPr algn="ctr">
                <a:lnSpc>
                  <a:spcPts val="2356"/>
                </a:lnSpc>
              </a:pPr>
              <a:r>
                <a:rPr lang="en-US" sz="1683" b="1">
                  <a:solidFill>
                    <a:srgbClr val="303642"/>
                  </a:solidFill>
                  <a:latin typeface="Poppins Bold"/>
                  <a:ea typeface="Poppins Bold"/>
                  <a:cs typeface="Poppins Bold"/>
                  <a:sym typeface="Poppins Bold"/>
                </a:rPr>
                <a:t>Actions de proximité</a:t>
              </a:r>
            </a:p>
            <a:p>
              <a:pPr algn="ctr">
                <a:lnSpc>
                  <a:spcPts val="2356"/>
                </a:lnSpc>
                <a:spcBef>
                  <a:spcPct val="0"/>
                </a:spcBef>
              </a:pPr>
              <a:r>
                <a:rPr lang="en-US" sz="1683">
                  <a:solidFill>
                    <a:srgbClr val="303642"/>
                  </a:solidFill>
                  <a:latin typeface="Poppins"/>
                  <a:ea typeface="Poppins"/>
                  <a:cs typeface="Poppins"/>
                  <a:sym typeface="Poppins"/>
                </a:rPr>
                <a:t>Soutenir des projets communautaires ancrés dans la réalité de chaque île</a:t>
              </a:r>
            </a:p>
          </p:txBody>
        </p:sp>
      </p:grpSp>
      <p:pic>
        <p:nvPicPr>
          <p:cNvPr id="20" name="Image 19" descr="Une image contenant texte, logo, Police, Graphique&#10;&#10;Le contenu généré par l’IA peut être incorrect.">
            <a:extLst>
              <a:ext uri="{FF2B5EF4-FFF2-40B4-BE49-F238E27FC236}">
                <a16:creationId xmlns:a16="http://schemas.microsoft.com/office/drawing/2014/main" id="{A054BA46-0590-9FAC-7677-B41BD8CB0959}"/>
              </a:ext>
            </a:extLst>
          </p:cNvPr>
          <p:cNvPicPr>
            <a:picLocks noChangeAspect="1"/>
          </p:cNvPicPr>
          <p:nvPr/>
        </p:nvPicPr>
        <p:blipFill>
          <a:blip r:embed="rId13">
            <a:extLst>
              <a:ext uri="{28A0092B-C50C-407E-A947-70E740481C1C}">
                <a14:useLocalDpi xmlns:a14="http://schemas.microsoft.com/office/drawing/2010/main" val="0"/>
              </a:ext>
            </a:extLst>
          </a:blip>
          <a:srcRect t="26815" b="36612"/>
          <a:stretch>
            <a:fillRect/>
          </a:stretch>
        </p:blipFill>
        <p:spPr>
          <a:xfrm>
            <a:off x="15087600" y="9090449"/>
            <a:ext cx="2939962" cy="1075222"/>
          </a:xfrm>
          <a:prstGeom prst="rect">
            <a:avLst/>
          </a:prstGeom>
        </p:spPr>
      </p:pic>
      <p:grpSp>
        <p:nvGrpSpPr>
          <p:cNvPr id="21" name="Groupe 20">
            <a:extLst>
              <a:ext uri="{FF2B5EF4-FFF2-40B4-BE49-F238E27FC236}">
                <a16:creationId xmlns:a16="http://schemas.microsoft.com/office/drawing/2014/main" id="{A66501B0-98A0-4A75-8951-18C7405F75A4}"/>
              </a:ext>
            </a:extLst>
          </p:cNvPr>
          <p:cNvGrpSpPr/>
          <p:nvPr/>
        </p:nvGrpSpPr>
        <p:grpSpPr>
          <a:xfrm>
            <a:off x="0" y="61338"/>
            <a:ext cx="18288000" cy="717099"/>
            <a:chOff x="1" y="0"/>
            <a:chExt cx="18442022" cy="717099"/>
          </a:xfrm>
        </p:grpSpPr>
        <p:pic>
          <p:nvPicPr>
            <p:cNvPr id="22" name="Image 21" descr="Une image contenant art, Graphique, Police, illustration&#10;&#10;Le contenu généré par l’IA peut être incorrect.">
              <a:extLst>
                <a:ext uri="{FF2B5EF4-FFF2-40B4-BE49-F238E27FC236}">
                  <a16:creationId xmlns:a16="http://schemas.microsoft.com/office/drawing/2014/main" id="{C6C54130-6679-BE20-3170-F71052BE7A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178286" y="-1178285"/>
              <a:ext cx="717099" cy="3073670"/>
            </a:xfrm>
            <a:prstGeom prst="rect">
              <a:avLst/>
            </a:prstGeom>
          </p:spPr>
        </p:pic>
        <p:pic>
          <p:nvPicPr>
            <p:cNvPr id="23" name="Image 22" descr="Une image contenant art, Graphique, Police, illustration&#10;&#10;Le contenu généré par l’IA peut être incorrect.">
              <a:extLst>
                <a:ext uri="{FF2B5EF4-FFF2-40B4-BE49-F238E27FC236}">
                  <a16:creationId xmlns:a16="http://schemas.microsoft.com/office/drawing/2014/main" id="{65BDB066-5DF0-B40C-2674-1530BFB7B8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4251957" y="-1178285"/>
              <a:ext cx="717099" cy="3073670"/>
            </a:xfrm>
            <a:prstGeom prst="rect">
              <a:avLst/>
            </a:prstGeom>
          </p:spPr>
        </p:pic>
        <p:pic>
          <p:nvPicPr>
            <p:cNvPr id="24" name="Image 23" descr="Une image contenant art, Graphique, Police, illustration&#10;&#10;Le contenu généré par l’IA peut être incorrect.">
              <a:extLst>
                <a:ext uri="{FF2B5EF4-FFF2-40B4-BE49-F238E27FC236}">
                  <a16:creationId xmlns:a16="http://schemas.microsoft.com/office/drawing/2014/main" id="{A55FC7E7-E47B-1EE7-9007-CF1F496A2A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7325629" y="-1178285"/>
              <a:ext cx="717099" cy="3073670"/>
            </a:xfrm>
            <a:prstGeom prst="rect">
              <a:avLst/>
            </a:prstGeom>
          </p:spPr>
        </p:pic>
        <p:pic>
          <p:nvPicPr>
            <p:cNvPr id="25" name="Image 24" descr="Une image contenant art, Graphique, Police, illustration&#10;&#10;Le contenu généré par l’IA peut être incorrect.">
              <a:extLst>
                <a:ext uri="{FF2B5EF4-FFF2-40B4-BE49-F238E27FC236}">
                  <a16:creationId xmlns:a16="http://schemas.microsoft.com/office/drawing/2014/main" id="{28976D3D-BEDD-43CD-9CA5-7083512B5A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0399298" y="-1178285"/>
              <a:ext cx="717099" cy="3073670"/>
            </a:xfrm>
            <a:prstGeom prst="rect">
              <a:avLst/>
            </a:prstGeom>
          </p:spPr>
        </p:pic>
        <p:pic>
          <p:nvPicPr>
            <p:cNvPr id="26" name="Image 25" descr="Une image contenant art, Graphique, Police, illustration&#10;&#10;Le contenu généré par l’IA peut être incorrect.">
              <a:extLst>
                <a:ext uri="{FF2B5EF4-FFF2-40B4-BE49-F238E27FC236}">
                  <a16:creationId xmlns:a16="http://schemas.microsoft.com/office/drawing/2014/main" id="{A31513C0-E749-B1A4-FC7B-14C09BC161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3472971" y="-1178285"/>
              <a:ext cx="717099" cy="3073670"/>
            </a:xfrm>
            <a:prstGeom prst="rect">
              <a:avLst/>
            </a:prstGeom>
          </p:spPr>
        </p:pic>
        <p:pic>
          <p:nvPicPr>
            <p:cNvPr id="27" name="Image 26" descr="Une image contenant art, Graphique, Police, illustration&#10;&#10;Le contenu généré par l’IA peut être incorrect.">
              <a:extLst>
                <a:ext uri="{FF2B5EF4-FFF2-40B4-BE49-F238E27FC236}">
                  <a16:creationId xmlns:a16="http://schemas.microsoft.com/office/drawing/2014/main" id="{A5AD1E54-D2E2-ED20-1AFA-C0ABD9E635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6200000">
              <a:off x="16546638" y="-1178285"/>
              <a:ext cx="717099" cy="307367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1774</Words>
  <Application>Microsoft Office PowerPoint</Application>
  <PresentationFormat>Personnalisé</PresentationFormat>
  <Paragraphs>156</Paragraphs>
  <Slides>12</Slides>
  <Notes>11</Notes>
  <HiddenSlides>1</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12</vt:i4>
      </vt:variant>
    </vt:vector>
  </HeadingPairs>
  <TitlesOfParts>
    <vt:vector size="22" baseType="lpstr">
      <vt:lpstr>Roboto Bold</vt:lpstr>
      <vt:lpstr>Poppins Bold</vt:lpstr>
      <vt:lpstr>League Spartan</vt:lpstr>
      <vt:lpstr>Calibri</vt:lpstr>
      <vt:lpstr>Poppins</vt:lpstr>
      <vt:lpstr>Roboto</vt:lpstr>
      <vt:lpstr>Aptos</vt:lpstr>
      <vt:lpstr>Arial</vt:lpstr>
      <vt:lpstr>Archivo Black</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Présentation ACCDOM</dc:title>
  <dc:creator>Lisa JUVENTIN</dc:creator>
  <cp:lastModifiedBy>Evy Legros</cp:lastModifiedBy>
  <cp:revision>32</cp:revision>
  <cp:lastPrinted>2025-11-04T19:27:47Z</cp:lastPrinted>
  <dcterms:created xsi:type="dcterms:W3CDTF">2006-08-16T00:00:00Z</dcterms:created>
  <dcterms:modified xsi:type="dcterms:W3CDTF">2025-11-17T11:05:14Z</dcterms:modified>
  <dc:identifier>DAG2oh-q5os</dc:identifier>
</cp:coreProperties>
</file>