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7" r:id="rId5"/>
  </p:sldMasterIdLst>
  <p:notesMasterIdLst>
    <p:notesMasterId r:id="rId33"/>
  </p:notesMasterIdLst>
  <p:sldIdLst>
    <p:sldId id="377" r:id="rId6"/>
    <p:sldId id="1269" r:id="rId7"/>
    <p:sldId id="2392" r:id="rId8"/>
    <p:sldId id="1587" r:id="rId9"/>
    <p:sldId id="1264" r:id="rId10"/>
    <p:sldId id="675" r:id="rId11"/>
    <p:sldId id="1575" r:id="rId12"/>
    <p:sldId id="1583" r:id="rId13"/>
    <p:sldId id="1580" r:id="rId14"/>
    <p:sldId id="1582" r:id="rId15"/>
    <p:sldId id="1598" r:id="rId16"/>
    <p:sldId id="1600" r:id="rId17"/>
    <p:sldId id="335" r:id="rId18"/>
    <p:sldId id="1551" r:id="rId19"/>
    <p:sldId id="1588" r:id="rId20"/>
    <p:sldId id="1593" r:id="rId21"/>
    <p:sldId id="1595" r:id="rId22"/>
    <p:sldId id="1577" r:id="rId23"/>
    <p:sldId id="1604" r:id="rId24"/>
    <p:sldId id="1605" r:id="rId25"/>
    <p:sldId id="1578" r:id="rId26"/>
    <p:sldId id="1579" r:id="rId27"/>
    <p:sldId id="1606" r:id="rId28"/>
    <p:sldId id="1601" r:id="rId29"/>
    <p:sldId id="1602" r:id="rId30"/>
    <p:sldId id="1603" r:id="rId31"/>
    <p:sldId id="400"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080E0F-233D-C367-B195-502CBBC30AF6}" name="Henri DAUDIGNON" initials="HD" userId="S::hda@agence-france-locale.fr::f18fb25d-84b9-47a0-8443-9ebba5ff0704" providerId="AD"/>
  <p188:author id="{69E193F0-417F-870A-F7A0-FC06787519D5}" name="Yann DOYEN" initials="YD" userId="S::yann.doyen@agence-france-locale.fr::939f10ec-8a0f-494e-a484-499faaffd7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6361B-E508-4524-97DB-F78A9F7C57DB}" v="8" dt="2025-11-11T23:09:15.30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4/Etude%20OM%202024/Graphs%20&#233;tude%202024%20-%20Update%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5/Etude%20OM%202025/Graphs%20&#233;tude%202025%20-%20Update%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5/Etude%20OM%202025/Graphs%20&#233;tude%202025%20-%20Update%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5/Etude%20OM%202025/Graphs%20&#233;tude%202025%20-%20Update%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5/Etude%20OM%202025/Graphs%20&#233;tude%202025%20-%20Update%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5/Etude%20OM%202025/Graphs%20&#233;tude%202025%20-%20Update%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_OUTRE%20MER/ETUDE%20FINANCES/Donn&#233;es%202022%20&#233;tude%20OM%20(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4/Etude%20OM%202024/Donn&#233;es%202023%20&#233;tude%20OM%20(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gencefrancelocale.sharepoint.com/sites/intranet/Engagements%20%20Autres%20collectivits/PE%20OUTRE%20MER/ETUDE%20FINANCES/2025/Etude%20OM%202025/Etude%20OM%202025%20-%20Donn&#233;es%20fi%202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solidFill>
                  <a:srgbClr val="002060"/>
                </a:solidFill>
                <a:effectLst/>
                <a:latin typeface="Antipasto" panose="02000506000000020004" pitchFamily="2" charset="0"/>
              </a:rPr>
              <a:t>Note climat communes 2024</a:t>
            </a:r>
          </a:p>
        </c:rich>
      </c:tx>
      <c:layout>
        <c:manualLayout>
          <c:xMode val="edge"/>
          <c:yMode val="edge"/>
          <c:x val="0.35377502181295933"/>
          <c:y val="3.09085156611258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'[Graphs étude 2024 - Update 23.xlsx]Analyses complémentaires'!$C$3</c:f>
              <c:strCache>
                <c:ptCount val="1"/>
                <c:pt idx="0">
                  <c:v>Communes France entière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étude 2024 - Update 23.xlsx]Analyses complémentaires'!$B$4</c:f>
              <c:strCache>
                <c:ptCount val="1"/>
                <c:pt idx="0">
                  <c:v>Indicateur climat</c:v>
                </c:pt>
              </c:strCache>
            </c:strRef>
          </c:cat>
          <c:val>
            <c:numRef>
              <c:f>'[Graphs étude 2024 - Update 23.xlsx]Analyses complémentaires'!$C$4</c:f>
              <c:numCache>
                <c:formatCode>0.00</c:formatCode>
                <c:ptCount val="1"/>
                <c:pt idx="0">
                  <c:v>15.35</c:v>
                </c:pt>
              </c:numCache>
            </c:numRef>
          </c:val>
          <c:extLst>
            <c:ext xmlns:c16="http://schemas.microsoft.com/office/drawing/2014/chart" uri="{C3380CC4-5D6E-409C-BE32-E72D297353CC}">
              <c16:uniqueId val="{00000000-BB3C-4920-80BA-B648A3CEB6CF}"/>
            </c:ext>
          </c:extLst>
        </c:ser>
        <c:ser>
          <c:idx val="1"/>
          <c:order val="1"/>
          <c:tx>
            <c:strRef>
              <c:f>'[Graphs étude 2024 - Update 23.xlsx]Analyses complémentaires'!$D$3</c:f>
              <c:strCache>
                <c:ptCount val="1"/>
                <c:pt idx="0">
                  <c:v>Communes Guadeloupe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étude 2024 - Update 23.xlsx]Analyses complémentaires'!$B$4</c:f>
              <c:strCache>
                <c:ptCount val="1"/>
                <c:pt idx="0">
                  <c:v>Indicateur climat</c:v>
                </c:pt>
              </c:strCache>
            </c:strRef>
          </c:cat>
          <c:val>
            <c:numRef>
              <c:f>'[Graphs étude 2024 - Update 23.xlsx]Analyses complémentaires'!$D$4</c:f>
              <c:numCache>
                <c:formatCode>0.00</c:formatCode>
                <c:ptCount val="1"/>
                <c:pt idx="0">
                  <c:v>35.49</c:v>
                </c:pt>
              </c:numCache>
            </c:numRef>
          </c:val>
          <c:extLst>
            <c:ext xmlns:c16="http://schemas.microsoft.com/office/drawing/2014/chart" uri="{C3380CC4-5D6E-409C-BE32-E72D297353CC}">
              <c16:uniqueId val="{00000001-BB3C-4920-80BA-B648A3CEB6CF}"/>
            </c:ext>
          </c:extLst>
        </c:ser>
        <c:ser>
          <c:idx val="2"/>
          <c:order val="2"/>
          <c:tx>
            <c:strRef>
              <c:f>'[Graphs étude 2024 - Update 23.xlsx]Analyses complémentaires'!$E$3</c:f>
              <c:strCache>
                <c:ptCount val="1"/>
                <c:pt idx="0">
                  <c:v>Communes Martinique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étude 2024 - Update 23.xlsx]Analyses complémentaires'!$B$4</c:f>
              <c:strCache>
                <c:ptCount val="1"/>
                <c:pt idx="0">
                  <c:v>Indicateur climat</c:v>
                </c:pt>
              </c:strCache>
            </c:strRef>
          </c:cat>
          <c:val>
            <c:numRef>
              <c:f>'[Graphs étude 2024 - Update 23.xlsx]Analyses complémentaires'!$E$4</c:f>
              <c:numCache>
                <c:formatCode>0.00</c:formatCode>
                <c:ptCount val="1"/>
                <c:pt idx="0">
                  <c:v>41.8</c:v>
                </c:pt>
              </c:numCache>
            </c:numRef>
          </c:val>
          <c:extLst>
            <c:ext xmlns:c16="http://schemas.microsoft.com/office/drawing/2014/chart" uri="{C3380CC4-5D6E-409C-BE32-E72D297353CC}">
              <c16:uniqueId val="{00000002-BB3C-4920-80BA-B648A3CEB6CF}"/>
            </c:ext>
          </c:extLst>
        </c:ser>
        <c:ser>
          <c:idx val="3"/>
          <c:order val="3"/>
          <c:tx>
            <c:strRef>
              <c:f>'[Graphs étude 2024 - Update 23.xlsx]Analyses complémentaires'!$F$3</c:f>
              <c:strCache>
                <c:ptCount val="1"/>
                <c:pt idx="0">
                  <c:v>Communes Guyane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étude 2024 - Update 23.xlsx]Analyses complémentaires'!$B$4</c:f>
              <c:strCache>
                <c:ptCount val="1"/>
                <c:pt idx="0">
                  <c:v>Indicateur climat</c:v>
                </c:pt>
              </c:strCache>
            </c:strRef>
          </c:cat>
          <c:val>
            <c:numRef>
              <c:f>'[Graphs étude 2024 - Update 23.xlsx]Analyses complémentaires'!$F$4</c:f>
              <c:numCache>
                <c:formatCode>0.00</c:formatCode>
                <c:ptCount val="1"/>
                <c:pt idx="0">
                  <c:v>19.48</c:v>
                </c:pt>
              </c:numCache>
            </c:numRef>
          </c:val>
          <c:extLst>
            <c:ext xmlns:c16="http://schemas.microsoft.com/office/drawing/2014/chart" uri="{C3380CC4-5D6E-409C-BE32-E72D297353CC}">
              <c16:uniqueId val="{00000003-BB3C-4920-80BA-B648A3CEB6CF}"/>
            </c:ext>
          </c:extLst>
        </c:ser>
        <c:ser>
          <c:idx val="4"/>
          <c:order val="4"/>
          <c:tx>
            <c:strRef>
              <c:f>'[Graphs étude 2024 - Update 23.xlsx]Analyses complémentaires'!$G$3</c:f>
              <c:strCache>
                <c:ptCount val="1"/>
                <c:pt idx="0">
                  <c:v>Communes La Réunion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étude 2024 - Update 23.xlsx]Analyses complémentaires'!$B$4</c:f>
              <c:strCache>
                <c:ptCount val="1"/>
                <c:pt idx="0">
                  <c:v>Indicateur climat</c:v>
                </c:pt>
              </c:strCache>
            </c:strRef>
          </c:cat>
          <c:val>
            <c:numRef>
              <c:f>'[Graphs étude 2024 - Update 23.xlsx]Analyses complémentaires'!$G$4</c:f>
              <c:numCache>
                <c:formatCode>0.00</c:formatCode>
                <c:ptCount val="1"/>
                <c:pt idx="0">
                  <c:v>59.67</c:v>
                </c:pt>
              </c:numCache>
            </c:numRef>
          </c:val>
          <c:extLst>
            <c:ext xmlns:c16="http://schemas.microsoft.com/office/drawing/2014/chart" uri="{C3380CC4-5D6E-409C-BE32-E72D297353CC}">
              <c16:uniqueId val="{00000004-BB3C-4920-80BA-B648A3CEB6CF}"/>
            </c:ext>
          </c:extLst>
        </c:ser>
        <c:ser>
          <c:idx val="5"/>
          <c:order val="5"/>
          <c:tx>
            <c:strRef>
              <c:f>'[Graphs étude 2024 - Update 23.xlsx]Analyses complémentaires'!$H$3</c:f>
              <c:strCache>
                <c:ptCount val="1"/>
                <c:pt idx="0">
                  <c:v>Communes Mayotte</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étude 2024 - Update 23.xlsx]Analyses complémentaires'!$B$4</c:f>
              <c:strCache>
                <c:ptCount val="1"/>
                <c:pt idx="0">
                  <c:v>Indicateur climat</c:v>
                </c:pt>
              </c:strCache>
            </c:strRef>
          </c:cat>
          <c:val>
            <c:numRef>
              <c:f>'[Graphs étude 2024 - Update 23.xlsx]Analyses complémentaires'!$H$4</c:f>
              <c:numCache>
                <c:formatCode>0.00</c:formatCode>
                <c:ptCount val="1"/>
                <c:pt idx="0">
                  <c:v>43.07</c:v>
                </c:pt>
              </c:numCache>
            </c:numRef>
          </c:val>
          <c:extLst>
            <c:ext xmlns:c16="http://schemas.microsoft.com/office/drawing/2014/chart" uri="{C3380CC4-5D6E-409C-BE32-E72D297353CC}">
              <c16:uniqueId val="{00000005-BB3C-4920-80BA-B648A3CEB6CF}"/>
            </c:ext>
          </c:extLst>
        </c:ser>
        <c:ser>
          <c:idx val="6"/>
          <c:order val="6"/>
          <c:tx>
            <c:strRef>
              <c:f>'[Graphs étude 2024 - Update 23.xlsx]Analyses complémentaires'!$I$3</c:f>
              <c:strCache>
                <c:ptCount val="1"/>
                <c:pt idx="0">
                  <c:v>Total Communes OM</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étude 2024 - Update 23.xlsx]Analyses complémentaires'!$B$4</c:f>
              <c:strCache>
                <c:ptCount val="1"/>
                <c:pt idx="0">
                  <c:v>Indicateur climat</c:v>
                </c:pt>
              </c:strCache>
            </c:strRef>
          </c:cat>
          <c:val>
            <c:numRef>
              <c:f>'[Graphs étude 2024 - Update 23.xlsx]Analyses complémentaires'!$I$4</c:f>
              <c:numCache>
                <c:formatCode>0.00</c:formatCode>
                <c:ptCount val="1"/>
                <c:pt idx="0">
                  <c:v>39.92</c:v>
                </c:pt>
              </c:numCache>
            </c:numRef>
          </c:val>
          <c:extLst>
            <c:ext xmlns:c16="http://schemas.microsoft.com/office/drawing/2014/chart" uri="{C3380CC4-5D6E-409C-BE32-E72D297353CC}">
              <c16:uniqueId val="{00000006-BB3C-4920-80BA-B648A3CEB6CF}"/>
            </c:ext>
          </c:extLst>
        </c:ser>
        <c:dLbls>
          <c:dLblPos val="outEnd"/>
          <c:showLegendKey val="0"/>
          <c:showVal val="1"/>
          <c:showCatName val="0"/>
          <c:showSerName val="0"/>
          <c:showPercent val="0"/>
          <c:showBubbleSize val="0"/>
        </c:dLbls>
        <c:gapWidth val="219"/>
        <c:overlap val="-27"/>
        <c:axId val="1537329360"/>
        <c:axId val="1537328112"/>
      </c:barChart>
      <c:catAx>
        <c:axId val="153732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37328112"/>
        <c:crosses val="autoZero"/>
        <c:auto val="1"/>
        <c:lblAlgn val="ctr"/>
        <c:lblOffset val="100"/>
        <c:noMultiLvlLbl val="0"/>
      </c:catAx>
      <c:valAx>
        <c:axId val="1537328112"/>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37329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200" b="0" i="0" baseline="0">
                <a:effectLst/>
                <a:latin typeface="Antipasto" panose="02000506000000020004" pitchFamily="2" charset="0"/>
              </a:rPr>
              <a:t>Note </a:t>
            </a:r>
            <a:r>
              <a:rPr lang="en-US" sz="1200" b="0" i="0" baseline="0" err="1">
                <a:effectLst/>
                <a:latin typeface="Antipasto" panose="02000506000000020004" pitchFamily="2" charset="0"/>
              </a:rPr>
              <a:t>pondérée</a:t>
            </a:r>
            <a:r>
              <a:rPr lang="en-US" sz="1200" b="0" i="0" baseline="0">
                <a:effectLst/>
                <a:latin typeface="Antipasto" panose="02000506000000020004" pitchFamily="2" charset="0"/>
              </a:rPr>
              <a:t> par la </a:t>
            </a:r>
            <a:r>
              <a:rPr lang="en-US" sz="1200" b="0" i="0" baseline="0" err="1">
                <a:effectLst/>
                <a:latin typeface="Antipasto" panose="02000506000000020004" pitchFamily="2" charset="0"/>
              </a:rPr>
              <a:t>dette</a:t>
            </a:r>
            <a:r>
              <a:rPr lang="en-US" sz="1200" b="0" i="0" baseline="0">
                <a:effectLst/>
                <a:latin typeface="Antipasto" panose="02000506000000020004" pitchFamily="2" charset="0"/>
              </a:rPr>
              <a:t> OM 2022-2024</a:t>
            </a:r>
          </a:p>
          <a:p>
            <a:pPr algn="ctr">
              <a:defRPr/>
            </a:pPr>
            <a:endParaRPr lang="en-US" sz="1200">
              <a:effectLst/>
              <a:latin typeface="Antipasto" panose="02000506000000020004" pitchFamily="2" charset="0"/>
            </a:endParaRPr>
          </a:p>
        </c:rich>
      </c:tx>
      <c:layout>
        <c:manualLayout>
          <c:xMode val="edge"/>
          <c:yMode val="edge"/>
          <c:x val="0.27477025195573795"/>
          <c:y val="3.5291524894443392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'Comm 2022-2024'!$B$29</c:f>
              <c:strCache>
                <c:ptCount val="1"/>
                <c:pt idx="0">
                  <c:v>Note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2022-2024'!$C$28:$I$28</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2022-2024'!$C$29:$I$29</c:f>
              <c:numCache>
                <c:formatCode>General</c:formatCode>
                <c:ptCount val="7"/>
                <c:pt idx="0">
                  <c:v>3.84</c:v>
                </c:pt>
                <c:pt idx="1">
                  <c:v>4.34</c:v>
                </c:pt>
                <c:pt idx="2">
                  <c:v>4.8899999999999997</c:v>
                </c:pt>
                <c:pt idx="3">
                  <c:v>4.51</c:v>
                </c:pt>
                <c:pt idx="4">
                  <c:v>4.22</c:v>
                </c:pt>
                <c:pt idx="5">
                  <c:v>3.9</c:v>
                </c:pt>
                <c:pt idx="6">
                  <c:v>4.37</c:v>
                </c:pt>
              </c:numCache>
            </c:numRef>
          </c:val>
          <c:extLst>
            <c:ext xmlns:c16="http://schemas.microsoft.com/office/drawing/2014/chart" uri="{C3380CC4-5D6E-409C-BE32-E72D297353CC}">
              <c16:uniqueId val="{00000000-6A6E-425E-A508-CDD0F1C65DBA}"/>
            </c:ext>
          </c:extLst>
        </c:ser>
        <c:ser>
          <c:idx val="1"/>
          <c:order val="1"/>
          <c:tx>
            <c:strRef>
              <c:f>'Comm 2022-2024'!$B$30</c:f>
              <c:strCache>
                <c:ptCount val="1"/>
                <c:pt idx="0">
                  <c:v>Note 2023</c:v>
                </c:pt>
              </c:strCache>
            </c:strRef>
          </c:tx>
          <c:spPr>
            <a:solidFill>
              <a:schemeClr val="accent2"/>
            </a:solidFill>
            <a:ln>
              <a:noFill/>
            </a:ln>
            <a:effectLst/>
          </c:spPr>
          <c:invertIfNegative val="0"/>
          <c:dLbls>
            <c:dLbl>
              <c:idx val="0"/>
              <c:layout>
                <c:manualLayout>
                  <c:x val="-1.0805014447199932E-17"/>
                  <c:y val="-4.64758081829951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50-42F4-A586-7DA56072D8B4}"/>
                </c:ext>
              </c:extLst>
            </c:dLbl>
            <c:dLbl>
              <c:idx val="1"/>
              <c:layout>
                <c:manualLayout>
                  <c:x val="4.7149698622467292E-3"/>
                  <c:y val="-5.16397868699946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50-42F4-A586-7DA56072D8B4}"/>
                </c:ext>
              </c:extLst>
            </c:dLbl>
            <c:dLbl>
              <c:idx val="2"/>
              <c:layout>
                <c:manualLayout>
                  <c:x val="7.0724547933701584E-3"/>
                  <c:y val="-4.733592446885625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50-42F4-A586-7DA56072D8B4}"/>
                </c:ext>
              </c:extLst>
            </c:dLbl>
            <c:dLbl>
              <c:idx val="3"/>
              <c:layout>
                <c:manualLayout>
                  <c:x val="1.6502394517863617E-2"/>
                  <c:y val="-3.0983872121996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50-42F4-A586-7DA56072D8B4}"/>
                </c:ext>
              </c:extLst>
            </c:dLbl>
            <c:dLbl>
              <c:idx val="4"/>
              <c:layout>
                <c:manualLayout>
                  <c:x val="8.6440115577599453E-17"/>
                  <c:y val="-4.13118294959956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50-42F4-A586-7DA56072D8B4}"/>
                </c:ext>
              </c:extLst>
            </c:dLbl>
            <c:dLbl>
              <c:idx val="5"/>
              <c:layout>
                <c:manualLayout>
                  <c:x val="-2.3574849311234726E-3"/>
                  <c:y val="-4.6475808182995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50-42F4-A586-7DA56072D8B4}"/>
                </c:ext>
              </c:extLst>
            </c:dLbl>
            <c:dLbl>
              <c:idx val="6"/>
              <c:layout>
                <c:manualLayout>
                  <c:x val="-9.429939724493545E-3"/>
                  <c:y val="-4.13118294959956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50-42F4-A586-7DA56072D8B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2022-2024'!$C$28:$I$28</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2022-2024'!$C$30:$I$30</c:f>
              <c:numCache>
                <c:formatCode>General</c:formatCode>
                <c:ptCount val="7"/>
                <c:pt idx="0">
                  <c:v>3.77</c:v>
                </c:pt>
                <c:pt idx="1">
                  <c:v>4.1900000000000004</c:v>
                </c:pt>
                <c:pt idx="2">
                  <c:v>5.14</c:v>
                </c:pt>
                <c:pt idx="3">
                  <c:v>4.46</c:v>
                </c:pt>
                <c:pt idx="4">
                  <c:v>4.2300000000000004</c:v>
                </c:pt>
                <c:pt idx="5">
                  <c:v>3.88</c:v>
                </c:pt>
                <c:pt idx="6">
                  <c:v>4.38</c:v>
                </c:pt>
              </c:numCache>
            </c:numRef>
          </c:val>
          <c:extLst>
            <c:ext xmlns:c16="http://schemas.microsoft.com/office/drawing/2014/chart" uri="{C3380CC4-5D6E-409C-BE32-E72D297353CC}">
              <c16:uniqueId val="{00000001-6A6E-425E-A508-CDD0F1C65DBA}"/>
            </c:ext>
          </c:extLst>
        </c:ser>
        <c:ser>
          <c:idx val="2"/>
          <c:order val="2"/>
          <c:tx>
            <c:strRef>
              <c:f>'Comm 2022-2024'!$B$31</c:f>
              <c:strCache>
                <c:ptCount val="1"/>
                <c:pt idx="0">
                  <c:v>Note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2022-2024'!$C$28:$I$28</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2022-2024'!$C$31:$I$31</c:f>
              <c:numCache>
                <c:formatCode>0.00</c:formatCode>
                <c:ptCount val="7"/>
                <c:pt idx="0">
                  <c:v>3.766185475336282</c:v>
                </c:pt>
                <c:pt idx="1">
                  <c:v>4.3483987984186872</c:v>
                </c:pt>
                <c:pt idx="2">
                  <c:v>4.316094280859712</c:v>
                </c:pt>
                <c:pt idx="3">
                  <c:v>3.9917438366387099</c:v>
                </c:pt>
                <c:pt idx="4">
                  <c:v>4.3986925396174028</c:v>
                </c:pt>
                <c:pt idx="5">
                  <c:v>3.9810321230781387</c:v>
                </c:pt>
                <c:pt idx="6">
                  <c:v>4.3262736891409093</c:v>
                </c:pt>
              </c:numCache>
            </c:numRef>
          </c:val>
          <c:extLst>
            <c:ext xmlns:c16="http://schemas.microsoft.com/office/drawing/2014/chart" uri="{C3380CC4-5D6E-409C-BE32-E72D297353CC}">
              <c16:uniqueId val="{00000002-6A6E-425E-A508-CDD0F1C65DBA}"/>
            </c:ext>
          </c:extLst>
        </c:ser>
        <c:dLbls>
          <c:dLblPos val="outEnd"/>
          <c:showLegendKey val="0"/>
          <c:showVal val="1"/>
          <c:showCatName val="0"/>
          <c:showSerName val="0"/>
          <c:showPercent val="0"/>
          <c:showBubbleSize val="0"/>
        </c:dLbls>
        <c:gapWidth val="219"/>
        <c:overlap val="-27"/>
        <c:axId val="906989311"/>
        <c:axId val="906987647"/>
      </c:barChart>
      <c:catAx>
        <c:axId val="9069893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87647"/>
        <c:crosses val="autoZero"/>
        <c:auto val="1"/>
        <c:lblAlgn val="ctr"/>
        <c:lblOffset val="100"/>
        <c:noMultiLvlLbl val="0"/>
      </c:catAx>
      <c:valAx>
        <c:axId val="906987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89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baseline="0">
                <a:effectLst/>
                <a:latin typeface="Antipasto" panose="02000506000000020004" pitchFamily="2" charset="0"/>
              </a:rPr>
              <a:t>Distribution des notes financières des communes OM vs France entière 2024</a:t>
            </a:r>
          </a:p>
        </c:rich>
      </c:tx>
      <c:layout>
        <c:manualLayout>
          <c:xMode val="edge"/>
          <c:yMode val="edge"/>
          <c:x val="0.14871770126374503"/>
          <c:y val="4.3642161941236249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'FR ent v OM'!$F$34</c:f>
              <c:strCache>
                <c:ptCount val="1"/>
                <c:pt idx="0">
                  <c:v>Communes OM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val>
            <c:numRef>
              <c:f>'FR ent v OM'!$F$35:$F$40</c:f>
              <c:numCache>
                <c:formatCode>0%</c:formatCode>
                <c:ptCount val="6"/>
                <c:pt idx="0">
                  <c:v>0.12403100775193798</c:v>
                </c:pt>
                <c:pt idx="1">
                  <c:v>0.20155038759689922</c:v>
                </c:pt>
                <c:pt idx="2">
                  <c:v>0.24806201550387597</c:v>
                </c:pt>
                <c:pt idx="3">
                  <c:v>0.20930232558139536</c:v>
                </c:pt>
                <c:pt idx="4">
                  <c:v>0.20930232558139536</c:v>
                </c:pt>
                <c:pt idx="5">
                  <c:v>7.7519379844961239E-3</c:v>
                </c:pt>
              </c:numCache>
            </c:numRef>
          </c:val>
          <c:extLst>
            <c:ext xmlns:c16="http://schemas.microsoft.com/office/drawing/2014/chart" uri="{C3380CC4-5D6E-409C-BE32-E72D297353CC}">
              <c16:uniqueId val="{00000001-4C10-4122-AF97-470DB52640F3}"/>
            </c:ext>
          </c:extLst>
        </c:ser>
        <c:ser>
          <c:idx val="1"/>
          <c:order val="1"/>
          <c:tx>
            <c:strRef>
              <c:f>'FR ent v OM'!$G$34</c:f>
              <c:strCache>
                <c:ptCount val="1"/>
                <c:pt idx="0">
                  <c:v>Communes France entière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val>
            <c:numRef>
              <c:f>'FR ent v OM'!$G$35:$G$40</c:f>
              <c:numCache>
                <c:formatCode>0%</c:formatCode>
                <c:ptCount val="6"/>
                <c:pt idx="0">
                  <c:v>0.35199586765001289</c:v>
                </c:pt>
                <c:pt idx="1">
                  <c:v>0.242832955491147</c:v>
                </c:pt>
                <c:pt idx="2">
                  <c:v>0.19502396189055013</c:v>
                </c:pt>
                <c:pt idx="3">
                  <c:v>0.13194823083766177</c:v>
                </c:pt>
                <c:pt idx="4">
                  <c:v>6.00625591873045E-2</c:v>
                </c:pt>
                <c:pt idx="5">
                  <c:v>1.8136424943323671E-2</c:v>
                </c:pt>
              </c:numCache>
            </c:numRef>
          </c:val>
          <c:extLst>
            <c:ext xmlns:c16="http://schemas.microsoft.com/office/drawing/2014/chart" uri="{C3380CC4-5D6E-409C-BE32-E72D297353CC}">
              <c16:uniqueId val="{00000003-4C10-4122-AF97-470DB52640F3}"/>
            </c:ext>
          </c:extLst>
        </c:ser>
        <c:dLbls>
          <c:dLblPos val="outEnd"/>
          <c:showLegendKey val="0"/>
          <c:showVal val="1"/>
          <c:showCatName val="0"/>
          <c:showSerName val="0"/>
          <c:showPercent val="0"/>
          <c:showBubbleSize val="0"/>
        </c:dLbls>
        <c:gapWidth val="219"/>
        <c:overlap val="-27"/>
        <c:axId val="1592613567"/>
        <c:axId val="1592615231"/>
      </c:barChart>
      <c:catAx>
        <c:axId val="159261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615231"/>
        <c:crosses val="autoZero"/>
        <c:auto val="1"/>
        <c:lblAlgn val="ctr"/>
        <c:lblOffset val="100"/>
        <c:noMultiLvlLbl val="0"/>
      </c:catAx>
      <c:valAx>
        <c:axId val="1592615231"/>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613567"/>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latin typeface="Antipasto" panose="02000506000000020004" pitchFamily="2" charset="0"/>
              </a:rPr>
              <a:t>Taux d'EB</a:t>
            </a:r>
            <a:r>
              <a:rPr lang="en-US" sz="1200" baseline="0">
                <a:latin typeface="Antipasto" panose="02000506000000020004" pitchFamily="2" charset="0"/>
              </a:rPr>
              <a:t> </a:t>
            </a:r>
            <a:r>
              <a:rPr lang="en-US" sz="1200">
                <a:latin typeface="Antipasto" panose="02000506000000020004" pitchFamily="2" charset="0"/>
              </a:rPr>
              <a:t>des communes par département OM 2022-2024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'Comm 2022-2024'!$K$8</c:f>
              <c:strCache>
                <c:ptCount val="1"/>
                <c:pt idx="0">
                  <c:v>Taux EB moyen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2022-2024'!$L$7:$R$7</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2022-2024'!$L$8:$R$8</c:f>
              <c:numCache>
                <c:formatCode>0.0%</c:formatCode>
                <c:ptCount val="7"/>
                <c:pt idx="0">
                  <c:v>0.1573</c:v>
                </c:pt>
                <c:pt idx="1">
                  <c:v>0.10189999999999999</c:v>
                </c:pt>
                <c:pt idx="2">
                  <c:v>9.4800000000000009E-2</c:v>
                </c:pt>
                <c:pt idx="3">
                  <c:v>6.480000000000001E-2</c:v>
                </c:pt>
                <c:pt idx="4">
                  <c:v>0.12240000000000001</c:v>
                </c:pt>
                <c:pt idx="5">
                  <c:v>7.6700000000000004E-2</c:v>
                </c:pt>
                <c:pt idx="6">
                  <c:v>0.10300000000000001</c:v>
                </c:pt>
              </c:numCache>
            </c:numRef>
          </c:val>
          <c:extLst>
            <c:ext xmlns:c16="http://schemas.microsoft.com/office/drawing/2014/chart" uri="{C3380CC4-5D6E-409C-BE32-E72D297353CC}">
              <c16:uniqueId val="{00000000-0C84-4E26-9D74-6791AF928593}"/>
            </c:ext>
          </c:extLst>
        </c:ser>
        <c:ser>
          <c:idx val="1"/>
          <c:order val="1"/>
          <c:tx>
            <c:strRef>
              <c:f>'Comm 2022-2024'!$K$9</c:f>
              <c:strCache>
                <c:ptCount val="1"/>
                <c:pt idx="0">
                  <c:v>Taux EB moyen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2022-2024'!$L$7:$R$7</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2022-2024'!$L$9:$R$9</c:f>
              <c:numCache>
                <c:formatCode>0.0%</c:formatCode>
                <c:ptCount val="7"/>
                <c:pt idx="0">
                  <c:v>0.15720000000000001</c:v>
                </c:pt>
                <c:pt idx="1">
                  <c:v>0.111</c:v>
                </c:pt>
                <c:pt idx="2">
                  <c:v>8.2000000000000003E-2</c:v>
                </c:pt>
                <c:pt idx="3">
                  <c:v>6.7000000000000004E-2</c:v>
                </c:pt>
                <c:pt idx="4">
                  <c:v>0.124</c:v>
                </c:pt>
                <c:pt idx="5">
                  <c:v>8.2000000000000003E-2</c:v>
                </c:pt>
                <c:pt idx="6">
                  <c:v>0.104</c:v>
                </c:pt>
              </c:numCache>
            </c:numRef>
          </c:val>
          <c:extLst>
            <c:ext xmlns:c16="http://schemas.microsoft.com/office/drawing/2014/chart" uri="{C3380CC4-5D6E-409C-BE32-E72D297353CC}">
              <c16:uniqueId val="{00000001-0C84-4E26-9D74-6791AF928593}"/>
            </c:ext>
          </c:extLst>
        </c:ser>
        <c:ser>
          <c:idx val="2"/>
          <c:order val="2"/>
          <c:tx>
            <c:strRef>
              <c:f>'Comm 2022-2024'!$K$10</c:f>
              <c:strCache>
                <c:ptCount val="1"/>
                <c:pt idx="0">
                  <c:v>Taux EB moyen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2022-2024'!$L$7:$R$7</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2022-2024'!$L$10:$R$10</c:f>
              <c:numCache>
                <c:formatCode>0.0%</c:formatCode>
                <c:ptCount val="7"/>
                <c:pt idx="0">
                  <c:v>0.15214415429077172</c:v>
                </c:pt>
                <c:pt idx="1">
                  <c:v>8.6400000000000005E-2</c:v>
                </c:pt>
                <c:pt idx="2">
                  <c:v>0.1016</c:v>
                </c:pt>
                <c:pt idx="3">
                  <c:v>7.6899999999999996E-2</c:v>
                </c:pt>
                <c:pt idx="4">
                  <c:v>0.1116</c:v>
                </c:pt>
                <c:pt idx="5">
                  <c:v>7.3599999999999999E-2</c:v>
                </c:pt>
                <c:pt idx="6">
                  <c:v>9.7000000000000003E-2</c:v>
                </c:pt>
              </c:numCache>
            </c:numRef>
          </c:val>
          <c:extLst>
            <c:ext xmlns:c16="http://schemas.microsoft.com/office/drawing/2014/chart" uri="{C3380CC4-5D6E-409C-BE32-E72D297353CC}">
              <c16:uniqueId val="{00000002-0C84-4E26-9D74-6791AF928593}"/>
            </c:ext>
          </c:extLst>
        </c:ser>
        <c:dLbls>
          <c:dLblPos val="outEnd"/>
          <c:showLegendKey val="0"/>
          <c:showVal val="1"/>
          <c:showCatName val="0"/>
          <c:showSerName val="0"/>
          <c:showPercent val="0"/>
          <c:showBubbleSize val="0"/>
        </c:dLbls>
        <c:gapWidth val="219"/>
        <c:overlap val="-27"/>
        <c:axId val="1555097968"/>
        <c:axId val="1555095888"/>
      </c:barChart>
      <c:catAx>
        <c:axId val="155509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095888"/>
        <c:crosses val="autoZero"/>
        <c:auto val="1"/>
        <c:lblAlgn val="ctr"/>
        <c:lblOffset val="100"/>
        <c:noMultiLvlLbl val="0"/>
      </c:catAx>
      <c:valAx>
        <c:axId val="1555095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09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200" b="0" i="0" baseline="0">
                <a:effectLst/>
                <a:latin typeface="Antipasto" panose="02000506000000020004" pitchFamily="2" charset="0"/>
              </a:rPr>
              <a:t>Capacité de désendettement OM 2022-2024</a:t>
            </a:r>
          </a:p>
        </c:rich>
      </c:tx>
      <c:layout>
        <c:manualLayout>
          <c:xMode val="edge"/>
          <c:yMode val="edge"/>
          <c:x val="0.24810606935748447"/>
          <c:y val="4.5081376461168679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7458201449375813E-2"/>
          <c:y val="0.17301173860852692"/>
          <c:w val="0.9256451724695608"/>
          <c:h val="0.52935338529227816"/>
        </c:manualLayout>
      </c:layout>
      <c:barChart>
        <c:barDir val="col"/>
        <c:grouping val="clustered"/>
        <c:varyColors val="0"/>
        <c:ser>
          <c:idx val="0"/>
          <c:order val="0"/>
          <c:tx>
            <c:strRef>
              <c:f>'Comm 2022-2024'!$K$29</c:f>
              <c:strCache>
                <c:ptCount val="1"/>
                <c:pt idx="0">
                  <c:v>CDD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2022-2024'!$L$28:$R$28</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2022-2024'!$L$29:$R$29</c:f>
              <c:numCache>
                <c:formatCode>General</c:formatCode>
                <c:ptCount val="7"/>
                <c:pt idx="0">
                  <c:v>4.45</c:v>
                </c:pt>
                <c:pt idx="1">
                  <c:v>4.34</c:v>
                </c:pt>
                <c:pt idx="2">
                  <c:v>5.0999999999999996</c:v>
                </c:pt>
                <c:pt idx="3">
                  <c:v>3.65</c:v>
                </c:pt>
                <c:pt idx="4">
                  <c:v>6.05</c:v>
                </c:pt>
                <c:pt idx="5">
                  <c:v>5.0999999999999996</c:v>
                </c:pt>
                <c:pt idx="6">
                  <c:v>5.26</c:v>
                </c:pt>
              </c:numCache>
            </c:numRef>
          </c:val>
          <c:extLst>
            <c:ext xmlns:c16="http://schemas.microsoft.com/office/drawing/2014/chart" uri="{C3380CC4-5D6E-409C-BE32-E72D297353CC}">
              <c16:uniqueId val="{00000000-DB74-445E-A202-252F726AC8AD}"/>
            </c:ext>
          </c:extLst>
        </c:ser>
        <c:ser>
          <c:idx val="1"/>
          <c:order val="1"/>
          <c:tx>
            <c:strRef>
              <c:f>'Comm 2022-2024'!$K$30</c:f>
              <c:strCache>
                <c:ptCount val="1"/>
                <c:pt idx="0">
                  <c:v>CDD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2022-2024'!$L$28:$R$28</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2022-2024'!$L$30:$R$30</c:f>
              <c:numCache>
                <c:formatCode>General</c:formatCode>
                <c:ptCount val="7"/>
                <c:pt idx="0">
                  <c:v>4.18</c:v>
                </c:pt>
                <c:pt idx="1">
                  <c:v>3.59</c:v>
                </c:pt>
                <c:pt idx="2">
                  <c:v>5.96</c:v>
                </c:pt>
                <c:pt idx="3">
                  <c:v>2.79</c:v>
                </c:pt>
                <c:pt idx="4">
                  <c:v>5.32</c:v>
                </c:pt>
                <c:pt idx="5">
                  <c:v>4.72</c:v>
                </c:pt>
                <c:pt idx="6">
                  <c:v>4.78</c:v>
                </c:pt>
              </c:numCache>
            </c:numRef>
          </c:val>
          <c:extLst>
            <c:ext xmlns:c16="http://schemas.microsoft.com/office/drawing/2014/chart" uri="{C3380CC4-5D6E-409C-BE32-E72D297353CC}">
              <c16:uniqueId val="{00000001-DB74-445E-A202-252F726AC8AD}"/>
            </c:ext>
          </c:extLst>
        </c:ser>
        <c:ser>
          <c:idx val="2"/>
          <c:order val="2"/>
          <c:tx>
            <c:strRef>
              <c:f>'Comm 2022-2024'!$K$31</c:f>
              <c:strCache>
                <c:ptCount val="1"/>
                <c:pt idx="0">
                  <c:v>CDD 2024</c:v>
                </c:pt>
              </c:strCache>
            </c:strRef>
          </c:tx>
          <c:spPr>
            <a:solidFill>
              <a:schemeClr val="accent3"/>
            </a:solidFill>
            <a:ln>
              <a:noFill/>
            </a:ln>
            <a:effectLst/>
          </c:spPr>
          <c:invertIfNegative val="0"/>
          <c:dLbls>
            <c:dLbl>
              <c:idx val="0"/>
              <c:layout>
                <c:manualLayout>
                  <c:x val="1.9599808940445131E-2"/>
                  <c:y val="-4.582005002030333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74-445E-A202-252F726AC8AD}"/>
                </c:ext>
              </c:extLst>
            </c:dLbl>
            <c:dLbl>
              <c:idx val="4"/>
              <c:layout>
                <c:manualLayout>
                  <c:x val="1.2249880587778117E-2"/>
                  <c:y val="9.99721730998497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74-445E-A202-252F726AC8A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2022-2024'!$L$28:$R$28</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2022-2024'!$L$31:$R$31</c:f>
              <c:numCache>
                <c:formatCode>0.00</c:formatCode>
                <c:ptCount val="7"/>
                <c:pt idx="0" formatCode="General">
                  <c:v>4.17</c:v>
                </c:pt>
                <c:pt idx="1">
                  <c:v>4.2721348460000002</c:v>
                </c:pt>
                <c:pt idx="2">
                  <c:v>4.5556020860000004</c:v>
                </c:pt>
                <c:pt idx="3">
                  <c:v>2.4058350499999999</c:v>
                </c:pt>
                <c:pt idx="4">
                  <c:v>5.3765276970000002</c:v>
                </c:pt>
                <c:pt idx="5" formatCode="General">
                  <c:v>5.13</c:v>
                </c:pt>
                <c:pt idx="6">
                  <c:v>4.7091101887284488</c:v>
                </c:pt>
              </c:numCache>
            </c:numRef>
          </c:val>
          <c:extLst>
            <c:ext xmlns:c16="http://schemas.microsoft.com/office/drawing/2014/chart" uri="{C3380CC4-5D6E-409C-BE32-E72D297353CC}">
              <c16:uniqueId val="{00000002-DB74-445E-A202-252F726AC8AD}"/>
            </c:ext>
          </c:extLst>
        </c:ser>
        <c:dLbls>
          <c:dLblPos val="outEnd"/>
          <c:showLegendKey val="0"/>
          <c:showVal val="1"/>
          <c:showCatName val="0"/>
          <c:showSerName val="0"/>
          <c:showPercent val="0"/>
          <c:showBubbleSize val="0"/>
        </c:dLbls>
        <c:gapWidth val="219"/>
        <c:overlap val="-27"/>
        <c:axId val="906989311"/>
        <c:axId val="906987647"/>
      </c:barChart>
      <c:catAx>
        <c:axId val="9069893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87647"/>
        <c:crosses val="autoZero"/>
        <c:auto val="1"/>
        <c:lblAlgn val="ctr"/>
        <c:lblOffset val="100"/>
        <c:noMultiLvlLbl val="0"/>
      </c:catAx>
      <c:valAx>
        <c:axId val="906987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89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latin typeface="Antipasto" panose="02000506000000020004" pitchFamily="2" charset="0"/>
              </a:rPr>
              <a:t>Taux</a:t>
            </a:r>
            <a:r>
              <a:rPr lang="en-US" sz="1200" baseline="0">
                <a:latin typeface="Antipasto" panose="02000506000000020004" pitchFamily="2" charset="0"/>
              </a:rPr>
              <a:t> d'endettement des communes d'OM 2022-2024</a:t>
            </a:r>
          </a:p>
        </c:rich>
      </c:tx>
      <c:layout>
        <c:manualLayout>
          <c:xMode val="edge"/>
          <c:yMode val="edge"/>
          <c:x val="0.23154133697401413"/>
          <c:y val="3.305569227427313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051209426431779E-2"/>
          <c:y val="0.17723766409184921"/>
          <c:w val="0.91508492961698651"/>
          <c:h val="0.55015483075651173"/>
        </c:manualLayout>
      </c:layout>
      <c:barChart>
        <c:barDir val="col"/>
        <c:grouping val="clustered"/>
        <c:varyColors val="0"/>
        <c:ser>
          <c:idx val="0"/>
          <c:order val="0"/>
          <c:tx>
            <c:strRef>
              <c:f>'Comm 2022-2024'!$B$9</c:f>
              <c:strCache>
                <c:ptCount val="1"/>
                <c:pt idx="0">
                  <c:v>Tx d'endettement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2022-2024'!$C$8,'Comm 2022-2024'!$D$8,'Comm 2022-2024'!$E$8,'Comm 2022-2024'!$F$8,'Comm 2022-2024'!$G$8,'Comm 2022-2024'!$H$8,'Comm 2022-2024'!$I$8)</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2022-2024'!$C$9:$I$9</c:f>
              <c:numCache>
                <c:formatCode>0%</c:formatCode>
                <c:ptCount val="7"/>
                <c:pt idx="0">
                  <c:v>0.7</c:v>
                </c:pt>
                <c:pt idx="1">
                  <c:v>0.44</c:v>
                </c:pt>
                <c:pt idx="2">
                  <c:v>0.5</c:v>
                </c:pt>
                <c:pt idx="3">
                  <c:v>0.26</c:v>
                </c:pt>
                <c:pt idx="4">
                  <c:v>0.75</c:v>
                </c:pt>
                <c:pt idx="5">
                  <c:v>0.36</c:v>
                </c:pt>
                <c:pt idx="6">
                  <c:v>0.55000000000000004</c:v>
                </c:pt>
              </c:numCache>
            </c:numRef>
          </c:val>
          <c:extLst>
            <c:ext xmlns:c16="http://schemas.microsoft.com/office/drawing/2014/chart" uri="{C3380CC4-5D6E-409C-BE32-E72D297353CC}">
              <c16:uniqueId val="{00000000-6844-4D4A-8006-96292FC0BDE1}"/>
            </c:ext>
          </c:extLst>
        </c:ser>
        <c:ser>
          <c:idx val="1"/>
          <c:order val="1"/>
          <c:tx>
            <c:strRef>
              <c:f>'Comm 2022-2024'!$B$10</c:f>
              <c:strCache>
                <c:ptCount val="1"/>
                <c:pt idx="0">
                  <c:v>Tx d'endettement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2022-2024'!$C$8,'Comm 2022-2024'!$D$8,'Comm 2022-2024'!$E$8,'Comm 2022-2024'!$F$8,'Comm 2022-2024'!$G$8,'Comm 2022-2024'!$H$8,'Comm 2022-2024'!$I$8)</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2022-2024'!$C$10:$I$10</c:f>
              <c:numCache>
                <c:formatCode>0%</c:formatCode>
                <c:ptCount val="7"/>
                <c:pt idx="0">
                  <c:v>0.66</c:v>
                </c:pt>
                <c:pt idx="1">
                  <c:v>0.4</c:v>
                </c:pt>
                <c:pt idx="2">
                  <c:v>0.49</c:v>
                </c:pt>
                <c:pt idx="3">
                  <c:v>0.23</c:v>
                </c:pt>
                <c:pt idx="4">
                  <c:v>0.67</c:v>
                </c:pt>
                <c:pt idx="5">
                  <c:v>0.39</c:v>
                </c:pt>
                <c:pt idx="6">
                  <c:v>0.51</c:v>
                </c:pt>
              </c:numCache>
            </c:numRef>
          </c:val>
          <c:extLst>
            <c:ext xmlns:c16="http://schemas.microsoft.com/office/drawing/2014/chart" uri="{C3380CC4-5D6E-409C-BE32-E72D297353CC}">
              <c16:uniqueId val="{00000001-6844-4D4A-8006-96292FC0BDE1}"/>
            </c:ext>
          </c:extLst>
        </c:ser>
        <c:ser>
          <c:idx val="2"/>
          <c:order val="2"/>
          <c:tx>
            <c:strRef>
              <c:f>'Comm 2022-2024'!$B$11</c:f>
              <c:strCache>
                <c:ptCount val="1"/>
                <c:pt idx="0">
                  <c:v>Tx d'endettement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 2022-2024'!$C$8,'Comm 2022-2024'!$D$8,'Comm 2022-2024'!$E$8,'Comm 2022-2024'!$F$8,'Comm 2022-2024'!$G$8,'Comm 2022-2024'!$H$8,'Comm 2022-2024'!$I$8)</c:f>
              <c:strCache>
                <c:ptCount val="7"/>
                <c:pt idx="0">
                  <c:v>Communes France entière</c:v>
                </c:pt>
                <c:pt idx="1">
                  <c:v>Guadeloupe</c:v>
                </c:pt>
                <c:pt idx="2">
                  <c:v>Martinique</c:v>
                </c:pt>
                <c:pt idx="3">
                  <c:v>Guyane</c:v>
                </c:pt>
                <c:pt idx="4">
                  <c:v>La Réunion </c:v>
                </c:pt>
                <c:pt idx="5">
                  <c:v>Mayotte</c:v>
                </c:pt>
                <c:pt idx="6">
                  <c:v>Total communes OM</c:v>
                </c:pt>
              </c:strCache>
            </c:strRef>
          </c:cat>
          <c:val>
            <c:numRef>
              <c:f>'Comm 2022-2024'!$C$11:$I$11</c:f>
              <c:numCache>
                <c:formatCode>0%</c:formatCode>
                <c:ptCount val="7"/>
                <c:pt idx="0">
                  <c:v>0.63893704497341786</c:v>
                </c:pt>
                <c:pt idx="1">
                  <c:v>0.38</c:v>
                </c:pt>
                <c:pt idx="2">
                  <c:v>0.47</c:v>
                </c:pt>
                <c:pt idx="3">
                  <c:v>0.19</c:v>
                </c:pt>
                <c:pt idx="4">
                  <c:v>0.61</c:v>
                </c:pt>
                <c:pt idx="5">
                  <c:v>0.42</c:v>
                </c:pt>
                <c:pt idx="6">
                  <c:v>0.47</c:v>
                </c:pt>
              </c:numCache>
            </c:numRef>
          </c:val>
          <c:extLst>
            <c:ext xmlns:c16="http://schemas.microsoft.com/office/drawing/2014/chart" uri="{C3380CC4-5D6E-409C-BE32-E72D297353CC}">
              <c16:uniqueId val="{00000002-6844-4D4A-8006-96292FC0BDE1}"/>
            </c:ext>
          </c:extLst>
        </c:ser>
        <c:dLbls>
          <c:dLblPos val="outEnd"/>
          <c:showLegendKey val="0"/>
          <c:showVal val="1"/>
          <c:showCatName val="0"/>
          <c:showSerName val="0"/>
          <c:showPercent val="0"/>
          <c:showBubbleSize val="0"/>
        </c:dLbls>
        <c:gapWidth val="219"/>
        <c:overlap val="-27"/>
        <c:axId val="1555113776"/>
        <c:axId val="1555115856"/>
      </c:barChart>
      <c:catAx>
        <c:axId val="1555113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115856"/>
        <c:crosses val="autoZero"/>
        <c:auto val="1"/>
        <c:lblAlgn val="ctr"/>
        <c:lblOffset val="100"/>
        <c:noMultiLvlLbl val="0"/>
      </c:catAx>
      <c:valAx>
        <c:axId val="1555115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5113776"/>
        <c:crosses val="autoZero"/>
        <c:crossBetween val="between"/>
      </c:valAx>
      <c:spPr>
        <a:noFill/>
        <a:ln>
          <a:noFill/>
        </a:ln>
        <a:effectLst/>
      </c:spPr>
    </c:plotArea>
    <c:legend>
      <c:legendPos val="b"/>
      <c:layout>
        <c:manualLayout>
          <c:xMode val="edge"/>
          <c:yMode val="edge"/>
          <c:x val="0.10444484783733715"/>
          <c:y val="0.90112515270852322"/>
          <c:w val="0.80994904084686792"/>
          <c:h val="9.88748472914767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ntipasto" panose="02000506000000020004" pitchFamily="2" charset="0"/>
                <a:ea typeface="+mn-ea"/>
                <a:cs typeface="+mn-cs"/>
              </a:defRPr>
            </a:pPr>
            <a:r>
              <a:rPr lang="en-US" err="1">
                <a:solidFill>
                  <a:schemeClr val="tx1"/>
                </a:solidFill>
                <a:latin typeface="Antipasto" panose="02000506000000020004" pitchFamily="2" charset="0"/>
              </a:rPr>
              <a:t>Eligibilité</a:t>
            </a:r>
            <a:r>
              <a:rPr lang="en-US">
                <a:solidFill>
                  <a:schemeClr val="tx1"/>
                </a:solidFill>
                <a:latin typeface="Antipasto" panose="02000506000000020004" pitchFamily="2" charset="0"/>
              </a:rPr>
              <a:t> AFL des communes OM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ntipasto" panose="02000506000000020004" pitchFamily="2" charset="0"/>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6E-4416-AF22-8BC81FA357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6E-4416-AF22-8BC81FA357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'[Données 2022 étude OM (2023).xlsx]Critères com'!$M$5:$M$6</c:f>
              <c:strCache>
                <c:ptCount val="2"/>
                <c:pt idx="0">
                  <c:v>Communes OM éligibles</c:v>
                </c:pt>
                <c:pt idx="1">
                  <c:v>Communes OM inéligibles</c:v>
                </c:pt>
              </c:strCache>
            </c:strRef>
          </c:cat>
          <c:val>
            <c:numRef>
              <c:f>'[Données 2022 étude OM (2023).xlsx]Critères com'!$O$5:$O$6</c:f>
              <c:numCache>
                <c:formatCode>0%</c:formatCode>
                <c:ptCount val="2"/>
                <c:pt idx="0">
                  <c:v>0.8527131782945736</c:v>
                </c:pt>
                <c:pt idx="1">
                  <c:v>0.14728682170542637</c:v>
                </c:pt>
              </c:numCache>
            </c:numRef>
          </c:val>
          <c:extLst>
            <c:ext xmlns:c16="http://schemas.microsoft.com/office/drawing/2014/chart" uri="{C3380CC4-5D6E-409C-BE32-E72D297353CC}">
              <c16:uniqueId val="{00000004-DB6E-4416-AF22-8BC81FA3573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spc="0" baseline="0">
                <a:solidFill>
                  <a:schemeClr val="tx1"/>
                </a:solidFill>
                <a:latin typeface="Antipasto" panose="02000506000000020004" pitchFamily="2" charset="0"/>
                <a:ea typeface="+mn-ea"/>
                <a:cs typeface="+mn-cs"/>
              </a:defRPr>
            </a:pPr>
            <a:r>
              <a:rPr lang="en-US" sz="1400" b="0" i="0" u="none" strike="noStrike" kern="1200" spc="0" baseline="0" err="1">
                <a:solidFill>
                  <a:schemeClr val="tx1"/>
                </a:solidFill>
                <a:latin typeface="Antipasto" panose="02000506000000020004" pitchFamily="2" charset="0"/>
                <a:ea typeface="+mn-ea"/>
                <a:cs typeface="+mn-cs"/>
              </a:rPr>
              <a:t>Eligibilité</a:t>
            </a:r>
            <a:r>
              <a:rPr lang="en-US" sz="1400" b="0" i="0" u="none" strike="noStrike" kern="1200" spc="0" baseline="0">
                <a:solidFill>
                  <a:schemeClr val="tx1"/>
                </a:solidFill>
                <a:latin typeface="Antipasto" panose="02000506000000020004" pitchFamily="2" charset="0"/>
                <a:ea typeface="+mn-ea"/>
                <a:cs typeface="+mn-cs"/>
              </a:rPr>
              <a:t> AFL des communes OM 2023</a:t>
            </a:r>
          </a:p>
        </c:rich>
      </c:tx>
      <c:overlay val="0"/>
      <c:spPr>
        <a:noFill/>
        <a:ln>
          <a:noFill/>
        </a:ln>
        <a:effectLst/>
      </c:spPr>
      <c:txPr>
        <a:bodyPr rot="0" spcFirstLastPara="1" vertOverflow="ellipsis" vert="horz" wrap="square" anchor="ctr" anchorCtr="1"/>
        <a:lstStyle/>
        <a:p>
          <a:pPr algn="ctr" rtl="0">
            <a:defRPr lang="en-US" sz="1400" b="0" i="0" u="none" strike="noStrike" kern="1200" spc="0" baseline="0">
              <a:solidFill>
                <a:schemeClr val="tx1"/>
              </a:solidFill>
              <a:latin typeface="Antipasto" panose="02000506000000020004" pitchFamily="2" charset="0"/>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84-44FD-AC87-C9D007A6F4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84-44FD-AC87-C9D007A6F496}"/>
              </c:ext>
            </c:extLst>
          </c:dPt>
          <c:dLbls>
            <c:spPr>
              <a:noFill/>
              <a:ln>
                <a:noFill/>
              </a:ln>
              <a:effectLst/>
            </c:spPr>
            <c:txPr>
              <a:bodyPr rot="0" spcFirstLastPara="1" vertOverflow="ellipsis" vert="horz" wrap="square" anchor="ctr" anchorCtr="0"/>
              <a:lstStyle/>
              <a:p>
                <a:pPr algn="ctr">
                  <a:defRPr lang="en-US" sz="900"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'[Données 2023 étude OM (2024).xlsx]Critères com'!$M$5:$M$6</c:f>
              <c:strCache>
                <c:ptCount val="2"/>
                <c:pt idx="0">
                  <c:v>Communes OM éligibles</c:v>
                </c:pt>
                <c:pt idx="1">
                  <c:v>Communes OM inéligibles</c:v>
                </c:pt>
              </c:strCache>
            </c:strRef>
          </c:cat>
          <c:val>
            <c:numRef>
              <c:f>'[Données 2023 étude OM (2024).xlsx]Critères com'!$O$5:$O$6</c:f>
              <c:numCache>
                <c:formatCode>0%</c:formatCode>
                <c:ptCount val="2"/>
                <c:pt idx="0">
                  <c:v>0.93023255813953487</c:v>
                </c:pt>
                <c:pt idx="1">
                  <c:v>6.9767441860465115E-2</c:v>
                </c:pt>
              </c:numCache>
            </c:numRef>
          </c:val>
          <c:extLst>
            <c:ext xmlns:c16="http://schemas.microsoft.com/office/drawing/2014/chart" uri="{C3380CC4-5D6E-409C-BE32-E72D297353CC}">
              <c16:uniqueId val="{00000004-BB84-44FD-AC87-C9D007A6F49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lgn="l" rtl="0">
            <a:defRPr lang="en-US"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lang="en-US" sz="900" b="0" i="0" u="none" strike="noStrike" kern="1200" baseline="0">
          <a:solidFill>
            <a:schemeClr val="tx1"/>
          </a:solidFill>
          <a:latin typeface="+mn-lt"/>
          <a:ea typeface="+mn-ea"/>
          <a:cs typeface="+mn-cs"/>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0" i="0" u="none" strike="noStrike" kern="1200" spc="0" baseline="0">
                <a:solidFill>
                  <a:schemeClr val="tx1"/>
                </a:solidFill>
                <a:latin typeface="Antipasto" panose="02000506000000020004" pitchFamily="2" charset="0"/>
                <a:ea typeface="+mn-ea"/>
                <a:cs typeface="+mn-cs"/>
              </a:defRPr>
            </a:pPr>
            <a:r>
              <a:rPr lang="en-US" sz="1400" b="0" i="0" u="none" strike="noStrike" kern="1200" spc="0" baseline="0" err="1">
                <a:solidFill>
                  <a:schemeClr val="tx1"/>
                </a:solidFill>
                <a:latin typeface="Antipasto" panose="02000506000000020004" pitchFamily="2" charset="0"/>
                <a:ea typeface="+mn-ea"/>
                <a:cs typeface="+mn-cs"/>
              </a:rPr>
              <a:t>Eligibilité</a:t>
            </a:r>
            <a:r>
              <a:rPr lang="en-US" sz="1400" b="0" i="0" u="none" strike="noStrike" kern="1200" spc="0" baseline="0">
                <a:solidFill>
                  <a:schemeClr val="tx1"/>
                </a:solidFill>
                <a:latin typeface="Antipasto" panose="02000506000000020004" pitchFamily="2" charset="0"/>
                <a:ea typeface="+mn-ea"/>
                <a:cs typeface="+mn-cs"/>
              </a:rPr>
              <a:t> AFL des communes OM 2024</a:t>
            </a:r>
          </a:p>
        </c:rich>
      </c:tx>
      <c:overlay val="0"/>
      <c:spPr>
        <a:noFill/>
        <a:ln>
          <a:noFill/>
        </a:ln>
        <a:effectLst/>
      </c:spPr>
      <c:txPr>
        <a:bodyPr rot="0" spcFirstLastPara="1" vertOverflow="ellipsis" vert="horz" wrap="square" anchor="ctr" anchorCtr="1"/>
        <a:lstStyle/>
        <a:p>
          <a:pPr algn="ctr" rtl="0">
            <a:defRPr lang="en-US" sz="1400" b="0" i="0" u="none" strike="noStrike" kern="1200" spc="0" baseline="0">
              <a:solidFill>
                <a:schemeClr val="tx1"/>
              </a:solidFill>
              <a:latin typeface="Antipasto" panose="02000506000000020004" pitchFamily="2"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51-4603-9662-307E579084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51-4603-9662-307E579084F3}"/>
              </c:ext>
            </c:extLst>
          </c:dPt>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'Critères com'!$N$5:$N$6</c:f>
              <c:strCache>
                <c:ptCount val="2"/>
                <c:pt idx="0">
                  <c:v>Communes OM éligibles</c:v>
                </c:pt>
                <c:pt idx="1">
                  <c:v>Communes OM inéligibles</c:v>
                </c:pt>
              </c:strCache>
            </c:strRef>
          </c:cat>
          <c:val>
            <c:numRef>
              <c:f>'Critères com'!$P$5:$P$6</c:f>
              <c:numCache>
                <c:formatCode>0%</c:formatCode>
                <c:ptCount val="2"/>
                <c:pt idx="0">
                  <c:v>0.89147286821705429</c:v>
                </c:pt>
                <c:pt idx="1">
                  <c:v>0.10852713178294573</c:v>
                </c:pt>
              </c:numCache>
            </c:numRef>
          </c:val>
          <c:extLst>
            <c:ext xmlns:c16="http://schemas.microsoft.com/office/drawing/2014/chart" uri="{C3380CC4-5D6E-409C-BE32-E72D297353CC}">
              <c16:uniqueId val="{00000004-7651-4603-9662-307E579084F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lgn="l" rtl="0">
            <a:defRPr lang="en-US"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8FF2E-AA4F-4557-8AA6-7E0D2D4F073E}" type="datetimeFigureOut">
              <a:rPr lang="fr-FR" smtClean="0"/>
              <a:t>12/11/2025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A0A5D-5369-4492-A10E-0F6F62575FE2}" type="slidenum">
              <a:rPr lang="fr-FR" smtClean="0"/>
              <a:t>‹N°›</a:t>
            </a:fld>
            <a:endParaRPr lang="fr-FR"/>
          </a:p>
        </p:txBody>
      </p:sp>
    </p:spTree>
    <p:extLst>
      <p:ext uri="{BB962C8B-B14F-4D97-AF65-F5344CB8AC3E}">
        <p14:creationId xmlns:p14="http://schemas.microsoft.com/office/powerpoint/2010/main" val="379326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91162-BE53-DE6D-C77F-091FAA7239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C58E9B-7CF7-9432-8DCC-F0263EB001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7FE2EE-57FA-74AB-6C2C-948462394A39}"/>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EB497341-5A1D-83DD-C492-5EB856F887A3}"/>
              </a:ext>
            </a:extLst>
          </p:cNvPr>
          <p:cNvSpPr>
            <a:spLocks noGrp="1"/>
          </p:cNvSpPr>
          <p:nvPr>
            <p:ph type="sldNum" sz="quarter" idx="5"/>
          </p:nvPr>
        </p:nvSpPr>
        <p:spPr/>
        <p:txBody>
          <a:bodyPr/>
          <a:lstStyle/>
          <a:p>
            <a:fld id="{050F0F69-E0C8-4831-B5DA-9CC3A73DE25E}" type="slidenum">
              <a:rPr lang="fr-FR" smtClean="0"/>
              <a:t>4</a:t>
            </a:fld>
            <a:endParaRPr lang="fr-FR"/>
          </a:p>
        </p:txBody>
      </p:sp>
    </p:spTree>
    <p:extLst>
      <p:ext uri="{BB962C8B-B14F-4D97-AF65-F5344CB8AC3E}">
        <p14:creationId xmlns:p14="http://schemas.microsoft.com/office/powerpoint/2010/main" val="71782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E604284-395B-48F3-A970-CA63389E66BF}" type="slidenum">
              <a:rPr lang="fr-FR" smtClean="0"/>
              <a:t>6</a:t>
            </a:fld>
            <a:endParaRPr lang="fr-FR"/>
          </a:p>
        </p:txBody>
      </p:sp>
    </p:spTree>
    <p:extLst>
      <p:ext uri="{BB962C8B-B14F-4D97-AF65-F5344CB8AC3E}">
        <p14:creationId xmlns:p14="http://schemas.microsoft.com/office/powerpoint/2010/main" val="186579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85A0A5D-5369-4492-A10E-0F6F62575FE2}" type="slidenum">
              <a:rPr lang="fr-FR" smtClean="0"/>
              <a:t>8</a:t>
            </a:fld>
            <a:endParaRPr lang="fr-FR"/>
          </a:p>
        </p:txBody>
      </p:sp>
    </p:spTree>
    <p:extLst>
      <p:ext uri="{BB962C8B-B14F-4D97-AF65-F5344CB8AC3E}">
        <p14:creationId xmlns:p14="http://schemas.microsoft.com/office/powerpoint/2010/main" val="190653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6FF9-A2D6-3A0C-40AE-9E9409F54D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DCBB72-B90E-3CBD-12D6-C65963C8481D}"/>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8AF6F7F8-FE5B-3336-8D20-F666049F2E20}"/>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8DC8C31A-32EB-7B6F-6C1E-F8C52C3A0177}"/>
              </a:ext>
            </a:extLst>
          </p:cNvPr>
          <p:cNvSpPr>
            <a:spLocks noGrp="1"/>
          </p:cNvSpPr>
          <p:nvPr>
            <p:ph type="sldNum" sz="quarter" idx="5"/>
          </p:nvPr>
        </p:nvSpPr>
        <p:spPr/>
        <p:txBody>
          <a:bodyPr/>
          <a:lstStyle/>
          <a:p>
            <a:fld id="{050F0F69-E0C8-4831-B5DA-9CC3A73DE25E}" type="slidenum">
              <a:rPr lang="fr-FR" smtClean="0"/>
              <a:t>11</a:t>
            </a:fld>
            <a:endParaRPr lang="fr-FR"/>
          </a:p>
        </p:txBody>
      </p:sp>
    </p:spTree>
    <p:extLst>
      <p:ext uri="{BB962C8B-B14F-4D97-AF65-F5344CB8AC3E}">
        <p14:creationId xmlns:p14="http://schemas.microsoft.com/office/powerpoint/2010/main" val="162389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F0F69-E0C8-4831-B5DA-9CC3A73DE25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61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0F0F69-E0C8-4831-B5DA-9CC3A73DE25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86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A7067-4760-B9B5-F4B2-4AB5B7F38D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77BB84-5984-466B-D48D-0645108CCFA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A71ECC4-2547-05DD-0E60-5A0E33E71F47}"/>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73AB5832-B03C-F0D1-577C-DA7AD2603EF7}"/>
              </a:ext>
            </a:extLst>
          </p:cNvPr>
          <p:cNvSpPr>
            <a:spLocks noGrp="1"/>
          </p:cNvSpPr>
          <p:nvPr>
            <p:ph type="sldNum" sz="quarter" idx="5"/>
          </p:nvPr>
        </p:nvSpPr>
        <p:spPr/>
        <p:txBody>
          <a:bodyPr/>
          <a:lstStyle/>
          <a:p>
            <a:fld id="{050F0F69-E0C8-4831-B5DA-9CC3A73DE25E}" type="slidenum">
              <a:rPr lang="fr-FR" smtClean="0"/>
              <a:t>15</a:t>
            </a:fld>
            <a:endParaRPr lang="fr-FR"/>
          </a:p>
        </p:txBody>
      </p:sp>
    </p:spTree>
    <p:extLst>
      <p:ext uri="{BB962C8B-B14F-4D97-AF65-F5344CB8AC3E}">
        <p14:creationId xmlns:p14="http://schemas.microsoft.com/office/powerpoint/2010/main" val="388185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7DB1E6-AF03-CE1A-C7EF-EFB1CB15FD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31F9CD-8BA7-4E26-0654-6064C56BE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B258603-373A-724A-86D1-9768AB0DE716}"/>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B57FC968-C331-9BB3-0B31-88F08EE4DF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AECEF7-2203-1987-BA04-6C7BF9E02BE2}"/>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265813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8B23C-75CE-4B57-898B-91A482A15EF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11C16F5-87D6-6861-3035-567AD9DBA26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2FB868-2917-CEA6-2502-CDE2832114F6}"/>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04A511FF-B997-FE07-06BE-1CD550B38E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0A5E15-18FE-965C-8CD4-72EA106A6B40}"/>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65146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7995E70-63E1-90E5-1B10-E346D71C41A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031D14E-F955-CE78-39BD-3A9AD9D0551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6F9BDB-80AC-98B6-E1FC-14261CFCFA31}"/>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15A88649-A8AD-A8B0-9B20-28ACFE4F1C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023AA3-BA5B-9E09-ABAE-06AFDEB06404}"/>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3711628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41E73B3-1CBC-402C-BFD3-D6A79FA54C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9871"/>
            <a:ext cx="7735568" cy="5678129"/>
          </a:xfrm>
          <a:prstGeom prst="rect">
            <a:avLst/>
          </a:prstGeom>
        </p:spPr>
      </p:pic>
      <p:sp>
        <p:nvSpPr>
          <p:cNvPr id="13" name="Titre 12">
            <a:extLst>
              <a:ext uri="{FF2B5EF4-FFF2-40B4-BE49-F238E27FC236}">
                <a16:creationId xmlns:a16="http://schemas.microsoft.com/office/drawing/2014/main" id="{FC6CDCCE-5BB6-4923-BC97-0AC34B99C2C5}"/>
              </a:ext>
            </a:extLst>
          </p:cNvPr>
          <p:cNvSpPr>
            <a:spLocks noGrp="1"/>
          </p:cNvSpPr>
          <p:nvPr>
            <p:ph type="title"/>
          </p:nvPr>
        </p:nvSpPr>
        <p:spPr>
          <a:xfrm>
            <a:off x="459933" y="4133156"/>
            <a:ext cx="4625614" cy="2229544"/>
          </a:xfrm>
          <a:prstGeom prst="rect">
            <a:avLst/>
          </a:prstGeom>
        </p:spPr>
        <p:txBody>
          <a:bodyPr anchor="ctr"/>
          <a:lstStyle>
            <a:lvl1pPr>
              <a:defRPr>
                <a:solidFill>
                  <a:schemeClr val="bg1"/>
                </a:solidFill>
                <a:latin typeface="Antipasto" panose="02000506000000020004" pitchFamily="2" charset="0"/>
              </a:defRPr>
            </a:lvl1pPr>
          </a:lstStyle>
          <a:p>
            <a:r>
              <a:rPr lang="fr-FR"/>
              <a:t>Modifiez le style du titre</a:t>
            </a:r>
          </a:p>
        </p:txBody>
      </p:sp>
      <p:sp>
        <p:nvSpPr>
          <p:cNvPr id="3" name="Espace réservé du texte 2">
            <a:extLst>
              <a:ext uri="{FF2B5EF4-FFF2-40B4-BE49-F238E27FC236}">
                <a16:creationId xmlns:a16="http://schemas.microsoft.com/office/drawing/2014/main" id="{27A29EB3-8C2D-4EF9-A94C-221D849E4E55}"/>
              </a:ext>
            </a:extLst>
          </p:cNvPr>
          <p:cNvSpPr>
            <a:spLocks noGrp="1"/>
          </p:cNvSpPr>
          <p:nvPr>
            <p:ph type="body" sz="quarter" idx="10"/>
          </p:nvPr>
        </p:nvSpPr>
        <p:spPr>
          <a:xfrm>
            <a:off x="7497986" y="1362125"/>
            <a:ext cx="4398962" cy="1485850"/>
          </a:xfrm>
          <a:prstGeom prst="rect">
            <a:avLst/>
          </a:prstGeom>
        </p:spPr>
        <p:txBody>
          <a:bodyPr/>
          <a:lstStyle>
            <a:lvl1pPr marL="0" indent="0">
              <a:buNone/>
              <a:defRPr b="0">
                <a:solidFill>
                  <a:schemeClr val="tx1"/>
                </a:solidFill>
                <a:latin typeface="Antipasto" panose="02000506000000020004" pitchFamily="2" charset="0"/>
              </a:defRPr>
            </a:lvl1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E5D2AA81-47B1-42D5-9913-EFFBC8CF5A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0977" y="4643020"/>
            <a:ext cx="3491023" cy="2214980"/>
          </a:xfrm>
          <a:prstGeom prst="rect">
            <a:avLst/>
          </a:prstGeom>
        </p:spPr>
      </p:pic>
    </p:spTree>
    <p:extLst>
      <p:ext uri="{BB962C8B-B14F-4D97-AF65-F5344CB8AC3E}">
        <p14:creationId xmlns:p14="http://schemas.microsoft.com/office/powerpoint/2010/main" val="359675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itre 1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D896BE9-5322-408B-97B8-850892365657}"/>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extérieur, herbe, bâtiment, voiture&#10;&#10;Description générée automatiquement">
            <a:extLst>
              <a:ext uri="{FF2B5EF4-FFF2-40B4-BE49-F238E27FC236}">
                <a16:creationId xmlns:a16="http://schemas.microsoft.com/office/drawing/2014/main" id="{632B7E6D-1742-4174-A843-9133D4E31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27143" cy="6858000"/>
          </a:xfrm>
          <a:prstGeom prst="rect">
            <a:avLst/>
          </a:prstGeom>
        </p:spPr>
      </p:pic>
      <p:sp>
        <p:nvSpPr>
          <p:cNvPr id="8" name="Titre 1">
            <a:extLst>
              <a:ext uri="{FF2B5EF4-FFF2-40B4-BE49-F238E27FC236}">
                <a16:creationId xmlns:a16="http://schemas.microsoft.com/office/drawing/2014/main" id="{01794F8B-BFB4-4EF4-9C7B-615CB3ADE5C5}"/>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30916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u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CA9269-9285-41CE-B765-F4B8E7182DF5}"/>
              </a:ext>
            </a:extLst>
          </p:cNvPr>
          <p:cNvSpPr>
            <a:spLocks noGrp="1"/>
          </p:cNvSpPr>
          <p:nvPr>
            <p:ph type="title"/>
          </p:nvPr>
        </p:nvSpPr>
        <p:spPr>
          <a:xfrm>
            <a:off x="838199" y="227538"/>
            <a:ext cx="11003571" cy="511102"/>
          </a:xfrm>
          <a:prstGeom prst="rect">
            <a:avLst/>
          </a:prstGeom>
        </p:spPr>
        <p:txBody>
          <a:bodyPr anchor="t">
            <a:noAutofit/>
          </a:bodyPr>
          <a:lstStyle>
            <a:lvl1pPr>
              <a:defRPr sz="2800">
                <a:latin typeface="Antipasto" panose="02000506000000020004" pitchFamily="2" charset="0"/>
              </a:defRPr>
            </a:lvl1pPr>
          </a:lstStyle>
          <a:p>
            <a:r>
              <a:rPr lang="fr-FR"/>
              <a:t>Modifiez le style du titre</a:t>
            </a:r>
          </a:p>
        </p:txBody>
      </p:sp>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39788" y="1048010"/>
            <a:ext cx="5450496" cy="5200390"/>
          </a:xfrm>
          <a:prstGeom prst="rect">
            <a:avLst/>
          </a:prstGeom>
        </p:spPr>
        <p:txBody>
          <a:bodyPr anchor="t">
            <a:normAutofit/>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B6B60F23-EFFB-46D0-922C-8B7D2E243F24}"/>
              </a:ext>
            </a:extLst>
          </p:cNvPr>
          <p:cNvSpPr>
            <a:spLocks noGrp="1"/>
          </p:cNvSpPr>
          <p:nvPr>
            <p:ph sz="quarter" idx="4"/>
          </p:nvPr>
        </p:nvSpPr>
        <p:spPr>
          <a:xfrm>
            <a:off x="6391275" y="1048009"/>
            <a:ext cx="5450496" cy="5200390"/>
          </a:xfrm>
          <a:prstGeom prst="rect">
            <a:avLst/>
          </a:prstGeom>
        </p:spPr>
        <p:txBody>
          <a:bodyPr anchor="t">
            <a:normAutofit/>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12" name="Connecteur droit 11">
            <a:extLst>
              <a:ext uri="{FF2B5EF4-FFF2-40B4-BE49-F238E27FC236}">
                <a16:creationId xmlns:a16="http://schemas.microsoft.com/office/drawing/2014/main" id="{7AB441E2-A72F-4128-A8D8-501AB1E97760}"/>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pic>
        <p:nvPicPr>
          <p:cNvPr id="10" name="Image 9">
            <a:extLst>
              <a:ext uri="{FF2B5EF4-FFF2-40B4-BE49-F238E27FC236}">
                <a16:creationId xmlns:a16="http://schemas.microsoft.com/office/drawing/2014/main" id="{DDE40B91-0AA6-4745-9CE1-4ADF47525E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11" name="Espace réservé de la date 10">
            <a:extLst>
              <a:ext uri="{FF2B5EF4-FFF2-40B4-BE49-F238E27FC236}">
                <a16:creationId xmlns:a16="http://schemas.microsoft.com/office/drawing/2014/main" id="{7F9AFB45-E812-442E-9FD5-8BBF97310D97}"/>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13" name="Espace réservé du pied de page 12">
            <a:extLst>
              <a:ext uri="{FF2B5EF4-FFF2-40B4-BE49-F238E27FC236}">
                <a16:creationId xmlns:a16="http://schemas.microsoft.com/office/drawing/2014/main" id="{2623A3D2-A184-4482-BDDD-C7372047ADDC}"/>
              </a:ext>
            </a:extLst>
          </p:cNvPr>
          <p:cNvSpPr>
            <a:spLocks noGrp="1"/>
          </p:cNvSpPr>
          <p:nvPr>
            <p:ph type="ftr" sz="quarter" idx="11"/>
          </p:nvPr>
        </p:nvSpPr>
        <p:spPr/>
        <p:txBody>
          <a:bodyPr/>
          <a:lstStyle/>
          <a:p>
            <a:endParaRPr lang="fr-FR"/>
          </a:p>
        </p:txBody>
      </p:sp>
      <p:sp>
        <p:nvSpPr>
          <p:cNvPr id="14" name="Espace réservé du numéro de diapositive 13">
            <a:extLst>
              <a:ext uri="{FF2B5EF4-FFF2-40B4-BE49-F238E27FC236}">
                <a16:creationId xmlns:a16="http://schemas.microsoft.com/office/drawing/2014/main" id="{6CC85B00-F309-4E14-99D9-BD3D66013E73}"/>
              </a:ext>
            </a:extLst>
          </p:cNvPr>
          <p:cNvSpPr>
            <a:spLocks noGrp="1"/>
          </p:cNvSpPr>
          <p:nvPr>
            <p:ph type="sldNum" sz="quarter" idx="12"/>
          </p:nvPr>
        </p:nvSpPr>
        <p:spPr/>
        <p:txBody>
          <a:bodyPr/>
          <a:lstStyle/>
          <a:p>
            <a:fld id="{68ABB3DF-BB9C-4E8D-AF18-6900103BCD2C}" type="slidenum">
              <a:rPr lang="fr-FR" smtClean="0"/>
              <a:pPr/>
              <a:t>‹N°›</a:t>
            </a:fld>
            <a:endParaRPr lang="fr-FR"/>
          </a:p>
        </p:txBody>
      </p:sp>
    </p:spTree>
    <p:extLst>
      <p:ext uri="{BB962C8B-B14F-4D97-AF65-F5344CB8AC3E}">
        <p14:creationId xmlns:p14="http://schemas.microsoft.com/office/powerpoint/2010/main" val="22631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aison">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810FC29-D46A-4013-BF7B-DD56CC2792CD}"/>
              </a:ext>
            </a:extLst>
          </p:cNvPr>
          <p:cNvSpPr>
            <a:spLocks noGrp="1"/>
          </p:cNvSpPr>
          <p:nvPr>
            <p:ph sz="quarter" idx="13"/>
          </p:nvPr>
        </p:nvSpPr>
        <p:spPr>
          <a:xfrm>
            <a:off x="838201" y="1048009"/>
            <a:ext cx="5429434" cy="5190866"/>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contenu 5">
            <a:extLst>
              <a:ext uri="{FF2B5EF4-FFF2-40B4-BE49-F238E27FC236}">
                <a16:creationId xmlns:a16="http://schemas.microsoft.com/office/drawing/2014/main" id="{31D54E76-7C81-4D09-B51B-F4307723FC43}"/>
              </a:ext>
            </a:extLst>
          </p:cNvPr>
          <p:cNvSpPr>
            <a:spLocks noGrp="1"/>
          </p:cNvSpPr>
          <p:nvPr>
            <p:ph sz="quarter" idx="14"/>
          </p:nvPr>
        </p:nvSpPr>
        <p:spPr>
          <a:xfrm>
            <a:off x="6412337" y="1048009"/>
            <a:ext cx="5429433" cy="5190866"/>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F5E8DECC-009F-4CCB-94FA-79DCCFC900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3" name="Espace réservé de la date 2">
            <a:extLst>
              <a:ext uri="{FF2B5EF4-FFF2-40B4-BE49-F238E27FC236}">
                <a16:creationId xmlns:a16="http://schemas.microsoft.com/office/drawing/2014/main" id="{394EDF6C-E9C1-45BF-9850-8A4C31EF2195}"/>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41D02FE1-2665-4D92-B925-4FDF6D1F350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7E3BBA84-589E-4528-BA1D-0C44ACBB5088}"/>
              </a:ext>
            </a:extLst>
          </p:cNvPr>
          <p:cNvSpPr>
            <a:spLocks noGrp="1"/>
          </p:cNvSpPr>
          <p:nvPr>
            <p:ph type="sldNum" sz="quarter" idx="17"/>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A821C11D-767C-4726-8CD8-1242216A7A3C}"/>
              </a:ext>
            </a:extLst>
          </p:cNvPr>
          <p:cNvSpPr>
            <a:spLocks noGrp="1"/>
          </p:cNvSpPr>
          <p:nvPr>
            <p:ph type="title"/>
          </p:nvPr>
        </p:nvSpPr>
        <p:spPr>
          <a:xfrm>
            <a:off x="838199" y="227538"/>
            <a:ext cx="11003571" cy="511102"/>
          </a:xfrm>
          <a:prstGeom prst="rect">
            <a:avLst/>
          </a:prstGeom>
        </p:spPr>
        <p:txBody>
          <a:bodyPr anchor="ctr">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59B58B84-4759-408C-9D81-44C7F552E1E9}"/>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9355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u 1 colonne">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810FC29-D46A-4013-BF7B-DD56CC2792CD}"/>
              </a:ext>
            </a:extLst>
          </p:cNvPr>
          <p:cNvSpPr>
            <a:spLocks noGrp="1"/>
          </p:cNvSpPr>
          <p:nvPr>
            <p:ph sz="quarter" idx="13"/>
          </p:nvPr>
        </p:nvSpPr>
        <p:spPr>
          <a:xfrm>
            <a:off x="838200" y="1048009"/>
            <a:ext cx="11201399" cy="5190866"/>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F5E8DECC-009F-4CCB-94FA-79DCCFC900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3" name="Espace réservé de la date 2">
            <a:extLst>
              <a:ext uri="{FF2B5EF4-FFF2-40B4-BE49-F238E27FC236}">
                <a16:creationId xmlns:a16="http://schemas.microsoft.com/office/drawing/2014/main" id="{394EDF6C-E9C1-45BF-9850-8A4C31EF2195}"/>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41D02FE1-2665-4D92-B925-4FDF6D1F350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7E3BBA84-589E-4528-BA1D-0C44ACBB5088}"/>
              </a:ext>
            </a:extLst>
          </p:cNvPr>
          <p:cNvSpPr>
            <a:spLocks noGrp="1"/>
          </p:cNvSpPr>
          <p:nvPr>
            <p:ph type="sldNum" sz="quarter" idx="17"/>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A821C11D-767C-4726-8CD8-1242216A7A3C}"/>
              </a:ext>
            </a:extLst>
          </p:cNvPr>
          <p:cNvSpPr>
            <a:spLocks noGrp="1"/>
          </p:cNvSpPr>
          <p:nvPr>
            <p:ph type="title"/>
          </p:nvPr>
        </p:nvSpPr>
        <p:spPr>
          <a:xfrm>
            <a:off x="838199" y="227538"/>
            <a:ext cx="11201399" cy="511102"/>
          </a:xfrm>
          <a:prstGeom prst="rect">
            <a:avLst/>
          </a:prstGeom>
        </p:spPr>
        <p:txBody>
          <a:bodyPr anchor="ctr">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59B58B84-4759-408C-9D81-44C7F552E1E9}"/>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50479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u 1 colonne">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810FC29-D46A-4013-BF7B-DD56CC2792CD}"/>
              </a:ext>
            </a:extLst>
          </p:cNvPr>
          <p:cNvSpPr>
            <a:spLocks noGrp="1"/>
          </p:cNvSpPr>
          <p:nvPr>
            <p:ph sz="quarter" idx="13"/>
          </p:nvPr>
        </p:nvSpPr>
        <p:spPr>
          <a:xfrm>
            <a:off x="838200" y="1669001"/>
            <a:ext cx="11201399" cy="4569873"/>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F5E8DECC-009F-4CCB-94FA-79DCCFC900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3" name="Espace réservé de la date 2">
            <a:extLst>
              <a:ext uri="{FF2B5EF4-FFF2-40B4-BE49-F238E27FC236}">
                <a16:creationId xmlns:a16="http://schemas.microsoft.com/office/drawing/2014/main" id="{394EDF6C-E9C1-45BF-9850-8A4C31EF2195}"/>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41D02FE1-2665-4D92-B925-4FDF6D1F350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7E3BBA84-589E-4528-BA1D-0C44ACBB5088}"/>
              </a:ext>
            </a:extLst>
          </p:cNvPr>
          <p:cNvSpPr>
            <a:spLocks noGrp="1"/>
          </p:cNvSpPr>
          <p:nvPr>
            <p:ph type="sldNum" sz="quarter" idx="17"/>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A821C11D-767C-4726-8CD8-1242216A7A3C}"/>
              </a:ext>
            </a:extLst>
          </p:cNvPr>
          <p:cNvSpPr>
            <a:spLocks noGrp="1"/>
          </p:cNvSpPr>
          <p:nvPr>
            <p:ph type="title"/>
          </p:nvPr>
        </p:nvSpPr>
        <p:spPr>
          <a:xfrm>
            <a:off x="838199" y="227538"/>
            <a:ext cx="11199812" cy="511102"/>
          </a:xfrm>
          <a:prstGeom prst="rect">
            <a:avLst/>
          </a:prstGeom>
        </p:spPr>
        <p:txBody>
          <a:bodyPr anchor="ctr">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59B58B84-4759-408C-9D81-44C7F552E1E9}"/>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Espace réservé du texte 2">
            <a:extLst>
              <a:ext uri="{FF2B5EF4-FFF2-40B4-BE49-F238E27FC236}">
                <a16:creationId xmlns:a16="http://schemas.microsoft.com/office/drawing/2014/main" id="{8D47F404-6EAE-44F5-B82A-C76F1DDDDE55}"/>
              </a:ext>
            </a:extLst>
          </p:cNvPr>
          <p:cNvSpPr>
            <a:spLocks noGrp="1"/>
          </p:cNvSpPr>
          <p:nvPr>
            <p:ph type="body" idx="1"/>
          </p:nvPr>
        </p:nvSpPr>
        <p:spPr>
          <a:xfrm>
            <a:off x="839787" y="1021463"/>
            <a:ext cx="11199812" cy="511095"/>
          </a:xfrm>
          <a:prstGeom prst="rect">
            <a:avLst/>
          </a:prstGeom>
        </p:spPr>
        <p:txBody>
          <a:bodyPr anchor="t">
            <a:normAutofit/>
          </a:bodyPr>
          <a:lstStyle>
            <a:lvl1pPr marL="0" indent="0">
              <a:buNone/>
              <a:defRPr sz="16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2499775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41E73B3-1CBC-402C-BFD3-D6A79FA54C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9871"/>
            <a:ext cx="7735568" cy="5678129"/>
          </a:xfrm>
          <a:prstGeom prst="rect">
            <a:avLst/>
          </a:prstGeom>
        </p:spPr>
      </p:pic>
      <p:sp>
        <p:nvSpPr>
          <p:cNvPr id="13" name="Titre 12">
            <a:extLst>
              <a:ext uri="{FF2B5EF4-FFF2-40B4-BE49-F238E27FC236}">
                <a16:creationId xmlns:a16="http://schemas.microsoft.com/office/drawing/2014/main" id="{FC6CDCCE-5BB6-4923-BC97-0AC34B99C2C5}"/>
              </a:ext>
            </a:extLst>
          </p:cNvPr>
          <p:cNvSpPr>
            <a:spLocks noGrp="1"/>
          </p:cNvSpPr>
          <p:nvPr>
            <p:ph type="title"/>
          </p:nvPr>
        </p:nvSpPr>
        <p:spPr>
          <a:xfrm>
            <a:off x="459933" y="4133156"/>
            <a:ext cx="4625614" cy="2229544"/>
          </a:xfrm>
          <a:prstGeom prst="rect">
            <a:avLst/>
          </a:prstGeom>
        </p:spPr>
        <p:txBody>
          <a:bodyPr anchor="ctr"/>
          <a:lstStyle>
            <a:lvl1pPr>
              <a:defRPr>
                <a:solidFill>
                  <a:schemeClr val="bg1"/>
                </a:solidFill>
                <a:latin typeface="Antipasto" panose="02000506000000020004" pitchFamily="2" charset="0"/>
              </a:defRPr>
            </a:lvl1pPr>
          </a:lstStyle>
          <a:p>
            <a:r>
              <a:rPr lang="fr-FR"/>
              <a:t>Modifiez le style du titre</a:t>
            </a:r>
          </a:p>
        </p:txBody>
      </p:sp>
      <p:sp>
        <p:nvSpPr>
          <p:cNvPr id="3" name="Espace réservé du texte 2">
            <a:extLst>
              <a:ext uri="{FF2B5EF4-FFF2-40B4-BE49-F238E27FC236}">
                <a16:creationId xmlns:a16="http://schemas.microsoft.com/office/drawing/2014/main" id="{27A29EB3-8C2D-4EF9-A94C-221D849E4E55}"/>
              </a:ext>
            </a:extLst>
          </p:cNvPr>
          <p:cNvSpPr>
            <a:spLocks noGrp="1"/>
          </p:cNvSpPr>
          <p:nvPr>
            <p:ph type="body" sz="quarter" idx="10"/>
          </p:nvPr>
        </p:nvSpPr>
        <p:spPr>
          <a:xfrm>
            <a:off x="7497986" y="1362125"/>
            <a:ext cx="4398962" cy="1485850"/>
          </a:xfrm>
          <a:prstGeom prst="rect">
            <a:avLst/>
          </a:prstGeom>
        </p:spPr>
        <p:txBody>
          <a:bodyPr/>
          <a:lstStyle>
            <a:lvl1pPr marL="0" indent="0">
              <a:buNone/>
              <a:defRPr b="0">
                <a:solidFill>
                  <a:schemeClr val="tx1"/>
                </a:solidFill>
                <a:latin typeface="Antipasto" panose="02000506000000020004" pitchFamily="2" charset="0"/>
              </a:defRPr>
            </a:lvl1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E5D2AA81-47B1-42D5-9913-EFFBC8CF5A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0977" y="4643020"/>
            <a:ext cx="3491023" cy="2214980"/>
          </a:xfrm>
          <a:prstGeom prst="rect">
            <a:avLst/>
          </a:prstGeom>
        </p:spPr>
      </p:pic>
    </p:spTree>
    <p:extLst>
      <p:ext uri="{BB962C8B-B14F-4D97-AF65-F5344CB8AC3E}">
        <p14:creationId xmlns:p14="http://schemas.microsoft.com/office/powerpoint/2010/main" val="1072990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F9728A-6D21-496A-950A-33DBC4B6EEB7}"/>
              </a:ext>
            </a:extLst>
          </p:cNvPr>
          <p:cNvSpPr>
            <a:spLocks noGrp="1"/>
          </p:cNvSpPr>
          <p:nvPr>
            <p:ph idx="1"/>
          </p:nvPr>
        </p:nvSpPr>
        <p:spPr>
          <a:xfrm>
            <a:off x="838200" y="2334827"/>
            <a:ext cx="10515600" cy="3844031"/>
          </a:xfrm>
          <a:prstGeom prst="rect">
            <a:avLst/>
          </a:prstGeom>
        </p:spPr>
        <p:txBody>
          <a:bodyPr anchor="t">
            <a:normAutofit/>
          </a:bodyPr>
          <a:lstStyle>
            <a:lvl1pPr marL="228600" indent="-228600">
              <a:buFontTx/>
              <a:buBlip>
                <a:blip r:embed="rId2">
                  <a:extLst>
                    <a:ext uri="{96DAC541-7B7A-43D3-8B79-37D633B846F1}">
                      <asvg:svgBlip xmlns:asvg="http://schemas.microsoft.com/office/drawing/2016/SVG/main" r:embed="rId3"/>
                    </a:ext>
                  </a:extLst>
                </a:blip>
              </a:buBlip>
              <a:defRPr sz="18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2" name="Image 1">
            <a:extLst>
              <a:ext uri="{FF2B5EF4-FFF2-40B4-BE49-F238E27FC236}">
                <a16:creationId xmlns:a16="http://schemas.microsoft.com/office/drawing/2014/main" id="{12A18BED-F3E5-4D28-8371-33CC466A3D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2270452" y="0"/>
            <a:ext cx="7651095" cy="1514042"/>
          </a:xfrm>
          <a:prstGeom prst="rect">
            <a:avLst/>
          </a:prstGeom>
        </p:spPr>
      </p:pic>
      <p:sp>
        <p:nvSpPr>
          <p:cNvPr id="8" name="Espace réservé du titre 1">
            <a:extLst>
              <a:ext uri="{FF2B5EF4-FFF2-40B4-BE49-F238E27FC236}">
                <a16:creationId xmlns:a16="http://schemas.microsoft.com/office/drawing/2014/main" id="{A462118A-9FB1-40C0-8491-6D21B006E9DC}"/>
              </a:ext>
            </a:extLst>
          </p:cNvPr>
          <p:cNvSpPr>
            <a:spLocks noGrp="1"/>
          </p:cNvSpPr>
          <p:nvPr>
            <p:ph type="title"/>
          </p:nvPr>
        </p:nvSpPr>
        <p:spPr>
          <a:xfrm>
            <a:off x="838200" y="1514043"/>
            <a:ext cx="10515600" cy="629928"/>
          </a:xfrm>
          <a:prstGeom prst="rect">
            <a:avLst/>
          </a:prstGeom>
        </p:spPr>
        <p:txBody>
          <a:bodyPr vert="horz" lIns="91440" tIns="45720" rIns="91440" bIns="45720" rtlCol="0" anchor="ctr">
            <a:normAutofit/>
          </a:bodyPr>
          <a:lstStyle>
            <a:lvl1pPr algn="ctr">
              <a:defRPr sz="2800">
                <a:latin typeface="Antipasto" panose="02000506000000020004" pitchFamily="2" charset="0"/>
              </a:defRPr>
            </a:lvl1pPr>
          </a:lstStyle>
          <a:p>
            <a:r>
              <a:rPr lang="fr-FR"/>
              <a:t>Modifiez le style du titre</a:t>
            </a:r>
          </a:p>
        </p:txBody>
      </p:sp>
      <p:sp>
        <p:nvSpPr>
          <p:cNvPr id="9" name="Espace réservé de la date 8">
            <a:extLst>
              <a:ext uri="{FF2B5EF4-FFF2-40B4-BE49-F238E27FC236}">
                <a16:creationId xmlns:a16="http://schemas.microsoft.com/office/drawing/2014/main" id="{7D7322C0-F88D-4B51-B350-9CD61D3B80A4}"/>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10" name="Espace réservé du pied de page 9">
            <a:extLst>
              <a:ext uri="{FF2B5EF4-FFF2-40B4-BE49-F238E27FC236}">
                <a16:creationId xmlns:a16="http://schemas.microsoft.com/office/drawing/2014/main" id="{C0425CDC-1DD6-4C2B-B56E-B5C68EBCFB6A}"/>
              </a:ext>
            </a:extLst>
          </p:cNvPr>
          <p:cNvSpPr>
            <a:spLocks noGrp="1"/>
          </p:cNvSpPr>
          <p:nvPr>
            <p:ph type="ftr" sz="quarter" idx="11"/>
          </p:nvPr>
        </p:nvSpPr>
        <p:spPr/>
        <p:txBody>
          <a:bodyPr/>
          <a:lstStyle/>
          <a:p>
            <a:endParaRPr lang="fr-FR"/>
          </a:p>
        </p:txBody>
      </p:sp>
      <p:sp>
        <p:nvSpPr>
          <p:cNvPr id="11" name="Espace réservé du numéro de diapositive 10">
            <a:extLst>
              <a:ext uri="{FF2B5EF4-FFF2-40B4-BE49-F238E27FC236}">
                <a16:creationId xmlns:a16="http://schemas.microsoft.com/office/drawing/2014/main" id="{0A47C98A-0A9C-4496-B272-8B4B4242DB3B}"/>
              </a:ext>
            </a:extLst>
          </p:cNvPr>
          <p:cNvSpPr>
            <a:spLocks noGrp="1"/>
          </p:cNvSpPr>
          <p:nvPr>
            <p:ph type="sldNum" sz="quarter" idx="12"/>
          </p:nvPr>
        </p:nvSpPr>
        <p:spPr/>
        <p:txBody>
          <a:bodyPr/>
          <a:lstStyle/>
          <a:p>
            <a:fld id="{68ABB3DF-BB9C-4E8D-AF18-6900103BCD2C}" type="slidenum">
              <a:rPr lang="fr-FR" smtClean="0"/>
              <a:pPr/>
              <a:t>‹N°›</a:t>
            </a:fld>
            <a:endParaRPr lang="fr-FR"/>
          </a:p>
        </p:txBody>
      </p:sp>
    </p:spTree>
    <p:extLst>
      <p:ext uri="{BB962C8B-B14F-4D97-AF65-F5344CB8AC3E}">
        <p14:creationId xmlns:p14="http://schemas.microsoft.com/office/powerpoint/2010/main" val="81746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CD8C25-A195-49A3-2374-3D9E0B0A0C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BF4B57-D92B-7EB5-8569-FECF12D3300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B5B472-1978-4139-8303-0D5BD3335807}"/>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BB02E882-1F0E-9527-B8DD-E53E07BD69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0416C0-5C5F-2FD5-C6C4-150F9215E879}"/>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3392215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ommaire 2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3182085" y="947780"/>
            <a:ext cx="8824913" cy="1056322"/>
          </a:xfrm>
          <a:prstGeom prst="rect">
            <a:avLst/>
          </a:prstGeom>
        </p:spPr>
        <p:txBody>
          <a:bodyPr anchor="ctr">
            <a:normAutofit/>
          </a:bodyPr>
          <a:lstStyle>
            <a:lvl1pPr>
              <a:defRPr sz="3600">
                <a:latin typeface="Antipasto" panose="02000506000000020004" pitchFamily="2" charset="0"/>
              </a:defRPr>
            </a:lvl1pPr>
          </a:lstStyle>
          <a:p>
            <a:r>
              <a:rPr lang="fr-FR"/>
              <a:t>Modifiez le style du titre</a:t>
            </a:r>
          </a:p>
        </p:txBody>
      </p:sp>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3193040" y="2846388"/>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3193040" y="4220607"/>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3" name="ZoneTexte 2">
            <a:extLst>
              <a:ext uri="{FF2B5EF4-FFF2-40B4-BE49-F238E27FC236}">
                <a16:creationId xmlns:a16="http://schemas.microsoft.com/office/drawing/2014/main" id="{F3B6C7E0-FBCF-4E98-8399-02BE083CC8D7}"/>
              </a:ext>
            </a:extLst>
          </p:cNvPr>
          <p:cNvSpPr txBox="1"/>
          <p:nvPr userDrawn="1"/>
        </p:nvSpPr>
        <p:spPr>
          <a:xfrm>
            <a:off x="1799303" y="2647991"/>
            <a:ext cx="1382784"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_01</a:t>
            </a:r>
          </a:p>
        </p:txBody>
      </p:sp>
      <p:sp>
        <p:nvSpPr>
          <p:cNvPr id="10" name="ZoneTexte 9">
            <a:extLst>
              <a:ext uri="{FF2B5EF4-FFF2-40B4-BE49-F238E27FC236}">
                <a16:creationId xmlns:a16="http://schemas.microsoft.com/office/drawing/2014/main" id="{7208CC04-454A-497A-9BB7-3B0FC1D10E79}"/>
              </a:ext>
            </a:extLst>
          </p:cNvPr>
          <p:cNvSpPr txBox="1"/>
          <p:nvPr userDrawn="1"/>
        </p:nvSpPr>
        <p:spPr>
          <a:xfrm>
            <a:off x="1799302" y="3983584"/>
            <a:ext cx="1393737"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_02</a:t>
            </a:r>
          </a:p>
        </p:txBody>
      </p:sp>
      <p:sp>
        <p:nvSpPr>
          <p:cNvPr id="5" name="Espace réservé de la date 4">
            <a:extLst>
              <a:ext uri="{FF2B5EF4-FFF2-40B4-BE49-F238E27FC236}">
                <a16:creationId xmlns:a16="http://schemas.microsoft.com/office/drawing/2014/main" id="{2F4F0016-A8C7-4E88-8B05-8DB9583A4DD3}"/>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7" name="Espace réservé du pied de page 6">
            <a:extLst>
              <a:ext uri="{FF2B5EF4-FFF2-40B4-BE49-F238E27FC236}">
                <a16:creationId xmlns:a16="http://schemas.microsoft.com/office/drawing/2014/main" id="{BA3B8BDF-515F-4238-AD79-D972D3D1A428}"/>
              </a:ext>
            </a:extLst>
          </p:cNvPr>
          <p:cNvSpPr>
            <a:spLocks noGrp="1"/>
          </p:cNvSpPr>
          <p:nvPr>
            <p:ph type="ftr" sz="quarter" idx="16"/>
          </p:nvPr>
        </p:nvSpPr>
        <p:spPr/>
        <p:txBody>
          <a:bodyPr/>
          <a:lstStyle/>
          <a:p>
            <a:endParaRPr lang="fr-FR"/>
          </a:p>
        </p:txBody>
      </p:sp>
      <p:sp>
        <p:nvSpPr>
          <p:cNvPr id="8" name="Espace réservé du numéro de diapositive 7">
            <a:extLst>
              <a:ext uri="{FF2B5EF4-FFF2-40B4-BE49-F238E27FC236}">
                <a16:creationId xmlns:a16="http://schemas.microsoft.com/office/drawing/2014/main" id="{74BF9B27-27EC-419E-85A7-9F21842E72B3}"/>
              </a:ext>
            </a:extLst>
          </p:cNvPr>
          <p:cNvSpPr>
            <a:spLocks noGrp="1"/>
          </p:cNvSpPr>
          <p:nvPr>
            <p:ph type="sldNum" sz="quarter" idx="17"/>
          </p:nvPr>
        </p:nvSpPr>
        <p:spPr/>
        <p:txBody>
          <a:bodyPr/>
          <a:lstStyle/>
          <a:p>
            <a:fld id="{68ABB3DF-BB9C-4E8D-AF18-6900103BCD2C}" type="slidenum">
              <a:rPr lang="fr-FR" smtClean="0"/>
              <a:pPr/>
              <a:t>‹N°›</a:t>
            </a:fld>
            <a:endParaRPr lang="fr-FR"/>
          </a:p>
        </p:txBody>
      </p:sp>
      <p:pic>
        <p:nvPicPr>
          <p:cNvPr id="14" name="Image 13">
            <a:extLst>
              <a:ext uri="{FF2B5EF4-FFF2-40B4-BE49-F238E27FC236}">
                <a16:creationId xmlns:a16="http://schemas.microsoft.com/office/drawing/2014/main" id="{B145B7EC-A2C7-467C-A78C-AF53DD1B93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Tree>
    <p:extLst>
      <p:ext uri="{BB962C8B-B14F-4D97-AF65-F5344CB8AC3E}">
        <p14:creationId xmlns:p14="http://schemas.microsoft.com/office/powerpoint/2010/main" val="754215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ommaire 3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3193039" y="972532"/>
            <a:ext cx="8824913" cy="1056322"/>
          </a:xfrm>
          <a:prstGeom prst="rect">
            <a:avLst/>
          </a:prstGeom>
        </p:spPr>
        <p:txBody>
          <a:bodyPr anchor="ctr">
            <a:normAutofit/>
          </a:bodyPr>
          <a:lstStyle>
            <a:lvl1pPr>
              <a:defRPr sz="3600">
                <a:latin typeface="Antipasto" panose="02000506000000020004" pitchFamily="2" charset="0"/>
              </a:defRPr>
            </a:lvl1pPr>
          </a:lstStyle>
          <a:p>
            <a:r>
              <a:rPr lang="fr-FR"/>
              <a:t>Modifiez le style du titre</a:t>
            </a:r>
          </a:p>
        </p:txBody>
      </p:sp>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3193040" y="2710656"/>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3193040" y="3600551"/>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3193039" y="4490446"/>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4" name="ZoneTexte 13">
            <a:extLst>
              <a:ext uri="{FF2B5EF4-FFF2-40B4-BE49-F238E27FC236}">
                <a16:creationId xmlns:a16="http://schemas.microsoft.com/office/drawing/2014/main" id="{EBA376E2-0B4E-471A-8018-C17D09C84479}"/>
              </a:ext>
            </a:extLst>
          </p:cNvPr>
          <p:cNvSpPr txBox="1"/>
          <p:nvPr userDrawn="1"/>
        </p:nvSpPr>
        <p:spPr>
          <a:xfrm>
            <a:off x="1573908" y="2559458"/>
            <a:ext cx="1461442"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_01</a:t>
            </a:r>
          </a:p>
        </p:txBody>
      </p:sp>
      <p:sp>
        <p:nvSpPr>
          <p:cNvPr id="15" name="ZoneTexte 14">
            <a:extLst>
              <a:ext uri="{FF2B5EF4-FFF2-40B4-BE49-F238E27FC236}">
                <a16:creationId xmlns:a16="http://schemas.microsoft.com/office/drawing/2014/main" id="{6D89B718-B1A2-400E-8E15-9BD57D136F3A}"/>
              </a:ext>
            </a:extLst>
          </p:cNvPr>
          <p:cNvSpPr txBox="1"/>
          <p:nvPr userDrawn="1"/>
        </p:nvSpPr>
        <p:spPr>
          <a:xfrm>
            <a:off x="1573908" y="3287353"/>
            <a:ext cx="1461442"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_02</a:t>
            </a:r>
          </a:p>
        </p:txBody>
      </p:sp>
      <p:sp>
        <p:nvSpPr>
          <p:cNvPr id="16" name="ZoneTexte 15">
            <a:extLst>
              <a:ext uri="{FF2B5EF4-FFF2-40B4-BE49-F238E27FC236}">
                <a16:creationId xmlns:a16="http://schemas.microsoft.com/office/drawing/2014/main" id="{B117C6BB-6485-44D2-AAE5-F3E1A8CB88B3}"/>
              </a:ext>
            </a:extLst>
          </p:cNvPr>
          <p:cNvSpPr txBox="1"/>
          <p:nvPr userDrawn="1"/>
        </p:nvSpPr>
        <p:spPr>
          <a:xfrm>
            <a:off x="1573908" y="4028781"/>
            <a:ext cx="1461442"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_03</a:t>
            </a:r>
          </a:p>
        </p:txBody>
      </p:sp>
      <p:sp>
        <p:nvSpPr>
          <p:cNvPr id="3" name="Espace réservé de la date 2">
            <a:extLst>
              <a:ext uri="{FF2B5EF4-FFF2-40B4-BE49-F238E27FC236}">
                <a16:creationId xmlns:a16="http://schemas.microsoft.com/office/drawing/2014/main" id="{4E9AEB25-0982-4D53-A78A-BCBC29046759}"/>
              </a:ext>
            </a:extLst>
          </p:cNvPr>
          <p:cNvSpPr>
            <a:spLocks noGrp="1"/>
          </p:cNvSpPr>
          <p:nvPr>
            <p:ph type="dt" sz="half" idx="16"/>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345205BD-8144-4993-BC20-C3850AE29781}"/>
              </a:ext>
            </a:extLst>
          </p:cNvPr>
          <p:cNvSpPr>
            <a:spLocks noGrp="1"/>
          </p:cNvSpPr>
          <p:nvPr>
            <p:ph type="ftr" sz="quarter" idx="17"/>
          </p:nvPr>
        </p:nvSpPr>
        <p:spPr/>
        <p:txBody>
          <a:bodyPr/>
          <a:lstStyle/>
          <a:p>
            <a:endParaRPr lang="fr-FR"/>
          </a:p>
        </p:txBody>
      </p:sp>
      <p:sp>
        <p:nvSpPr>
          <p:cNvPr id="7" name="Espace réservé du numéro de diapositive 6">
            <a:extLst>
              <a:ext uri="{FF2B5EF4-FFF2-40B4-BE49-F238E27FC236}">
                <a16:creationId xmlns:a16="http://schemas.microsoft.com/office/drawing/2014/main" id="{A2EB4996-7814-4D54-BC56-E5D68FDA465D}"/>
              </a:ext>
            </a:extLst>
          </p:cNvPr>
          <p:cNvSpPr>
            <a:spLocks noGrp="1"/>
          </p:cNvSpPr>
          <p:nvPr>
            <p:ph type="sldNum" sz="quarter" idx="18"/>
          </p:nvPr>
        </p:nvSpPr>
        <p:spPr/>
        <p:txBody>
          <a:bodyPr/>
          <a:lstStyle/>
          <a:p>
            <a:fld id="{68ABB3DF-BB9C-4E8D-AF18-6900103BCD2C}" type="slidenum">
              <a:rPr lang="fr-FR" smtClean="0"/>
              <a:pPr/>
              <a:t>‹N°›</a:t>
            </a:fld>
            <a:endParaRPr lang="fr-FR"/>
          </a:p>
        </p:txBody>
      </p:sp>
      <p:pic>
        <p:nvPicPr>
          <p:cNvPr id="18" name="Image 17">
            <a:extLst>
              <a:ext uri="{FF2B5EF4-FFF2-40B4-BE49-F238E27FC236}">
                <a16:creationId xmlns:a16="http://schemas.microsoft.com/office/drawing/2014/main" id="{377BD62F-D4C5-4D2C-BC0E-4848AD5921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9826"/>
            <a:ext cx="1892969" cy="5013656"/>
          </a:xfrm>
          <a:prstGeom prst="rect">
            <a:avLst/>
          </a:prstGeom>
        </p:spPr>
      </p:pic>
      <p:sp>
        <p:nvSpPr>
          <p:cNvPr id="4" name="ZoneTexte 3">
            <a:extLst>
              <a:ext uri="{FF2B5EF4-FFF2-40B4-BE49-F238E27FC236}">
                <a16:creationId xmlns:a16="http://schemas.microsoft.com/office/drawing/2014/main" id="{B953EE22-EE28-D37F-8BB1-E187DAF5C2FF}"/>
              </a:ext>
            </a:extLst>
          </p:cNvPr>
          <p:cNvSpPr txBox="1"/>
          <p:nvPr userDrawn="1"/>
        </p:nvSpPr>
        <p:spPr>
          <a:xfrm>
            <a:off x="1573908" y="4842567"/>
            <a:ext cx="1461442"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_04</a:t>
            </a:r>
          </a:p>
        </p:txBody>
      </p:sp>
    </p:spTree>
    <p:extLst>
      <p:ext uri="{BB962C8B-B14F-4D97-AF65-F5344CB8AC3E}">
        <p14:creationId xmlns:p14="http://schemas.microsoft.com/office/powerpoint/2010/main" val="1479884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ommaire 4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3182086" y="799319"/>
            <a:ext cx="8824913" cy="1056322"/>
          </a:xfrm>
          <a:prstGeom prst="rect">
            <a:avLst/>
          </a:prstGeom>
        </p:spPr>
        <p:txBody>
          <a:bodyPr anchor="ctr">
            <a:normAutofit/>
          </a:bodyPr>
          <a:lstStyle>
            <a:lvl1pPr>
              <a:defRPr sz="3600">
                <a:latin typeface="Antipasto" panose="02000506000000020004" pitchFamily="2" charset="0"/>
              </a:defRPr>
            </a:lvl1pPr>
          </a:lstStyle>
          <a:p>
            <a:r>
              <a:rPr lang="fr-FR"/>
              <a:t>Modifiez le style du titre</a:t>
            </a:r>
          </a:p>
        </p:txBody>
      </p:sp>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3193039" y="2397883"/>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3193039" y="3235722"/>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3193038" y="4094877"/>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0" name="Espace réservé du texte 10">
            <a:extLst>
              <a:ext uri="{FF2B5EF4-FFF2-40B4-BE49-F238E27FC236}">
                <a16:creationId xmlns:a16="http://schemas.microsoft.com/office/drawing/2014/main" id="{92FCE429-2B52-4704-ACCC-6A420577918A}"/>
              </a:ext>
            </a:extLst>
          </p:cNvPr>
          <p:cNvSpPr>
            <a:spLocks noGrp="1"/>
          </p:cNvSpPr>
          <p:nvPr>
            <p:ph type="body" sz="quarter" idx="16"/>
          </p:nvPr>
        </p:nvSpPr>
        <p:spPr>
          <a:xfrm>
            <a:off x="3193038" y="4958411"/>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4" name="ZoneTexte 13">
            <a:extLst>
              <a:ext uri="{FF2B5EF4-FFF2-40B4-BE49-F238E27FC236}">
                <a16:creationId xmlns:a16="http://schemas.microsoft.com/office/drawing/2014/main" id="{827CEA0C-2E7D-43C1-9F7A-BD3915245A26}"/>
              </a:ext>
            </a:extLst>
          </p:cNvPr>
          <p:cNvSpPr txBox="1"/>
          <p:nvPr userDrawn="1"/>
        </p:nvSpPr>
        <p:spPr>
          <a:xfrm>
            <a:off x="1901927" y="2227524"/>
            <a:ext cx="1280160"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_01</a:t>
            </a:r>
          </a:p>
        </p:txBody>
      </p:sp>
      <p:sp>
        <p:nvSpPr>
          <p:cNvPr id="15" name="ZoneTexte 14">
            <a:extLst>
              <a:ext uri="{FF2B5EF4-FFF2-40B4-BE49-F238E27FC236}">
                <a16:creationId xmlns:a16="http://schemas.microsoft.com/office/drawing/2014/main" id="{BE4E125F-432A-44D7-8397-87CC1BCD2742}"/>
              </a:ext>
            </a:extLst>
          </p:cNvPr>
          <p:cNvSpPr txBox="1"/>
          <p:nvPr userDrawn="1"/>
        </p:nvSpPr>
        <p:spPr>
          <a:xfrm>
            <a:off x="1698171" y="3065363"/>
            <a:ext cx="1494867"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_02</a:t>
            </a:r>
          </a:p>
        </p:txBody>
      </p:sp>
      <p:sp>
        <p:nvSpPr>
          <p:cNvPr id="16" name="ZoneTexte 15">
            <a:extLst>
              <a:ext uri="{FF2B5EF4-FFF2-40B4-BE49-F238E27FC236}">
                <a16:creationId xmlns:a16="http://schemas.microsoft.com/office/drawing/2014/main" id="{B101B48A-D525-44AA-9708-FB0D2E845542}"/>
              </a:ext>
            </a:extLst>
          </p:cNvPr>
          <p:cNvSpPr txBox="1"/>
          <p:nvPr userDrawn="1"/>
        </p:nvSpPr>
        <p:spPr>
          <a:xfrm>
            <a:off x="1687220" y="3894620"/>
            <a:ext cx="1494867"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_03</a:t>
            </a:r>
          </a:p>
        </p:txBody>
      </p:sp>
      <p:sp>
        <p:nvSpPr>
          <p:cNvPr id="17" name="ZoneTexte 16">
            <a:extLst>
              <a:ext uri="{FF2B5EF4-FFF2-40B4-BE49-F238E27FC236}">
                <a16:creationId xmlns:a16="http://schemas.microsoft.com/office/drawing/2014/main" id="{5CD271C8-6DFA-46E1-9BE6-D4CA8E3D8104}"/>
              </a:ext>
            </a:extLst>
          </p:cNvPr>
          <p:cNvSpPr txBox="1"/>
          <p:nvPr userDrawn="1"/>
        </p:nvSpPr>
        <p:spPr>
          <a:xfrm>
            <a:off x="1808016" y="4758122"/>
            <a:ext cx="1385022"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_04</a:t>
            </a:r>
          </a:p>
        </p:txBody>
      </p:sp>
      <p:sp>
        <p:nvSpPr>
          <p:cNvPr id="3" name="Espace réservé de la date 2">
            <a:extLst>
              <a:ext uri="{FF2B5EF4-FFF2-40B4-BE49-F238E27FC236}">
                <a16:creationId xmlns:a16="http://schemas.microsoft.com/office/drawing/2014/main" id="{18C1B41B-DA73-4121-9A1D-90B15D9D1365}"/>
              </a:ext>
            </a:extLst>
          </p:cNvPr>
          <p:cNvSpPr>
            <a:spLocks noGrp="1"/>
          </p:cNvSpPr>
          <p:nvPr>
            <p:ph type="dt" sz="half" idx="17"/>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E9D3FBE6-00C7-42D7-BAD3-2BFD794A1AC7}"/>
              </a:ext>
            </a:extLst>
          </p:cNvPr>
          <p:cNvSpPr>
            <a:spLocks noGrp="1"/>
          </p:cNvSpPr>
          <p:nvPr>
            <p:ph type="ftr" sz="quarter" idx="18"/>
          </p:nvPr>
        </p:nvSpPr>
        <p:spPr/>
        <p:txBody>
          <a:bodyPr/>
          <a:lstStyle/>
          <a:p>
            <a:endParaRPr lang="fr-FR"/>
          </a:p>
        </p:txBody>
      </p:sp>
      <p:sp>
        <p:nvSpPr>
          <p:cNvPr id="7" name="Espace réservé du numéro de diapositive 6">
            <a:extLst>
              <a:ext uri="{FF2B5EF4-FFF2-40B4-BE49-F238E27FC236}">
                <a16:creationId xmlns:a16="http://schemas.microsoft.com/office/drawing/2014/main" id="{40920B79-8003-41DE-BF59-8A5280D30FE2}"/>
              </a:ext>
            </a:extLst>
          </p:cNvPr>
          <p:cNvSpPr>
            <a:spLocks noGrp="1"/>
          </p:cNvSpPr>
          <p:nvPr>
            <p:ph type="sldNum" sz="quarter" idx="19"/>
          </p:nvPr>
        </p:nvSpPr>
        <p:spPr/>
        <p:txBody>
          <a:bodyPr/>
          <a:lstStyle/>
          <a:p>
            <a:fld id="{68ABB3DF-BB9C-4E8D-AF18-6900103BCD2C}" type="slidenum">
              <a:rPr lang="fr-FR" smtClean="0"/>
              <a:pPr/>
              <a:t>‹N°›</a:t>
            </a:fld>
            <a:endParaRPr lang="fr-FR"/>
          </a:p>
        </p:txBody>
      </p:sp>
      <p:pic>
        <p:nvPicPr>
          <p:cNvPr id="19" name="Image 18">
            <a:extLst>
              <a:ext uri="{FF2B5EF4-FFF2-40B4-BE49-F238E27FC236}">
                <a16:creationId xmlns:a16="http://schemas.microsoft.com/office/drawing/2014/main" id="{1444C87B-303F-40DF-B14E-50DE65AECA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Tree>
    <p:extLst>
      <p:ext uri="{BB962C8B-B14F-4D97-AF65-F5344CB8AC3E}">
        <p14:creationId xmlns:p14="http://schemas.microsoft.com/office/powerpoint/2010/main" val="3854282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Sommaire 5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3142773" y="233907"/>
            <a:ext cx="8860063" cy="1056322"/>
          </a:xfrm>
          <a:prstGeom prst="rect">
            <a:avLst/>
          </a:prstGeom>
        </p:spPr>
        <p:txBody>
          <a:bodyPr anchor="ctr"/>
          <a:lstStyle>
            <a:lvl1pPr>
              <a:defRPr sz="3600">
                <a:latin typeface="Antipasto" panose="02000506000000020004" pitchFamily="2" charset="0"/>
              </a:defRPr>
            </a:lvl1pPr>
          </a:lstStyle>
          <a:p>
            <a:r>
              <a:rPr lang="fr-FR"/>
              <a:t>Modifiez le style du titre</a:t>
            </a:r>
          </a:p>
        </p:txBody>
      </p:sp>
      <p:pic>
        <p:nvPicPr>
          <p:cNvPr id="9" name="Image 8">
            <a:extLst>
              <a:ext uri="{FF2B5EF4-FFF2-40B4-BE49-F238E27FC236}">
                <a16:creationId xmlns:a16="http://schemas.microsoft.com/office/drawing/2014/main" id="{F10E5D38-7FE3-4279-96DA-244124E1CA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3177923" y="1673769"/>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3169701" y="2617021"/>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3169701" y="3540607"/>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0" name="Espace réservé du texte 10">
            <a:extLst>
              <a:ext uri="{FF2B5EF4-FFF2-40B4-BE49-F238E27FC236}">
                <a16:creationId xmlns:a16="http://schemas.microsoft.com/office/drawing/2014/main" id="{1229919C-3A0C-443E-91BC-C3370E9C29BA}"/>
              </a:ext>
            </a:extLst>
          </p:cNvPr>
          <p:cNvSpPr>
            <a:spLocks noGrp="1"/>
          </p:cNvSpPr>
          <p:nvPr>
            <p:ph type="body" sz="quarter" idx="16"/>
          </p:nvPr>
        </p:nvSpPr>
        <p:spPr>
          <a:xfrm>
            <a:off x="3158750" y="4424069"/>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4" name="Espace réservé du texte 10">
            <a:extLst>
              <a:ext uri="{FF2B5EF4-FFF2-40B4-BE49-F238E27FC236}">
                <a16:creationId xmlns:a16="http://schemas.microsoft.com/office/drawing/2014/main" id="{03783B7B-0EC5-4486-AD16-1BFBF1B6257C}"/>
              </a:ext>
            </a:extLst>
          </p:cNvPr>
          <p:cNvSpPr>
            <a:spLocks noGrp="1"/>
          </p:cNvSpPr>
          <p:nvPr>
            <p:ph type="body" sz="quarter" idx="17"/>
          </p:nvPr>
        </p:nvSpPr>
        <p:spPr>
          <a:xfrm>
            <a:off x="3158750" y="5291462"/>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5" name="ZoneTexte 14">
            <a:extLst>
              <a:ext uri="{FF2B5EF4-FFF2-40B4-BE49-F238E27FC236}">
                <a16:creationId xmlns:a16="http://schemas.microsoft.com/office/drawing/2014/main" id="{610C69E5-6F72-4057-A58D-3CB7924A6CD0}"/>
              </a:ext>
            </a:extLst>
          </p:cNvPr>
          <p:cNvSpPr txBox="1"/>
          <p:nvPr userDrawn="1"/>
        </p:nvSpPr>
        <p:spPr>
          <a:xfrm>
            <a:off x="1894567" y="1491960"/>
            <a:ext cx="1280160"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_01</a:t>
            </a:r>
          </a:p>
        </p:txBody>
      </p:sp>
      <p:sp>
        <p:nvSpPr>
          <p:cNvPr id="16" name="ZoneTexte 15">
            <a:extLst>
              <a:ext uri="{FF2B5EF4-FFF2-40B4-BE49-F238E27FC236}">
                <a16:creationId xmlns:a16="http://schemas.microsoft.com/office/drawing/2014/main" id="{5928C4E9-9C90-469E-8592-155A80DB91AC}"/>
              </a:ext>
            </a:extLst>
          </p:cNvPr>
          <p:cNvSpPr txBox="1"/>
          <p:nvPr userDrawn="1"/>
        </p:nvSpPr>
        <p:spPr>
          <a:xfrm>
            <a:off x="1789471" y="2404549"/>
            <a:ext cx="1477512"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_02</a:t>
            </a:r>
          </a:p>
        </p:txBody>
      </p:sp>
      <p:sp>
        <p:nvSpPr>
          <p:cNvPr id="17" name="ZoneTexte 16">
            <a:extLst>
              <a:ext uri="{FF2B5EF4-FFF2-40B4-BE49-F238E27FC236}">
                <a16:creationId xmlns:a16="http://schemas.microsoft.com/office/drawing/2014/main" id="{9FB84E29-4CFF-4BD0-A8B6-FB9FDD4D6E06}"/>
              </a:ext>
            </a:extLst>
          </p:cNvPr>
          <p:cNvSpPr txBox="1"/>
          <p:nvPr userDrawn="1"/>
        </p:nvSpPr>
        <p:spPr>
          <a:xfrm>
            <a:off x="1754321" y="3327879"/>
            <a:ext cx="1388452"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_03</a:t>
            </a:r>
          </a:p>
        </p:txBody>
      </p:sp>
      <p:sp>
        <p:nvSpPr>
          <p:cNvPr id="18" name="ZoneTexte 17">
            <a:extLst>
              <a:ext uri="{FF2B5EF4-FFF2-40B4-BE49-F238E27FC236}">
                <a16:creationId xmlns:a16="http://schemas.microsoft.com/office/drawing/2014/main" id="{6654E1EE-2F97-4A27-A919-1886D71CE078}"/>
              </a:ext>
            </a:extLst>
          </p:cNvPr>
          <p:cNvSpPr txBox="1"/>
          <p:nvPr userDrawn="1"/>
        </p:nvSpPr>
        <p:spPr>
          <a:xfrm>
            <a:off x="1789471" y="4240158"/>
            <a:ext cx="1477512"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_04</a:t>
            </a:r>
          </a:p>
        </p:txBody>
      </p:sp>
      <p:sp>
        <p:nvSpPr>
          <p:cNvPr id="19" name="ZoneTexte 18">
            <a:extLst>
              <a:ext uri="{FF2B5EF4-FFF2-40B4-BE49-F238E27FC236}">
                <a16:creationId xmlns:a16="http://schemas.microsoft.com/office/drawing/2014/main" id="{81B92EB1-58EB-49A2-A6C3-E42ED5901815}"/>
              </a:ext>
            </a:extLst>
          </p:cNvPr>
          <p:cNvSpPr txBox="1"/>
          <p:nvPr userDrawn="1"/>
        </p:nvSpPr>
        <p:spPr>
          <a:xfrm>
            <a:off x="1754321" y="5102301"/>
            <a:ext cx="1477512" cy="923330"/>
          </a:xfrm>
          <a:prstGeom prst="rect">
            <a:avLst/>
          </a:prstGeom>
          <a:noFill/>
        </p:spPr>
        <p:txBody>
          <a:bodyPr wrap="square" rtlCol="0">
            <a:spAutoFit/>
          </a:bodyPr>
          <a:lstStyle/>
          <a:p>
            <a:r>
              <a:rPr lang="fr-FR" sz="5400">
                <a:solidFill>
                  <a:schemeClr val="accent2"/>
                </a:solidFill>
                <a:latin typeface="Antipasto" panose="02000506000000020004" pitchFamily="2" charset="0"/>
              </a:rPr>
              <a:t>_05</a:t>
            </a:r>
          </a:p>
        </p:txBody>
      </p:sp>
      <p:sp>
        <p:nvSpPr>
          <p:cNvPr id="3" name="Espace réservé de la date 2">
            <a:extLst>
              <a:ext uri="{FF2B5EF4-FFF2-40B4-BE49-F238E27FC236}">
                <a16:creationId xmlns:a16="http://schemas.microsoft.com/office/drawing/2014/main" id="{47F936AE-AA0E-41D9-A38E-8FC83CEBB314}"/>
              </a:ext>
            </a:extLst>
          </p:cNvPr>
          <p:cNvSpPr>
            <a:spLocks noGrp="1"/>
          </p:cNvSpPr>
          <p:nvPr>
            <p:ph type="dt" sz="half" idx="18"/>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EEA07874-B7C6-455E-9AFC-E6BE072C5D46}"/>
              </a:ext>
            </a:extLst>
          </p:cNvPr>
          <p:cNvSpPr>
            <a:spLocks noGrp="1"/>
          </p:cNvSpPr>
          <p:nvPr>
            <p:ph type="ftr" sz="quarter" idx="19"/>
          </p:nvPr>
        </p:nvSpPr>
        <p:spPr/>
        <p:txBody>
          <a:bodyPr/>
          <a:lstStyle/>
          <a:p>
            <a:endParaRPr lang="fr-FR"/>
          </a:p>
        </p:txBody>
      </p:sp>
      <p:sp>
        <p:nvSpPr>
          <p:cNvPr id="7" name="Espace réservé du numéro de diapositive 6">
            <a:extLst>
              <a:ext uri="{FF2B5EF4-FFF2-40B4-BE49-F238E27FC236}">
                <a16:creationId xmlns:a16="http://schemas.microsoft.com/office/drawing/2014/main" id="{8D841EBC-78A0-4BD3-9259-89123FBF2BE1}"/>
              </a:ext>
            </a:extLst>
          </p:cNvPr>
          <p:cNvSpPr>
            <a:spLocks noGrp="1"/>
          </p:cNvSpPr>
          <p:nvPr>
            <p:ph type="sldNum" sz="quarter" idx="20"/>
          </p:nvPr>
        </p:nvSpPr>
        <p:spPr/>
        <p:txBody>
          <a:bodyPr/>
          <a:lstStyle/>
          <a:p>
            <a:fld id="{68ABB3DF-BB9C-4E8D-AF18-6900103BCD2C}" type="slidenum">
              <a:rPr lang="fr-FR" smtClean="0"/>
              <a:pPr/>
              <a:t>‹N°›</a:t>
            </a:fld>
            <a:endParaRPr lang="fr-FR"/>
          </a:p>
        </p:txBody>
      </p:sp>
    </p:spTree>
    <p:extLst>
      <p:ext uri="{BB962C8B-B14F-4D97-AF65-F5344CB8AC3E}">
        <p14:creationId xmlns:p14="http://schemas.microsoft.com/office/powerpoint/2010/main" val="3853322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Sommaire 6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3142773" y="233907"/>
            <a:ext cx="8860063" cy="821009"/>
          </a:xfrm>
          <a:prstGeom prst="rect">
            <a:avLst/>
          </a:prstGeom>
        </p:spPr>
        <p:txBody>
          <a:bodyPr anchor="ctr"/>
          <a:lstStyle>
            <a:lvl1pPr>
              <a:defRPr sz="3600">
                <a:latin typeface="Antipasto" panose="02000506000000020004" pitchFamily="2" charset="0"/>
              </a:defRPr>
            </a:lvl1pPr>
          </a:lstStyle>
          <a:p>
            <a:r>
              <a:rPr lang="fr-FR"/>
              <a:t>Modifiez le style du titre</a:t>
            </a:r>
          </a:p>
        </p:txBody>
      </p:sp>
      <p:pic>
        <p:nvPicPr>
          <p:cNvPr id="9" name="Image 8">
            <a:extLst>
              <a:ext uri="{FF2B5EF4-FFF2-40B4-BE49-F238E27FC236}">
                <a16:creationId xmlns:a16="http://schemas.microsoft.com/office/drawing/2014/main" id="{F10E5D38-7FE3-4279-96DA-244124E1CA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3120772" y="1238356"/>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3112550" y="2146021"/>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3112550" y="3073831"/>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0" name="Espace réservé du texte 10">
            <a:extLst>
              <a:ext uri="{FF2B5EF4-FFF2-40B4-BE49-F238E27FC236}">
                <a16:creationId xmlns:a16="http://schemas.microsoft.com/office/drawing/2014/main" id="{1229919C-3A0C-443E-91BC-C3370E9C29BA}"/>
              </a:ext>
            </a:extLst>
          </p:cNvPr>
          <p:cNvSpPr>
            <a:spLocks noGrp="1"/>
          </p:cNvSpPr>
          <p:nvPr>
            <p:ph type="body" sz="quarter" idx="16"/>
          </p:nvPr>
        </p:nvSpPr>
        <p:spPr>
          <a:xfrm>
            <a:off x="3120772" y="3986554"/>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4" name="Espace réservé du texte 10">
            <a:extLst>
              <a:ext uri="{FF2B5EF4-FFF2-40B4-BE49-F238E27FC236}">
                <a16:creationId xmlns:a16="http://schemas.microsoft.com/office/drawing/2014/main" id="{03783B7B-0EC5-4486-AD16-1BFBF1B6257C}"/>
              </a:ext>
            </a:extLst>
          </p:cNvPr>
          <p:cNvSpPr>
            <a:spLocks noGrp="1"/>
          </p:cNvSpPr>
          <p:nvPr>
            <p:ph type="body" sz="quarter" idx="17"/>
          </p:nvPr>
        </p:nvSpPr>
        <p:spPr>
          <a:xfrm>
            <a:off x="3120771" y="4859348"/>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5" name="ZoneTexte 14">
            <a:extLst>
              <a:ext uri="{FF2B5EF4-FFF2-40B4-BE49-F238E27FC236}">
                <a16:creationId xmlns:a16="http://schemas.microsoft.com/office/drawing/2014/main" id="{610C69E5-6F72-4057-A58D-3CB7924A6CD0}"/>
              </a:ext>
            </a:extLst>
          </p:cNvPr>
          <p:cNvSpPr txBox="1"/>
          <p:nvPr userDrawn="1"/>
        </p:nvSpPr>
        <p:spPr>
          <a:xfrm>
            <a:off x="1894566" y="1115390"/>
            <a:ext cx="128016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_01</a:t>
            </a:r>
          </a:p>
        </p:txBody>
      </p:sp>
      <p:sp>
        <p:nvSpPr>
          <p:cNvPr id="16" name="ZoneTexte 15">
            <a:extLst>
              <a:ext uri="{FF2B5EF4-FFF2-40B4-BE49-F238E27FC236}">
                <a16:creationId xmlns:a16="http://schemas.microsoft.com/office/drawing/2014/main" id="{5928C4E9-9C90-469E-8592-155A80DB91AC}"/>
              </a:ext>
            </a:extLst>
          </p:cNvPr>
          <p:cNvSpPr txBox="1"/>
          <p:nvPr userDrawn="1"/>
        </p:nvSpPr>
        <p:spPr>
          <a:xfrm>
            <a:off x="1789470" y="2027979"/>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_02</a:t>
            </a:r>
          </a:p>
        </p:txBody>
      </p:sp>
      <p:sp>
        <p:nvSpPr>
          <p:cNvPr id="17" name="ZoneTexte 16">
            <a:extLst>
              <a:ext uri="{FF2B5EF4-FFF2-40B4-BE49-F238E27FC236}">
                <a16:creationId xmlns:a16="http://schemas.microsoft.com/office/drawing/2014/main" id="{9FB84E29-4CFF-4BD0-A8B6-FB9FDD4D6E06}"/>
              </a:ext>
            </a:extLst>
          </p:cNvPr>
          <p:cNvSpPr txBox="1"/>
          <p:nvPr userDrawn="1"/>
        </p:nvSpPr>
        <p:spPr>
          <a:xfrm>
            <a:off x="1754320" y="2951309"/>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_03</a:t>
            </a:r>
          </a:p>
        </p:txBody>
      </p:sp>
      <p:sp>
        <p:nvSpPr>
          <p:cNvPr id="18" name="ZoneTexte 17">
            <a:extLst>
              <a:ext uri="{FF2B5EF4-FFF2-40B4-BE49-F238E27FC236}">
                <a16:creationId xmlns:a16="http://schemas.microsoft.com/office/drawing/2014/main" id="{6654E1EE-2F97-4A27-A919-1886D71CE078}"/>
              </a:ext>
            </a:extLst>
          </p:cNvPr>
          <p:cNvSpPr txBox="1"/>
          <p:nvPr userDrawn="1"/>
        </p:nvSpPr>
        <p:spPr>
          <a:xfrm>
            <a:off x="1789470" y="3863588"/>
            <a:ext cx="135330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_04</a:t>
            </a:r>
          </a:p>
        </p:txBody>
      </p:sp>
      <p:sp>
        <p:nvSpPr>
          <p:cNvPr id="19" name="ZoneTexte 18">
            <a:extLst>
              <a:ext uri="{FF2B5EF4-FFF2-40B4-BE49-F238E27FC236}">
                <a16:creationId xmlns:a16="http://schemas.microsoft.com/office/drawing/2014/main" id="{81B92EB1-58EB-49A2-A6C3-E42ED5901815}"/>
              </a:ext>
            </a:extLst>
          </p:cNvPr>
          <p:cNvSpPr txBox="1"/>
          <p:nvPr userDrawn="1"/>
        </p:nvSpPr>
        <p:spPr>
          <a:xfrm>
            <a:off x="1789470" y="4736382"/>
            <a:ext cx="135823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_05</a:t>
            </a:r>
          </a:p>
        </p:txBody>
      </p:sp>
      <p:sp>
        <p:nvSpPr>
          <p:cNvPr id="3" name="Espace réservé de la date 2">
            <a:extLst>
              <a:ext uri="{FF2B5EF4-FFF2-40B4-BE49-F238E27FC236}">
                <a16:creationId xmlns:a16="http://schemas.microsoft.com/office/drawing/2014/main" id="{47F936AE-AA0E-41D9-A38E-8FC83CEBB314}"/>
              </a:ext>
            </a:extLst>
          </p:cNvPr>
          <p:cNvSpPr>
            <a:spLocks noGrp="1"/>
          </p:cNvSpPr>
          <p:nvPr>
            <p:ph type="dt" sz="half" idx="18"/>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EEA07874-B7C6-455E-9AFC-E6BE072C5D46}"/>
              </a:ext>
            </a:extLst>
          </p:cNvPr>
          <p:cNvSpPr>
            <a:spLocks noGrp="1"/>
          </p:cNvSpPr>
          <p:nvPr>
            <p:ph type="ftr" sz="quarter" idx="19"/>
          </p:nvPr>
        </p:nvSpPr>
        <p:spPr/>
        <p:txBody>
          <a:bodyPr/>
          <a:lstStyle/>
          <a:p>
            <a:endParaRPr lang="fr-FR"/>
          </a:p>
        </p:txBody>
      </p:sp>
      <p:sp>
        <p:nvSpPr>
          <p:cNvPr id="7" name="Espace réservé du numéro de diapositive 6">
            <a:extLst>
              <a:ext uri="{FF2B5EF4-FFF2-40B4-BE49-F238E27FC236}">
                <a16:creationId xmlns:a16="http://schemas.microsoft.com/office/drawing/2014/main" id="{8D841EBC-78A0-4BD3-9259-89123FBF2BE1}"/>
              </a:ext>
            </a:extLst>
          </p:cNvPr>
          <p:cNvSpPr>
            <a:spLocks noGrp="1"/>
          </p:cNvSpPr>
          <p:nvPr>
            <p:ph type="sldNum" sz="quarter" idx="20"/>
          </p:nvPr>
        </p:nvSpPr>
        <p:spPr/>
        <p:txBody>
          <a:bodyPr/>
          <a:lstStyle/>
          <a:p>
            <a:fld id="{68ABB3DF-BB9C-4E8D-AF18-6900103BCD2C}" type="slidenum">
              <a:rPr lang="fr-FR" smtClean="0"/>
              <a:pPr/>
              <a:t>‹N°›</a:t>
            </a:fld>
            <a:endParaRPr lang="fr-FR"/>
          </a:p>
        </p:txBody>
      </p:sp>
      <p:sp>
        <p:nvSpPr>
          <p:cNvPr id="20" name="ZoneTexte 19">
            <a:extLst>
              <a:ext uri="{FF2B5EF4-FFF2-40B4-BE49-F238E27FC236}">
                <a16:creationId xmlns:a16="http://schemas.microsoft.com/office/drawing/2014/main" id="{BDB5A79E-FC36-4930-A389-3C6B64D9A765}"/>
              </a:ext>
            </a:extLst>
          </p:cNvPr>
          <p:cNvSpPr txBox="1"/>
          <p:nvPr userDrawn="1"/>
        </p:nvSpPr>
        <p:spPr>
          <a:xfrm>
            <a:off x="1754320" y="5609176"/>
            <a:ext cx="135823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_06</a:t>
            </a:r>
          </a:p>
        </p:txBody>
      </p:sp>
      <p:sp>
        <p:nvSpPr>
          <p:cNvPr id="21" name="Espace réservé du texte 10">
            <a:extLst>
              <a:ext uri="{FF2B5EF4-FFF2-40B4-BE49-F238E27FC236}">
                <a16:creationId xmlns:a16="http://schemas.microsoft.com/office/drawing/2014/main" id="{8C10540C-2403-4B1B-B712-7FD9A9F073B3}"/>
              </a:ext>
            </a:extLst>
          </p:cNvPr>
          <p:cNvSpPr>
            <a:spLocks noGrp="1"/>
          </p:cNvSpPr>
          <p:nvPr>
            <p:ph type="body" sz="quarter" idx="21"/>
          </p:nvPr>
        </p:nvSpPr>
        <p:spPr>
          <a:xfrm>
            <a:off x="3120771" y="5732142"/>
            <a:ext cx="8824913"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Tree>
    <p:extLst>
      <p:ext uri="{BB962C8B-B14F-4D97-AF65-F5344CB8AC3E}">
        <p14:creationId xmlns:p14="http://schemas.microsoft.com/office/powerpoint/2010/main" val="3337808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Sommaire 7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2781959" y="338015"/>
            <a:ext cx="9265862" cy="821009"/>
          </a:xfrm>
          <a:prstGeom prst="rect">
            <a:avLst/>
          </a:prstGeom>
        </p:spPr>
        <p:txBody>
          <a:bodyPr anchor="ctr"/>
          <a:lstStyle>
            <a:lvl1pPr>
              <a:defRPr sz="3600">
                <a:latin typeface="Antipasto" panose="02000506000000020004" pitchFamily="2" charset="0"/>
              </a:defRPr>
            </a:lvl1pPr>
          </a:lstStyle>
          <a:p>
            <a:r>
              <a:rPr lang="fr-FR"/>
              <a:t>Modifiez le style du titre</a:t>
            </a:r>
          </a:p>
        </p:txBody>
      </p:sp>
      <p:pic>
        <p:nvPicPr>
          <p:cNvPr id="9" name="Image 8">
            <a:extLst>
              <a:ext uri="{FF2B5EF4-FFF2-40B4-BE49-F238E27FC236}">
                <a16:creationId xmlns:a16="http://schemas.microsoft.com/office/drawing/2014/main" id="{F10E5D38-7FE3-4279-96DA-244124E1CA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2781959" y="1879834"/>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2773737" y="2831936"/>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2781959" y="3791621"/>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0" name="Espace réservé du texte 10">
            <a:extLst>
              <a:ext uri="{FF2B5EF4-FFF2-40B4-BE49-F238E27FC236}">
                <a16:creationId xmlns:a16="http://schemas.microsoft.com/office/drawing/2014/main" id="{1229919C-3A0C-443E-91BC-C3370E9C29BA}"/>
              </a:ext>
            </a:extLst>
          </p:cNvPr>
          <p:cNvSpPr>
            <a:spLocks noGrp="1"/>
          </p:cNvSpPr>
          <p:nvPr>
            <p:ph type="body" sz="quarter" idx="16"/>
          </p:nvPr>
        </p:nvSpPr>
        <p:spPr>
          <a:xfrm>
            <a:off x="2781959" y="4780590"/>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5" name="ZoneTexte 14">
            <a:extLst>
              <a:ext uri="{FF2B5EF4-FFF2-40B4-BE49-F238E27FC236}">
                <a16:creationId xmlns:a16="http://schemas.microsoft.com/office/drawing/2014/main" id="{610C69E5-6F72-4057-A58D-3CB7924A6CD0}"/>
              </a:ext>
            </a:extLst>
          </p:cNvPr>
          <p:cNvSpPr txBox="1"/>
          <p:nvPr userDrawn="1"/>
        </p:nvSpPr>
        <p:spPr>
          <a:xfrm>
            <a:off x="1786742" y="1761190"/>
            <a:ext cx="128016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_01</a:t>
            </a:r>
          </a:p>
        </p:txBody>
      </p:sp>
      <p:sp>
        <p:nvSpPr>
          <p:cNvPr id="16" name="ZoneTexte 15">
            <a:extLst>
              <a:ext uri="{FF2B5EF4-FFF2-40B4-BE49-F238E27FC236}">
                <a16:creationId xmlns:a16="http://schemas.microsoft.com/office/drawing/2014/main" id="{5928C4E9-9C90-469E-8592-155A80DB91AC}"/>
              </a:ext>
            </a:extLst>
          </p:cNvPr>
          <p:cNvSpPr txBox="1"/>
          <p:nvPr userDrawn="1"/>
        </p:nvSpPr>
        <p:spPr>
          <a:xfrm>
            <a:off x="1681646" y="2708691"/>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_02</a:t>
            </a:r>
          </a:p>
        </p:txBody>
      </p:sp>
      <p:sp>
        <p:nvSpPr>
          <p:cNvPr id="17" name="ZoneTexte 16">
            <a:extLst>
              <a:ext uri="{FF2B5EF4-FFF2-40B4-BE49-F238E27FC236}">
                <a16:creationId xmlns:a16="http://schemas.microsoft.com/office/drawing/2014/main" id="{9FB84E29-4CFF-4BD0-A8B6-FB9FDD4D6E06}"/>
              </a:ext>
            </a:extLst>
          </p:cNvPr>
          <p:cNvSpPr txBox="1"/>
          <p:nvPr userDrawn="1"/>
        </p:nvSpPr>
        <p:spPr>
          <a:xfrm>
            <a:off x="1654718" y="3663896"/>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_03</a:t>
            </a:r>
          </a:p>
        </p:txBody>
      </p:sp>
      <p:sp>
        <p:nvSpPr>
          <p:cNvPr id="18" name="ZoneTexte 17">
            <a:extLst>
              <a:ext uri="{FF2B5EF4-FFF2-40B4-BE49-F238E27FC236}">
                <a16:creationId xmlns:a16="http://schemas.microsoft.com/office/drawing/2014/main" id="{6654E1EE-2F97-4A27-A919-1886D71CE078}"/>
              </a:ext>
            </a:extLst>
          </p:cNvPr>
          <p:cNvSpPr txBox="1"/>
          <p:nvPr userDrawn="1"/>
        </p:nvSpPr>
        <p:spPr>
          <a:xfrm>
            <a:off x="1681646" y="4652421"/>
            <a:ext cx="135330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_04</a:t>
            </a:r>
          </a:p>
        </p:txBody>
      </p:sp>
      <p:sp>
        <p:nvSpPr>
          <p:cNvPr id="3" name="Espace réservé de la date 2">
            <a:extLst>
              <a:ext uri="{FF2B5EF4-FFF2-40B4-BE49-F238E27FC236}">
                <a16:creationId xmlns:a16="http://schemas.microsoft.com/office/drawing/2014/main" id="{47F936AE-AA0E-41D9-A38E-8FC83CEBB314}"/>
              </a:ext>
            </a:extLst>
          </p:cNvPr>
          <p:cNvSpPr>
            <a:spLocks noGrp="1"/>
          </p:cNvSpPr>
          <p:nvPr>
            <p:ph type="dt" sz="half" idx="18"/>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EEA07874-B7C6-455E-9AFC-E6BE072C5D46}"/>
              </a:ext>
            </a:extLst>
          </p:cNvPr>
          <p:cNvSpPr>
            <a:spLocks noGrp="1"/>
          </p:cNvSpPr>
          <p:nvPr>
            <p:ph type="ftr" sz="quarter" idx="19"/>
          </p:nvPr>
        </p:nvSpPr>
        <p:spPr/>
        <p:txBody>
          <a:bodyPr/>
          <a:lstStyle/>
          <a:p>
            <a:endParaRPr lang="fr-FR"/>
          </a:p>
        </p:txBody>
      </p:sp>
      <p:sp>
        <p:nvSpPr>
          <p:cNvPr id="7" name="Espace réservé du numéro de diapositive 6">
            <a:extLst>
              <a:ext uri="{FF2B5EF4-FFF2-40B4-BE49-F238E27FC236}">
                <a16:creationId xmlns:a16="http://schemas.microsoft.com/office/drawing/2014/main" id="{8D841EBC-78A0-4BD3-9259-89123FBF2BE1}"/>
              </a:ext>
            </a:extLst>
          </p:cNvPr>
          <p:cNvSpPr>
            <a:spLocks noGrp="1"/>
          </p:cNvSpPr>
          <p:nvPr>
            <p:ph type="sldNum" sz="quarter" idx="20"/>
          </p:nvPr>
        </p:nvSpPr>
        <p:spPr/>
        <p:txBody>
          <a:bodyPr/>
          <a:lstStyle/>
          <a:p>
            <a:fld id="{68ABB3DF-BB9C-4E8D-AF18-6900103BCD2C}" type="slidenum">
              <a:rPr lang="fr-FR" smtClean="0"/>
              <a:pPr/>
              <a:t>‹N°›</a:t>
            </a:fld>
            <a:endParaRPr lang="fr-FR"/>
          </a:p>
        </p:txBody>
      </p:sp>
      <p:sp>
        <p:nvSpPr>
          <p:cNvPr id="22" name="ZoneTexte 21">
            <a:extLst>
              <a:ext uri="{FF2B5EF4-FFF2-40B4-BE49-F238E27FC236}">
                <a16:creationId xmlns:a16="http://schemas.microsoft.com/office/drawing/2014/main" id="{D9129532-5D7A-47F9-8D2A-60299B2E5DC9}"/>
              </a:ext>
            </a:extLst>
          </p:cNvPr>
          <p:cNvSpPr txBox="1"/>
          <p:nvPr userDrawn="1"/>
        </p:nvSpPr>
        <p:spPr>
          <a:xfrm>
            <a:off x="6920792" y="2148046"/>
            <a:ext cx="1208657"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_05</a:t>
            </a:r>
          </a:p>
        </p:txBody>
      </p:sp>
      <p:sp>
        <p:nvSpPr>
          <p:cNvPr id="24" name="Espace réservé du texte 10">
            <a:extLst>
              <a:ext uri="{FF2B5EF4-FFF2-40B4-BE49-F238E27FC236}">
                <a16:creationId xmlns:a16="http://schemas.microsoft.com/office/drawing/2014/main" id="{CFE2FC05-F07A-40C0-8834-7C2764625309}"/>
              </a:ext>
            </a:extLst>
          </p:cNvPr>
          <p:cNvSpPr>
            <a:spLocks noGrp="1"/>
          </p:cNvSpPr>
          <p:nvPr>
            <p:ph type="body" sz="quarter" idx="22"/>
          </p:nvPr>
        </p:nvSpPr>
        <p:spPr>
          <a:xfrm>
            <a:off x="8045196" y="2277647"/>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5" name="Espace réservé du texte 10">
            <a:extLst>
              <a:ext uri="{FF2B5EF4-FFF2-40B4-BE49-F238E27FC236}">
                <a16:creationId xmlns:a16="http://schemas.microsoft.com/office/drawing/2014/main" id="{4A53796C-F6F0-436C-A84A-BB73205B8BF0}"/>
              </a:ext>
            </a:extLst>
          </p:cNvPr>
          <p:cNvSpPr>
            <a:spLocks noGrp="1"/>
          </p:cNvSpPr>
          <p:nvPr>
            <p:ph type="body" sz="quarter" idx="23"/>
          </p:nvPr>
        </p:nvSpPr>
        <p:spPr>
          <a:xfrm>
            <a:off x="8020814" y="3243582"/>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6" name="Espace réservé du texte 10">
            <a:extLst>
              <a:ext uri="{FF2B5EF4-FFF2-40B4-BE49-F238E27FC236}">
                <a16:creationId xmlns:a16="http://schemas.microsoft.com/office/drawing/2014/main" id="{757D0066-AB9A-487A-86E3-AEF813F22D7B}"/>
              </a:ext>
            </a:extLst>
          </p:cNvPr>
          <p:cNvSpPr>
            <a:spLocks noGrp="1"/>
          </p:cNvSpPr>
          <p:nvPr>
            <p:ph type="body" sz="quarter" idx="24"/>
          </p:nvPr>
        </p:nvSpPr>
        <p:spPr>
          <a:xfrm>
            <a:off x="8045196" y="4226047"/>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30" name="ZoneTexte 29">
            <a:extLst>
              <a:ext uri="{FF2B5EF4-FFF2-40B4-BE49-F238E27FC236}">
                <a16:creationId xmlns:a16="http://schemas.microsoft.com/office/drawing/2014/main" id="{82033B97-3908-42AC-A945-E1A1CEC6F278}"/>
              </a:ext>
            </a:extLst>
          </p:cNvPr>
          <p:cNvSpPr txBox="1"/>
          <p:nvPr userDrawn="1"/>
        </p:nvSpPr>
        <p:spPr>
          <a:xfrm>
            <a:off x="6896411" y="3159829"/>
            <a:ext cx="1208657"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_06</a:t>
            </a:r>
          </a:p>
        </p:txBody>
      </p:sp>
      <p:sp>
        <p:nvSpPr>
          <p:cNvPr id="31" name="ZoneTexte 30">
            <a:extLst>
              <a:ext uri="{FF2B5EF4-FFF2-40B4-BE49-F238E27FC236}">
                <a16:creationId xmlns:a16="http://schemas.microsoft.com/office/drawing/2014/main" id="{2BDAC880-EFCE-4D9D-AFBD-3979C7B06FE5}"/>
              </a:ext>
            </a:extLst>
          </p:cNvPr>
          <p:cNvSpPr txBox="1"/>
          <p:nvPr userDrawn="1"/>
        </p:nvSpPr>
        <p:spPr>
          <a:xfrm>
            <a:off x="6946308" y="4100726"/>
            <a:ext cx="1209675"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_07</a:t>
            </a:r>
          </a:p>
        </p:txBody>
      </p:sp>
    </p:spTree>
    <p:extLst>
      <p:ext uri="{BB962C8B-B14F-4D97-AF65-F5344CB8AC3E}">
        <p14:creationId xmlns:p14="http://schemas.microsoft.com/office/powerpoint/2010/main" val="322316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Sommaire 8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2813484" y="282823"/>
            <a:ext cx="9265862" cy="821009"/>
          </a:xfrm>
          <a:prstGeom prst="rect">
            <a:avLst/>
          </a:prstGeom>
        </p:spPr>
        <p:txBody>
          <a:bodyPr anchor="ctr"/>
          <a:lstStyle>
            <a:lvl1pPr>
              <a:defRPr sz="3600">
                <a:latin typeface="Antipasto" panose="02000506000000020004" pitchFamily="2" charset="0"/>
              </a:defRPr>
            </a:lvl1pPr>
          </a:lstStyle>
          <a:p>
            <a:r>
              <a:rPr lang="fr-FR"/>
              <a:t>Modifiez le style du titre</a:t>
            </a:r>
          </a:p>
        </p:txBody>
      </p:sp>
      <p:pic>
        <p:nvPicPr>
          <p:cNvPr id="9" name="Image 8">
            <a:extLst>
              <a:ext uri="{FF2B5EF4-FFF2-40B4-BE49-F238E27FC236}">
                <a16:creationId xmlns:a16="http://schemas.microsoft.com/office/drawing/2014/main" id="{F10E5D38-7FE3-4279-96DA-244124E1CA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2813484" y="1610220"/>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2790405" y="2899480"/>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2825555" y="4182259"/>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0" name="Espace réservé du texte 10">
            <a:extLst>
              <a:ext uri="{FF2B5EF4-FFF2-40B4-BE49-F238E27FC236}">
                <a16:creationId xmlns:a16="http://schemas.microsoft.com/office/drawing/2014/main" id="{1229919C-3A0C-443E-91BC-C3370E9C29BA}"/>
              </a:ext>
            </a:extLst>
          </p:cNvPr>
          <p:cNvSpPr>
            <a:spLocks noGrp="1"/>
          </p:cNvSpPr>
          <p:nvPr>
            <p:ph type="body" sz="quarter" idx="16"/>
          </p:nvPr>
        </p:nvSpPr>
        <p:spPr>
          <a:xfrm>
            <a:off x="2813484" y="5365426"/>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5" name="ZoneTexte 14">
            <a:extLst>
              <a:ext uri="{FF2B5EF4-FFF2-40B4-BE49-F238E27FC236}">
                <a16:creationId xmlns:a16="http://schemas.microsoft.com/office/drawing/2014/main" id="{610C69E5-6F72-4057-A58D-3CB7924A6CD0}"/>
              </a:ext>
            </a:extLst>
          </p:cNvPr>
          <p:cNvSpPr txBox="1"/>
          <p:nvPr userDrawn="1"/>
        </p:nvSpPr>
        <p:spPr>
          <a:xfrm>
            <a:off x="1818267" y="1491576"/>
            <a:ext cx="128016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_01</a:t>
            </a:r>
          </a:p>
        </p:txBody>
      </p:sp>
      <p:sp>
        <p:nvSpPr>
          <p:cNvPr id="16" name="ZoneTexte 15">
            <a:extLst>
              <a:ext uri="{FF2B5EF4-FFF2-40B4-BE49-F238E27FC236}">
                <a16:creationId xmlns:a16="http://schemas.microsoft.com/office/drawing/2014/main" id="{5928C4E9-9C90-469E-8592-155A80DB91AC}"/>
              </a:ext>
            </a:extLst>
          </p:cNvPr>
          <p:cNvSpPr txBox="1"/>
          <p:nvPr userDrawn="1"/>
        </p:nvSpPr>
        <p:spPr>
          <a:xfrm>
            <a:off x="1698314" y="2785760"/>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_02</a:t>
            </a:r>
          </a:p>
        </p:txBody>
      </p:sp>
      <p:sp>
        <p:nvSpPr>
          <p:cNvPr id="17" name="ZoneTexte 16">
            <a:extLst>
              <a:ext uri="{FF2B5EF4-FFF2-40B4-BE49-F238E27FC236}">
                <a16:creationId xmlns:a16="http://schemas.microsoft.com/office/drawing/2014/main" id="{9FB84E29-4CFF-4BD0-A8B6-FB9FDD4D6E06}"/>
              </a:ext>
            </a:extLst>
          </p:cNvPr>
          <p:cNvSpPr txBox="1"/>
          <p:nvPr userDrawn="1"/>
        </p:nvSpPr>
        <p:spPr>
          <a:xfrm>
            <a:off x="1698314" y="4064059"/>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_03</a:t>
            </a:r>
          </a:p>
        </p:txBody>
      </p:sp>
      <p:sp>
        <p:nvSpPr>
          <p:cNvPr id="18" name="ZoneTexte 17">
            <a:extLst>
              <a:ext uri="{FF2B5EF4-FFF2-40B4-BE49-F238E27FC236}">
                <a16:creationId xmlns:a16="http://schemas.microsoft.com/office/drawing/2014/main" id="{6654E1EE-2F97-4A27-A919-1886D71CE078}"/>
              </a:ext>
            </a:extLst>
          </p:cNvPr>
          <p:cNvSpPr txBox="1"/>
          <p:nvPr userDrawn="1"/>
        </p:nvSpPr>
        <p:spPr>
          <a:xfrm>
            <a:off x="1713171" y="5246782"/>
            <a:ext cx="135330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_04</a:t>
            </a:r>
          </a:p>
        </p:txBody>
      </p:sp>
      <p:sp>
        <p:nvSpPr>
          <p:cNvPr id="3" name="Espace réservé de la date 2">
            <a:extLst>
              <a:ext uri="{FF2B5EF4-FFF2-40B4-BE49-F238E27FC236}">
                <a16:creationId xmlns:a16="http://schemas.microsoft.com/office/drawing/2014/main" id="{47F936AE-AA0E-41D9-A38E-8FC83CEBB314}"/>
              </a:ext>
            </a:extLst>
          </p:cNvPr>
          <p:cNvSpPr>
            <a:spLocks noGrp="1"/>
          </p:cNvSpPr>
          <p:nvPr>
            <p:ph type="dt" sz="half" idx="18"/>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EEA07874-B7C6-455E-9AFC-E6BE072C5D46}"/>
              </a:ext>
            </a:extLst>
          </p:cNvPr>
          <p:cNvSpPr>
            <a:spLocks noGrp="1"/>
          </p:cNvSpPr>
          <p:nvPr>
            <p:ph type="ftr" sz="quarter" idx="19"/>
          </p:nvPr>
        </p:nvSpPr>
        <p:spPr/>
        <p:txBody>
          <a:bodyPr/>
          <a:lstStyle/>
          <a:p>
            <a:endParaRPr lang="fr-FR"/>
          </a:p>
        </p:txBody>
      </p:sp>
      <p:sp>
        <p:nvSpPr>
          <p:cNvPr id="7" name="Espace réservé du numéro de diapositive 6">
            <a:extLst>
              <a:ext uri="{FF2B5EF4-FFF2-40B4-BE49-F238E27FC236}">
                <a16:creationId xmlns:a16="http://schemas.microsoft.com/office/drawing/2014/main" id="{8D841EBC-78A0-4BD3-9259-89123FBF2BE1}"/>
              </a:ext>
            </a:extLst>
          </p:cNvPr>
          <p:cNvSpPr>
            <a:spLocks noGrp="1"/>
          </p:cNvSpPr>
          <p:nvPr>
            <p:ph type="sldNum" sz="quarter" idx="20"/>
          </p:nvPr>
        </p:nvSpPr>
        <p:spPr/>
        <p:txBody>
          <a:bodyPr/>
          <a:lstStyle/>
          <a:p>
            <a:fld id="{68ABB3DF-BB9C-4E8D-AF18-6900103BCD2C}" type="slidenum">
              <a:rPr lang="fr-FR" smtClean="0"/>
              <a:pPr/>
              <a:t>‹N°›</a:t>
            </a:fld>
            <a:endParaRPr lang="fr-FR"/>
          </a:p>
        </p:txBody>
      </p:sp>
      <p:sp>
        <p:nvSpPr>
          <p:cNvPr id="22" name="ZoneTexte 21">
            <a:extLst>
              <a:ext uri="{FF2B5EF4-FFF2-40B4-BE49-F238E27FC236}">
                <a16:creationId xmlns:a16="http://schemas.microsoft.com/office/drawing/2014/main" id="{D9129532-5D7A-47F9-8D2A-60299B2E5DC9}"/>
              </a:ext>
            </a:extLst>
          </p:cNvPr>
          <p:cNvSpPr txBox="1"/>
          <p:nvPr userDrawn="1"/>
        </p:nvSpPr>
        <p:spPr>
          <a:xfrm>
            <a:off x="6986844" y="1483422"/>
            <a:ext cx="1209674"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_05</a:t>
            </a:r>
          </a:p>
        </p:txBody>
      </p:sp>
      <p:sp>
        <p:nvSpPr>
          <p:cNvPr id="24" name="Espace réservé du texte 10">
            <a:extLst>
              <a:ext uri="{FF2B5EF4-FFF2-40B4-BE49-F238E27FC236}">
                <a16:creationId xmlns:a16="http://schemas.microsoft.com/office/drawing/2014/main" id="{CFE2FC05-F07A-40C0-8834-7C2764625309}"/>
              </a:ext>
            </a:extLst>
          </p:cNvPr>
          <p:cNvSpPr>
            <a:spLocks noGrp="1"/>
          </p:cNvSpPr>
          <p:nvPr>
            <p:ph type="body" sz="quarter" idx="22"/>
          </p:nvPr>
        </p:nvSpPr>
        <p:spPr>
          <a:xfrm>
            <a:off x="8076721" y="1614542"/>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5" name="Espace réservé du texte 10">
            <a:extLst>
              <a:ext uri="{FF2B5EF4-FFF2-40B4-BE49-F238E27FC236}">
                <a16:creationId xmlns:a16="http://schemas.microsoft.com/office/drawing/2014/main" id="{4A53796C-F6F0-436C-A84A-BB73205B8BF0}"/>
              </a:ext>
            </a:extLst>
          </p:cNvPr>
          <p:cNvSpPr>
            <a:spLocks noGrp="1"/>
          </p:cNvSpPr>
          <p:nvPr>
            <p:ph type="body" sz="quarter" idx="23"/>
          </p:nvPr>
        </p:nvSpPr>
        <p:spPr>
          <a:xfrm>
            <a:off x="8053642" y="2903802"/>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6" name="Espace réservé du texte 10">
            <a:extLst>
              <a:ext uri="{FF2B5EF4-FFF2-40B4-BE49-F238E27FC236}">
                <a16:creationId xmlns:a16="http://schemas.microsoft.com/office/drawing/2014/main" id="{757D0066-AB9A-487A-86E3-AEF813F22D7B}"/>
              </a:ext>
            </a:extLst>
          </p:cNvPr>
          <p:cNvSpPr>
            <a:spLocks noGrp="1"/>
          </p:cNvSpPr>
          <p:nvPr>
            <p:ph type="body" sz="quarter" idx="24"/>
          </p:nvPr>
        </p:nvSpPr>
        <p:spPr>
          <a:xfrm>
            <a:off x="8088792" y="4186581"/>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7" name="Espace réservé du texte 10">
            <a:extLst>
              <a:ext uri="{FF2B5EF4-FFF2-40B4-BE49-F238E27FC236}">
                <a16:creationId xmlns:a16="http://schemas.microsoft.com/office/drawing/2014/main" id="{5B64B9BE-593C-48C0-9216-D9FAA7A20A1A}"/>
              </a:ext>
            </a:extLst>
          </p:cNvPr>
          <p:cNvSpPr>
            <a:spLocks noGrp="1"/>
          </p:cNvSpPr>
          <p:nvPr>
            <p:ph type="body" sz="quarter" idx="25"/>
          </p:nvPr>
        </p:nvSpPr>
        <p:spPr>
          <a:xfrm>
            <a:off x="8076721" y="5369748"/>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30" name="ZoneTexte 29">
            <a:extLst>
              <a:ext uri="{FF2B5EF4-FFF2-40B4-BE49-F238E27FC236}">
                <a16:creationId xmlns:a16="http://schemas.microsoft.com/office/drawing/2014/main" id="{82033B97-3908-42AC-A945-E1A1CEC6F278}"/>
              </a:ext>
            </a:extLst>
          </p:cNvPr>
          <p:cNvSpPr txBox="1"/>
          <p:nvPr userDrawn="1"/>
        </p:nvSpPr>
        <p:spPr>
          <a:xfrm>
            <a:off x="6945682" y="2781589"/>
            <a:ext cx="1194480"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_06</a:t>
            </a:r>
          </a:p>
        </p:txBody>
      </p:sp>
      <p:sp>
        <p:nvSpPr>
          <p:cNvPr id="31" name="ZoneTexte 30">
            <a:extLst>
              <a:ext uri="{FF2B5EF4-FFF2-40B4-BE49-F238E27FC236}">
                <a16:creationId xmlns:a16="http://schemas.microsoft.com/office/drawing/2014/main" id="{2BDAC880-EFCE-4D9D-AFBD-3979C7B06FE5}"/>
              </a:ext>
            </a:extLst>
          </p:cNvPr>
          <p:cNvSpPr txBox="1"/>
          <p:nvPr userDrawn="1"/>
        </p:nvSpPr>
        <p:spPr>
          <a:xfrm>
            <a:off x="7014592" y="4079431"/>
            <a:ext cx="1209675"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_07</a:t>
            </a:r>
          </a:p>
        </p:txBody>
      </p:sp>
      <p:sp>
        <p:nvSpPr>
          <p:cNvPr id="32" name="ZoneTexte 31">
            <a:extLst>
              <a:ext uri="{FF2B5EF4-FFF2-40B4-BE49-F238E27FC236}">
                <a16:creationId xmlns:a16="http://schemas.microsoft.com/office/drawing/2014/main" id="{1D00EC0A-EF0C-4FED-A47A-67DADA4A43EE}"/>
              </a:ext>
            </a:extLst>
          </p:cNvPr>
          <p:cNvSpPr txBox="1"/>
          <p:nvPr userDrawn="1"/>
        </p:nvSpPr>
        <p:spPr>
          <a:xfrm>
            <a:off x="6997531" y="5226234"/>
            <a:ext cx="1185635"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_08</a:t>
            </a:r>
          </a:p>
        </p:txBody>
      </p:sp>
    </p:spTree>
    <p:extLst>
      <p:ext uri="{BB962C8B-B14F-4D97-AF65-F5344CB8AC3E}">
        <p14:creationId xmlns:p14="http://schemas.microsoft.com/office/powerpoint/2010/main" val="1539664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Sommaire 9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2848634" y="128270"/>
            <a:ext cx="9265862" cy="821009"/>
          </a:xfrm>
          <a:prstGeom prst="rect">
            <a:avLst/>
          </a:prstGeom>
        </p:spPr>
        <p:txBody>
          <a:bodyPr anchor="ctr"/>
          <a:lstStyle>
            <a:lvl1pPr>
              <a:defRPr sz="3600">
                <a:latin typeface="Antipasto" panose="02000506000000020004" pitchFamily="2" charset="0"/>
              </a:defRPr>
            </a:lvl1pPr>
          </a:lstStyle>
          <a:p>
            <a:r>
              <a:rPr lang="fr-FR"/>
              <a:t>Modifiez le style du titre</a:t>
            </a:r>
          </a:p>
        </p:txBody>
      </p:sp>
      <p:pic>
        <p:nvPicPr>
          <p:cNvPr id="9" name="Image 8">
            <a:extLst>
              <a:ext uri="{FF2B5EF4-FFF2-40B4-BE49-F238E27FC236}">
                <a16:creationId xmlns:a16="http://schemas.microsoft.com/office/drawing/2014/main" id="{F10E5D38-7FE3-4279-96DA-244124E1CA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2848634" y="1479784"/>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2840412" y="2431886"/>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2848634" y="3391571"/>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0" name="Espace réservé du texte 10">
            <a:extLst>
              <a:ext uri="{FF2B5EF4-FFF2-40B4-BE49-F238E27FC236}">
                <a16:creationId xmlns:a16="http://schemas.microsoft.com/office/drawing/2014/main" id="{1229919C-3A0C-443E-91BC-C3370E9C29BA}"/>
              </a:ext>
            </a:extLst>
          </p:cNvPr>
          <p:cNvSpPr>
            <a:spLocks noGrp="1"/>
          </p:cNvSpPr>
          <p:nvPr>
            <p:ph type="body" sz="quarter" idx="16"/>
          </p:nvPr>
        </p:nvSpPr>
        <p:spPr>
          <a:xfrm>
            <a:off x="2848634" y="4380540"/>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4" name="Espace réservé du texte 10">
            <a:extLst>
              <a:ext uri="{FF2B5EF4-FFF2-40B4-BE49-F238E27FC236}">
                <a16:creationId xmlns:a16="http://schemas.microsoft.com/office/drawing/2014/main" id="{03783B7B-0EC5-4486-AD16-1BFBF1B6257C}"/>
              </a:ext>
            </a:extLst>
          </p:cNvPr>
          <p:cNvSpPr>
            <a:spLocks noGrp="1"/>
          </p:cNvSpPr>
          <p:nvPr>
            <p:ph type="body" sz="quarter" idx="17"/>
          </p:nvPr>
        </p:nvSpPr>
        <p:spPr>
          <a:xfrm>
            <a:off x="2848634" y="5412832"/>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5" name="ZoneTexte 14">
            <a:extLst>
              <a:ext uri="{FF2B5EF4-FFF2-40B4-BE49-F238E27FC236}">
                <a16:creationId xmlns:a16="http://schemas.microsoft.com/office/drawing/2014/main" id="{610C69E5-6F72-4057-A58D-3CB7924A6CD0}"/>
              </a:ext>
            </a:extLst>
          </p:cNvPr>
          <p:cNvSpPr txBox="1"/>
          <p:nvPr userDrawn="1"/>
        </p:nvSpPr>
        <p:spPr>
          <a:xfrm>
            <a:off x="1853417" y="1361140"/>
            <a:ext cx="128016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_01</a:t>
            </a:r>
          </a:p>
        </p:txBody>
      </p:sp>
      <p:sp>
        <p:nvSpPr>
          <p:cNvPr id="16" name="ZoneTexte 15">
            <a:extLst>
              <a:ext uri="{FF2B5EF4-FFF2-40B4-BE49-F238E27FC236}">
                <a16:creationId xmlns:a16="http://schemas.microsoft.com/office/drawing/2014/main" id="{5928C4E9-9C90-469E-8592-155A80DB91AC}"/>
              </a:ext>
            </a:extLst>
          </p:cNvPr>
          <p:cNvSpPr txBox="1"/>
          <p:nvPr userDrawn="1"/>
        </p:nvSpPr>
        <p:spPr>
          <a:xfrm>
            <a:off x="1748321" y="2308641"/>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_02</a:t>
            </a:r>
          </a:p>
        </p:txBody>
      </p:sp>
      <p:sp>
        <p:nvSpPr>
          <p:cNvPr id="17" name="ZoneTexte 16">
            <a:extLst>
              <a:ext uri="{FF2B5EF4-FFF2-40B4-BE49-F238E27FC236}">
                <a16:creationId xmlns:a16="http://schemas.microsoft.com/office/drawing/2014/main" id="{9FB84E29-4CFF-4BD0-A8B6-FB9FDD4D6E06}"/>
              </a:ext>
            </a:extLst>
          </p:cNvPr>
          <p:cNvSpPr txBox="1"/>
          <p:nvPr userDrawn="1"/>
        </p:nvSpPr>
        <p:spPr>
          <a:xfrm>
            <a:off x="1721393" y="3263846"/>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_03</a:t>
            </a:r>
          </a:p>
        </p:txBody>
      </p:sp>
      <p:sp>
        <p:nvSpPr>
          <p:cNvPr id="18" name="ZoneTexte 17">
            <a:extLst>
              <a:ext uri="{FF2B5EF4-FFF2-40B4-BE49-F238E27FC236}">
                <a16:creationId xmlns:a16="http://schemas.microsoft.com/office/drawing/2014/main" id="{6654E1EE-2F97-4A27-A919-1886D71CE078}"/>
              </a:ext>
            </a:extLst>
          </p:cNvPr>
          <p:cNvSpPr txBox="1"/>
          <p:nvPr userDrawn="1"/>
        </p:nvSpPr>
        <p:spPr>
          <a:xfrm>
            <a:off x="1748321" y="4252371"/>
            <a:ext cx="135330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_04</a:t>
            </a:r>
          </a:p>
        </p:txBody>
      </p:sp>
      <p:sp>
        <p:nvSpPr>
          <p:cNvPr id="19" name="ZoneTexte 18">
            <a:extLst>
              <a:ext uri="{FF2B5EF4-FFF2-40B4-BE49-F238E27FC236}">
                <a16:creationId xmlns:a16="http://schemas.microsoft.com/office/drawing/2014/main" id="{81B92EB1-58EB-49A2-A6C3-E42ED5901815}"/>
              </a:ext>
            </a:extLst>
          </p:cNvPr>
          <p:cNvSpPr txBox="1"/>
          <p:nvPr userDrawn="1"/>
        </p:nvSpPr>
        <p:spPr>
          <a:xfrm>
            <a:off x="1748322" y="5294188"/>
            <a:ext cx="135823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_05</a:t>
            </a:r>
          </a:p>
        </p:txBody>
      </p:sp>
      <p:sp>
        <p:nvSpPr>
          <p:cNvPr id="3" name="Espace réservé de la date 2">
            <a:extLst>
              <a:ext uri="{FF2B5EF4-FFF2-40B4-BE49-F238E27FC236}">
                <a16:creationId xmlns:a16="http://schemas.microsoft.com/office/drawing/2014/main" id="{47F936AE-AA0E-41D9-A38E-8FC83CEBB314}"/>
              </a:ext>
            </a:extLst>
          </p:cNvPr>
          <p:cNvSpPr>
            <a:spLocks noGrp="1"/>
          </p:cNvSpPr>
          <p:nvPr>
            <p:ph type="dt" sz="half" idx="18"/>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EEA07874-B7C6-455E-9AFC-E6BE072C5D46}"/>
              </a:ext>
            </a:extLst>
          </p:cNvPr>
          <p:cNvSpPr>
            <a:spLocks noGrp="1"/>
          </p:cNvSpPr>
          <p:nvPr>
            <p:ph type="ftr" sz="quarter" idx="19"/>
          </p:nvPr>
        </p:nvSpPr>
        <p:spPr/>
        <p:txBody>
          <a:bodyPr/>
          <a:lstStyle/>
          <a:p>
            <a:endParaRPr lang="fr-FR"/>
          </a:p>
        </p:txBody>
      </p:sp>
      <p:sp>
        <p:nvSpPr>
          <p:cNvPr id="7" name="Espace réservé du numéro de diapositive 6">
            <a:extLst>
              <a:ext uri="{FF2B5EF4-FFF2-40B4-BE49-F238E27FC236}">
                <a16:creationId xmlns:a16="http://schemas.microsoft.com/office/drawing/2014/main" id="{8D841EBC-78A0-4BD3-9259-89123FBF2BE1}"/>
              </a:ext>
            </a:extLst>
          </p:cNvPr>
          <p:cNvSpPr>
            <a:spLocks noGrp="1"/>
          </p:cNvSpPr>
          <p:nvPr>
            <p:ph type="sldNum" sz="quarter" idx="20"/>
          </p:nvPr>
        </p:nvSpPr>
        <p:spPr/>
        <p:txBody>
          <a:bodyPr/>
          <a:lstStyle/>
          <a:p>
            <a:fld id="{68ABB3DF-BB9C-4E8D-AF18-6900103BCD2C}" type="slidenum">
              <a:rPr lang="fr-FR" smtClean="0"/>
              <a:pPr/>
              <a:t>‹N°›</a:t>
            </a:fld>
            <a:endParaRPr lang="fr-FR"/>
          </a:p>
        </p:txBody>
      </p:sp>
      <p:sp>
        <p:nvSpPr>
          <p:cNvPr id="22" name="ZoneTexte 21">
            <a:extLst>
              <a:ext uri="{FF2B5EF4-FFF2-40B4-BE49-F238E27FC236}">
                <a16:creationId xmlns:a16="http://schemas.microsoft.com/office/drawing/2014/main" id="{D9129532-5D7A-47F9-8D2A-60299B2E5DC9}"/>
              </a:ext>
            </a:extLst>
          </p:cNvPr>
          <p:cNvSpPr txBox="1"/>
          <p:nvPr userDrawn="1"/>
        </p:nvSpPr>
        <p:spPr>
          <a:xfrm>
            <a:off x="6987467" y="1747996"/>
            <a:ext cx="1208657"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_06</a:t>
            </a:r>
          </a:p>
        </p:txBody>
      </p:sp>
      <p:sp>
        <p:nvSpPr>
          <p:cNvPr id="24" name="Espace réservé du texte 10">
            <a:extLst>
              <a:ext uri="{FF2B5EF4-FFF2-40B4-BE49-F238E27FC236}">
                <a16:creationId xmlns:a16="http://schemas.microsoft.com/office/drawing/2014/main" id="{CFE2FC05-F07A-40C0-8834-7C2764625309}"/>
              </a:ext>
            </a:extLst>
          </p:cNvPr>
          <p:cNvSpPr>
            <a:spLocks noGrp="1"/>
          </p:cNvSpPr>
          <p:nvPr>
            <p:ph type="body" sz="quarter" idx="22"/>
          </p:nvPr>
        </p:nvSpPr>
        <p:spPr>
          <a:xfrm>
            <a:off x="8111871" y="1877597"/>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5" name="Espace réservé du texte 10">
            <a:extLst>
              <a:ext uri="{FF2B5EF4-FFF2-40B4-BE49-F238E27FC236}">
                <a16:creationId xmlns:a16="http://schemas.microsoft.com/office/drawing/2014/main" id="{4A53796C-F6F0-436C-A84A-BB73205B8BF0}"/>
              </a:ext>
            </a:extLst>
          </p:cNvPr>
          <p:cNvSpPr>
            <a:spLocks noGrp="1"/>
          </p:cNvSpPr>
          <p:nvPr>
            <p:ph type="body" sz="quarter" idx="23"/>
          </p:nvPr>
        </p:nvSpPr>
        <p:spPr>
          <a:xfrm>
            <a:off x="8087489" y="2843532"/>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6" name="Espace réservé du texte 10">
            <a:extLst>
              <a:ext uri="{FF2B5EF4-FFF2-40B4-BE49-F238E27FC236}">
                <a16:creationId xmlns:a16="http://schemas.microsoft.com/office/drawing/2014/main" id="{757D0066-AB9A-487A-86E3-AEF813F22D7B}"/>
              </a:ext>
            </a:extLst>
          </p:cNvPr>
          <p:cNvSpPr>
            <a:spLocks noGrp="1"/>
          </p:cNvSpPr>
          <p:nvPr>
            <p:ph type="body" sz="quarter" idx="24"/>
          </p:nvPr>
        </p:nvSpPr>
        <p:spPr>
          <a:xfrm>
            <a:off x="8111871" y="3825997"/>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7" name="Espace réservé du texte 10">
            <a:extLst>
              <a:ext uri="{FF2B5EF4-FFF2-40B4-BE49-F238E27FC236}">
                <a16:creationId xmlns:a16="http://schemas.microsoft.com/office/drawing/2014/main" id="{5B64B9BE-593C-48C0-9216-D9FAA7A20A1A}"/>
              </a:ext>
            </a:extLst>
          </p:cNvPr>
          <p:cNvSpPr>
            <a:spLocks noGrp="1"/>
          </p:cNvSpPr>
          <p:nvPr>
            <p:ph type="body" sz="quarter" idx="25"/>
          </p:nvPr>
        </p:nvSpPr>
        <p:spPr>
          <a:xfrm>
            <a:off x="8087489" y="4770844"/>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30" name="ZoneTexte 29">
            <a:extLst>
              <a:ext uri="{FF2B5EF4-FFF2-40B4-BE49-F238E27FC236}">
                <a16:creationId xmlns:a16="http://schemas.microsoft.com/office/drawing/2014/main" id="{82033B97-3908-42AC-A945-E1A1CEC6F278}"/>
              </a:ext>
            </a:extLst>
          </p:cNvPr>
          <p:cNvSpPr txBox="1"/>
          <p:nvPr userDrawn="1"/>
        </p:nvSpPr>
        <p:spPr>
          <a:xfrm>
            <a:off x="6963086" y="2759779"/>
            <a:ext cx="1159982"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_07</a:t>
            </a:r>
          </a:p>
        </p:txBody>
      </p:sp>
      <p:sp>
        <p:nvSpPr>
          <p:cNvPr id="31" name="ZoneTexte 30">
            <a:extLst>
              <a:ext uri="{FF2B5EF4-FFF2-40B4-BE49-F238E27FC236}">
                <a16:creationId xmlns:a16="http://schemas.microsoft.com/office/drawing/2014/main" id="{2BDAC880-EFCE-4D9D-AFBD-3979C7B06FE5}"/>
              </a:ext>
            </a:extLst>
          </p:cNvPr>
          <p:cNvSpPr txBox="1"/>
          <p:nvPr userDrawn="1"/>
        </p:nvSpPr>
        <p:spPr>
          <a:xfrm>
            <a:off x="7012983" y="3700676"/>
            <a:ext cx="1209675"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_08</a:t>
            </a:r>
          </a:p>
        </p:txBody>
      </p:sp>
      <p:sp>
        <p:nvSpPr>
          <p:cNvPr id="32" name="ZoneTexte 31">
            <a:extLst>
              <a:ext uri="{FF2B5EF4-FFF2-40B4-BE49-F238E27FC236}">
                <a16:creationId xmlns:a16="http://schemas.microsoft.com/office/drawing/2014/main" id="{1D00EC0A-EF0C-4FED-A47A-67DADA4A43EE}"/>
              </a:ext>
            </a:extLst>
          </p:cNvPr>
          <p:cNvSpPr txBox="1"/>
          <p:nvPr userDrawn="1"/>
        </p:nvSpPr>
        <p:spPr>
          <a:xfrm>
            <a:off x="6997211" y="4654216"/>
            <a:ext cx="1198913"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_09</a:t>
            </a:r>
          </a:p>
        </p:txBody>
      </p:sp>
    </p:spTree>
    <p:extLst>
      <p:ext uri="{BB962C8B-B14F-4D97-AF65-F5344CB8AC3E}">
        <p14:creationId xmlns:p14="http://schemas.microsoft.com/office/powerpoint/2010/main" val="2737272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Sommaire 10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2813484" y="282823"/>
            <a:ext cx="9265862" cy="821009"/>
          </a:xfrm>
          <a:prstGeom prst="rect">
            <a:avLst/>
          </a:prstGeom>
        </p:spPr>
        <p:txBody>
          <a:bodyPr anchor="ctr"/>
          <a:lstStyle>
            <a:lvl1pPr>
              <a:defRPr sz="3600">
                <a:latin typeface="Antipasto" panose="02000506000000020004" pitchFamily="2" charset="0"/>
              </a:defRPr>
            </a:lvl1pPr>
          </a:lstStyle>
          <a:p>
            <a:r>
              <a:rPr lang="fr-FR"/>
              <a:t>Modifiez le style du titre</a:t>
            </a:r>
          </a:p>
        </p:txBody>
      </p:sp>
      <p:pic>
        <p:nvPicPr>
          <p:cNvPr id="9" name="Image 8">
            <a:extLst>
              <a:ext uri="{FF2B5EF4-FFF2-40B4-BE49-F238E27FC236}">
                <a16:creationId xmlns:a16="http://schemas.microsoft.com/office/drawing/2014/main" id="{F10E5D38-7FE3-4279-96DA-244124E1CA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2821706" y="1525027"/>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2825555" y="2396425"/>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2825555" y="3324360"/>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0" name="Espace réservé du texte 10">
            <a:extLst>
              <a:ext uri="{FF2B5EF4-FFF2-40B4-BE49-F238E27FC236}">
                <a16:creationId xmlns:a16="http://schemas.microsoft.com/office/drawing/2014/main" id="{1229919C-3A0C-443E-91BC-C3370E9C29BA}"/>
              </a:ext>
            </a:extLst>
          </p:cNvPr>
          <p:cNvSpPr>
            <a:spLocks noGrp="1"/>
          </p:cNvSpPr>
          <p:nvPr>
            <p:ph type="body" sz="quarter" idx="16"/>
          </p:nvPr>
        </p:nvSpPr>
        <p:spPr>
          <a:xfrm>
            <a:off x="2799931" y="4241166"/>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4" name="Espace réservé du texte 10">
            <a:extLst>
              <a:ext uri="{FF2B5EF4-FFF2-40B4-BE49-F238E27FC236}">
                <a16:creationId xmlns:a16="http://schemas.microsoft.com/office/drawing/2014/main" id="{03783B7B-0EC5-4486-AD16-1BFBF1B6257C}"/>
              </a:ext>
            </a:extLst>
          </p:cNvPr>
          <p:cNvSpPr>
            <a:spLocks noGrp="1"/>
          </p:cNvSpPr>
          <p:nvPr>
            <p:ph type="body" sz="quarter" idx="17"/>
          </p:nvPr>
        </p:nvSpPr>
        <p:spPr>
          <a:xfrm>
            <a:off x="2813484" y="5159647"/>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5" name="ZoneTexte 14">
            <a:extLst>
              <a:ext uri="{FF2B5EF4-FFF2-40B4-BE49-F238E27FC236}">
                <a16:creationId xmlns:a16="http://schemas.microsoft.com/office/drawing/2014/main" id="{610C69E5-6F72-4057-A58D-3CB7924A6CD0}"/>
              </a:ext>
            </a:extLst>
          </p:cNvPr>
          <p:cNvSpPr txBox="1"/>
          <p:nvPr userDrawn="1"/>
        </p:nvSpPr>
        <p:spPr>
          <a:xfrm>
            <a:off x="1826489" y="1406383"/>
            <a:ext cx="128016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_01</a:t>
            </a:r>
          </a:p>
        </p:txBody>
      </p:sp>
      <p:sp>
        <p:nvSpPr>
          <p:cNvPr id="16" name="ZoneTexte 15">
            <a:extLst>
              <a:ext uri="{FF2B5EF4-FFF2-40B4-BE49-F238E27FC236}">
                <a16:creationId xmlns:a16="http://schemas.microsoft.com/office/drawing/2014/main" id="{5928C4E9-9C90-469E-8592-155A80DB91AC}"/>
              </a:ext>
            </a:extLst>
          </p:cNvPr>
          <p:cNvSpPr txBox="1"/>
          <p:nvPr userDrawn="1"/>
        </p:nvSpPr>
        <p:spPr>
          <a:xfrm>
            <a:off x="1733464" y="2282705"/>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_02</a:t>
            </a:r>
          </a:p>
        </p:txBody>
      </p:sp>
      <p:sp>
        <p:nvSpPr>
          <p:cNvPr id="17" name="ZoneTexte 16">
            <a:extLst>
              <a:ext uri="{FF2B5EF4-FFF2-40B4-BE49-F238E27FC236}">
                <a16:creationId xmlns:a16="http://schemas.microsoft.com/office/drawing/2014/main" id="{9FB84E29-4CFF-4BD0-A8B6-FB9FDD4D6E06}"/>
              </a:ext>
            </a:extLst>
          </p:cNvPr>
          <p:cNvSpPr txBox="1"/>
          <p:nvPr userDrawn="1"/>
        </p:nvSpPr>
        <p:spPr>
          <a:xfrm>
            <a:off x="1698314" y="3206160"/>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_03</a:t>
            </a:r>
          </a:p>
        </p:txBody>
      </p:sp>
      <p:sp>
        <p:nvSpPr>
          <p:cNvPr id="18" name="ZoneTexte 17">
            <a:extLst>
              <a:ext uri="{FF2B5EF4-FFF2-40B4-BE49-F238E27FC236}">
                <a16:creationId xmlns:a16="http://schemas.microsoft.com/office/drawing/2014/main" id="{6654E1EE-2F97-4A27-A919-1886D71CE078}"/>
              </a:ext>
            </a:extLst>
          </p:cNvPr>
          <p:cNvSpPr txBox="1"/>
          <p:nvPr userDrawn="1"/>
        </p:nvSpPr>
        <p:spPr>
          <a:xfrm>
            <a:off x="1699618" y="4122522"/>
            <a:ext cx="135330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_04</a:t>
            </a:r>
          </a:p>
        </p:txBody>
      </p:sp>
      <p:sp>
        <p:nvSpPr>
          <p:cNvPr id="19" name="ZoneTexte 18">
            <a:extLst>
              <a:ext uri="{FF2B5EF4-FFF2-40B4-BE49-F238E27FC236}">
                <a16:creationId xmlns:a16="http://schemas.microsoft.com/office/drawing/2014/main" id="{81B92EB1-58EB-49A2-A6C3-E42ED5901815}"/>
              </a:ext>
            </a:extLst>
          </p:cNvPr>
          <p:cNvSpPr txBox="1"/>
          <p:nvPr userDrawn="1"/>
        </p:nvSpPr>
        <p:spPr>
          <a:xfrm>
            <a:off x="1713172" y="5041003"/>
            <a:ext cx="135823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_05</a:t>
            </a:r>
          </a:p>
        </p:txBody>
      </p:sp>
      <p:sp>
        <p:nvSpPr>
          <p:cNvPr id="3" name="Espace réservé de la date 2">
            <a:extLst>
              <a:ext uri="{FF2B5EF4-FFF2-40B4-BE49-F238E27FC236}">
                <a16:creationId xmlns:a16="http://schemas.microsoft.com/office/drawing/2014/main" id="{47F936AE-AA0E-41D9-A38E-8FC83CEBB314}"/>
              </a:ext>
            </a:extLst>
          </p:cNvPr>
          <p:cNvSpPr>
            <a:spLocks noGrp="1"/>
          </p:cNvSpPr>
          <p:nvPr>
            <p:ph type="dt" sz="half" idx="18"/>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EEA07874-B7C6-455E-9AFC-E6BE072C5D46}"/>
              </a:ext>
            </a:extLst>
          </p:cNvPr>
          <p:cNvSpPr>
            <a:spLocks noGrp="1"/>
          </p:cNvSpPr>
          <p:nvPr>
            <p:ph type="ftr" sz="quarter" idx="19"/>
          </p:nvPr>
        </p:nvSpPr>
        <p:spPr/>
        <p:txBody>
          <a:bodyPr/>
          <a:lstStyle/>
          <a:p>
            <a:endParaRPr lang="fr-FR"/>
          </a:p>
        </p:txBody>
      </p:sp>
      <p:sp>
        <p:nvSpPr>
          <p:cNvPr id="7" name="Espace réservé du numéro de diapositive 6">
            <a:extLst>
              <a:ext uri="{FF2B5EF4-FFF2-40B4-BE49-F238E27FC236}">
                <a16:creationId xmlns:a16="http://schemas.microsoft.com/office/drawing/2014/main" id="{8D841EBC-78A0-4BD3-9259-89123FBF2BE1}"/>
              </a:ext>
            </a:extLst>
          </p:cNvPr>
          <p:cNvSpPr>
            <a:spLocks noGrp="1"/>
          </p:cNvSpPr>
          <p:nvPr>
            <p:ph type="sldNum" sz="quarter" idx="20"/>
          </p:nvPr>
        </p:nvSpPr>
        <p:spPr/>
        <p:txBody>
          <a:bodyPr/>
          <a:lstStyle/>
          <a:p>
            <a:fld id="{68ABB3DF-BB9C-4E8D-AF18-6900103BCD2C}" type="slidenum">
              <a:rPr lang="fr-FR" smtClean="0"/>
              <a:pPr/>
              <a:t>‹N°›</a:t>
            </a:fld>
            <a:endParaRPr lang="fr-FR"/>
          </a:p>
        </p:txBody>
      </p:sp>
      <p:sp>
        <p:nvSpPr>
          <p:cNvPr id="22" name="ZoneTexte 21">
            <a:extLst>
              <a:ext uri="{FF2B5EF4-FFF2-40B4-BE49-F238E27FC236}">
                <a16:creationId xmlns:a16="http://schemas.microsoft.com/office/drawing/2014/main" id="{D9129532-5D7A-47F9-8D2A-60299B2E5DC9}"/>
              </a:ext>
            </a:extLst>
          </p:cNvPr>
          <p:cNvSpPr txBox="1"/>
          <p:nvPr userDrawn="1"/>
        </p:nvSpPr>
        <p:spPr>
          <a:xfrm>
            <a:off x="6995065" y="1398229"/>
            <a:ext cx="1209675"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_06</a:t>
            </a:r>
          </a:p>
        </p:txBody>
      </p:sp>
      <p:sp>
        <p:nvSpPr>
          <p:cNvPr id="24" name="Espace réservé du texte 10">
            <a:extLst>
              <a:ext uri="{FF2B5EF4-FFF2-40B4-BE49-F238E27FC236}">
                <a16:creationId xmlns:a16="http://schemas.microsoft.com/office/drawing/2014/main" id="{CFE2FC05-F07A-40C0-8834-7C2764625309}"/>
              </a:ext>
            </a:extLst>
          </p:cNvPr>
          <p:cNvSpPr>
            <a:spLocks noGrp="1"/>
          </p:cNvSpPr>
          <p:nvPr>
            <p:ph type="body" sz="quarter" idx="22"/>
          </p:nvPr>
        </p:nvSpPr>
        <p:spPr>
          <a:xfrm>
            <a:off x="8084943" y="1529349"/>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5" name="Espace réservé du texte 10">
            <a:extLst>
              <a:ext uri="{FF2B5EF4-FFF2-40B4-BE49-F238E27FC236}">
                <a16:creationId xmlns:a16="http://schemas.microsoft.com/office/drawing/2014/main" id="{4A53796C-F6F0-436C-A84A-BB73205B8BF0}"/>
              </a:ext>
            </a:extLst>
          </p:cNvPr>
          <p:cNvSpPr>
            <a:spLocks noGrp="1"/>
          </p:cNvSpPr>
          <p:nvPr>
            <p:ph type="body" sz="quarter" idx="23"/>
          </p:nvPr>
        </p:nvSpPr>
        <p:spPr>
          <a:xfrm>
            <a:off x="8088792" y="2400747"/>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6" name="Espace réservé du texte 10">
            <a:extLst>
              <a:ext uri="{FF2B5EF4-FFF2-40B4-BE49-F238E27FC236}">
                <a16:creationId xmlns:a16="http://schemas.microsoft.com/office/drawing/2014/main" id="{757D0066-AB9A-487A-86E3-AEF813F22D7B}"/>
              </a:ext>
            </a:extLst>
          </p:cNvPr>
          <p:cNvSpPr>
            <a:spLocks noGrp="1"/>
          </p:cNvSpPr>
          <p:nvPr>
            <p:ph type="body" sz="quarter" idx="24"/>
          </p:nvPr>
        </p:nvSpPr>
        <p:spPr>
          <a:xfrm>
            <a:off x="8088792" y="3328682"/>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7" name="Espace réservé du texte 10">
            <a:extLst>
              <a:ext uri="{FF2B5EF4-FFF2-40B4-BE49-F238E27FC236}">
                <a16:creationId xmlns:a16="http://schemas.microsoft.com/office/drawing/2014/main" id="{5B64B9BE-593C-48C0-9216-D9FAA7A20A1A}"/>
              </a:ext>
            </a:extLst>
          </p:cNvPr>
          <p:cNvSpPr>
            <a:spLocks noGrp="1"/>
          </p:cNvSpPr>
          <p:nvPr>
            <p:ph type="body" sz="quarter" idx="25"/>
          </p:nvPr>
        </p:nvSpPr>
        <p:spPr>
          <a:xfrm>
            <a:off x="8063168" y="4245488"/>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8" name="Espace réservé du texte 10">
            <a:extLst>
              <a:ext uri="{FF2B5EF4-FFF2-40B4-BE49-F238E27FC236}">
                <a16:creationId xmlns:a16="http://schemas.microsoft.com/office/drawing/2014/main" id="{71A76FC2-E133-45F6-96D0-92E767CB0B72}"/>
              </a:ext>
            </a:extLst>
          </p:cNvPr>
          <p:cNvSpPr>
            <a:spLocks noGrp="1"/>
          </p:cNvSpPr>
          <p:nvPr>
            <p:ph type="body" sz="quarter" idx="26"/>
          </p:nvPr>
        </p:nvSpPr>
        <p:spPr>
          <a:xfrm>
            <a:off x="8076721" y="5163969"/>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30" name="ZoneTexte 29">
            <a:extLst>
              <a:ext uri="{FF2B5EF4-FFF2-40B4-BE49-F238E27FC236}">
                <a16:creationId xmlns:a16="http://schemas.microsoft.com/office/drawing/2014/main" id="{82033B97-3908-42AC-A945-E1A1CEC6F278}"/>
              </a:ext>
            </a:extLst>
          </p:cNvPr>
          <p:cNvSpPr txBox="1"/>
          <p:nvPr userDrawn="1"/>
        </p:nvSpPr>
        <p:spPr>
          <a:xfrm>
            <a:off x="6980832" y="2278534"/>
            <a:ext cx="1142486"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_07</a:t>
            </a:r>
          </a:p>
        </p:txBody>
      </p:sp>
      <p:sp>
        <p:nvSpPr>
          <p:cNvPr id="31" name="ZoneTexte 30">
            <a:extLst>
              <a:ext uri="{FF2B5EF4-FFF2-40B4-BE49-F238E27FC236}">
                <a16:creationId xmlns:a16="http://schemas.microsoft.com/office/drawing/2014/main" id="{2BDAC880-EFCE-4D9D-AFBD-3979C7B06FE5}"/>
              </a:ext>
            </a:extLst>
          </p:cNvPr>
          <p:cNvSpPr txBox="1"/>
          <p:nvPr userDrawn="1"/>
        </p:nvSpPr>
        <p:spPr>
          <a:xfrm>
            <a:off x="7014592" y="3221532"/>
            <a:ext cx="1209675"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_08</a:t>
            </a:r>
          </a:p>
        </p:txBody>
      </p:sp>
      <p:sp>
        <p:nvSpPr>
          <p:cNvPr id="32" name="ZoneTexte 31">
            <a:extLst>
              <a:ext uri="{FF2B5EF4-FFF2-40B4-BE49-F238E27FC236}">
                <a16:creationId xmlns:a16="http://schemas.microsoft.com/office/drawing/2014/main" id="{1D00EC0A-EF0C-4FED-A47A-67DADA4A43EE}"/>
              </a:ext>
            </a:extLst>
          </p:cNvPr>
          <p:cNvSpPr txBox="1"/>
          <p:nvPr userDrawn="1"/>
        </p:nvSpPr>
        <p:spPr>
          <a:xfrm>
            <a:off x="6983978" y="4101974"/>
            <a:ext cx="1209675"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_09</a:t>
            </a:r>
          </a:p>
        </p:txBody>
      </p:sp>
      <p:sp>
        <p:nvSpPr>
          <p:cNvPr id="33" name="ZoneTexte 32">
            <a:extLst>
              <a:ext uri="{FF2B5EF4-FFF2-40B4-BE49-F238E27FC236}">
                <a16:creationId xmlns:a16="http://schemas.microsoft.com/office/drawing/2014/main" id="{6BB3A727-B9BD-4EE3-AE99-E4CE22097DD3}"/>
              </a:ext>
            </a:extLst>
          </p:cNvPr>
          <p:cNvSpPr txBox="1"/>
          <p:nvPr userDrawn="1"/>
        </p:nvSpPr>
        <p:spPr>
          <a:xfrm>
            <a:off x="6986845" y="4995671"/>
            <a:ext cx="1142486"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_10</a:t>
            </a:r>
          </a:p>
        </p:txBody>
      </p:sp>
    </p:spTree>
    <p:extLst>
      <p:ext uri="{BB962C8B-B14F-4D97-AF65-F5344CB8AC3E}">
        <p14:creationId xmlns:p14="http://schemas.microsoft.com/office/powerpoint/2010/main" val="4240556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 Sommaire 11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2848634" y="128270"/>
            <a:ext cx="9265862" cy="821009"/>
          </a:xfrm>
          <a:prstGeom prst="rect">
            <a:avLst/>
          </a:prstGeom>
        </p:spPr>
        <p:txBody>
          <a:bodyPr anchor="ctr"/>
          <a:lstStyle>
            <a:lvl1pPr>
              <a:defRPr sz="3600">
                <a:latin typeface="Antipasto" panose="02000506000000020004" pitchFamily="2" charset="0"/>
              </a:defRPr>
            </a:lvl1pPr>
          </a:lstStyle>
          <a:p>
            <a:r>
              <a:rPr lang="fr-FR"/>
              <a:t>Modifiez le style du titre</a:t>
            </a:r>
          </a:p>
        </p:txBody>
      </p:sp>
      <p:pic>
        <p:nvPicPr>
          <p:cNvPr id="9" name="Image 8">
            <a:extLst>
              <a:ext uri="{FF2B5EF4-FFF2-40B4-BE49-F238E27FC236}">
                <a16:creationId xmlns:a16="http://schemas.microsoft.com/office/drawing/2014/main" id="{F10E5D38-7FE3-4279-96DA-244124E1CA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2848635" y="1222095"/>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2840413" y="2063085"/>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2840413" y="2924220"/>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0" name="Espace réservé du texte 10">
            <a:extLst>
              <a:ext uri="{FF2B5EF4-FFF2-40B4-BE49-F238E27FC236}">
                <a16:creationId xmlns:a16="http://schemas.microsoft.com/office/drawing/2014/main" id="{1229919C-3A0C-443E-91BC-C3370E9C29BA}"/>
              </a:ext>
            </a:extLst>
          </p:cNvPr>
          <p:cNvSpPr>
            <a:spLocks noGrp="1"/>
          </p:cNvSpPr>
          <p:nvPr>
            <p:ph type="body" sz="quarter" idx="16"/>
          </p:nvPr>
        </p:nvSpPr>
        <p:spPr>
          <a:xfrm>
            <a:off x="2848635" y="3808368"/>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4" name="Espace réservé du texte 10">
            <a:extLst>
              <a:ext uri="{FF2B5EF4-FFF2-40B4-BE49-F238E27FC236}">
                <a16:creationId xmlns:a16="http://schemas.microsoft.com/office/drawing/2014/main" id="{03783B7B-0EC5-4486-AD16-1BFBF1B6257C}"/>
              </a:ext>
            </a:extLst>
          </p:cNvPr>
          <p:cNvSpPr>
            <a:spLocks noGrp="1"/>
          </p:cNvSpPr>
          <p:nvPr>
            <p:ph type="body" sz="quarter" idx="17"/>
          </p:nvPr>
        </p:nvSpPr>
        <p:spPr>
          <a:xfrm>
            <a:off x="2848634" y="4681162"/>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5" name="ZoneTexte 14">
            <a:extLst>
              <a:ext uri="{FF2B5EF4-FFF2-40B4-BE49-F238E27FC236}">
                <a16:creationId xmlns:a16="http://schemas.microsoft.com/office/drawing/2014/main" id="{610C69E5-6F72-4057-A58D-3CB7924A6CD0}"/>
              </a:ext>
            </a:extLst>
          </p:cNvPr>
          <p:cNvSpPr txBox="1"/>
          <p:nvPr userDrawn="1"/>
        </p:nvSpPr>
        <p:spPr>
          <a:xfrm>
            <a:off x="1853418" y="1103451"/>
            <a:ext cx="128016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_01</a:t>
            </a:r>
          </a:p>
        </p:txBody>
      </p:sp>
      <p:sp>
        <p:nvSpPr>
          <p:cNvPr id="16" name="ZoneTexte 15">
            <a:extLst>
              <a:ext uri="{FF2B5EF4-FFF2-40B4-BE49-F238E27FC236}">
                <a16:creationId xmlns:a16="http://schemas.microsoft.com/office/drawing/2014/main" id="{5928C4E9-9C90-469E-8592-155A80DB91AC}"/>
              </a:ext>
            </a:extLst>
          </p:cNvPr>
          <p:cNvSpPr txBox="1"/>
          <p:nvPr userDrawn="1"/>
        </p:nvSpPr>
        <p:spPr>
          <a:xfrm>
            <a:off x="1748322" y="1939840"/>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_02</a:t>
            </a:r>
          </a:p>
        </p:txBody>
      </p:sp>
      <p:sp>
        <p:nvSpPr>
          <p:cNvPr id="17" name="ZoneTexte 16">
            <a:extLst>
              <a:ext uri="{FF2B5EF4-FFF2-40B4-BE49-F238E27FC236}">
                <a16:creationId xmlns:a16="http://schemas.microsoft.com/office/drawing/2014/main" id="{9FB84E29-4CFF-4BD0-A8B6-FB9FDD4D6E06}"/>
              </a:ext>
            </a:extLst>
          </p:cNvPr>
          <p:cNvSpPr txBox="1"/>
          <p:nvPr userDrawn="1"/>
        </p:nvSpPr>
        <p:spPr>
          <a:xfrm>
            <a:off x="1713172" y="2796495"/>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_03</a:t>
            </a:r>
          </a:p>
        </p:txBody>
      </p:sp>
      <p:sp>
        <p:nvSpPr>
          <p:cNvPr id="18" name="ZoneTexte 17">
            <a:extLst>
              <a:ext uri="{FF2B5EF4-FFF2-40B4-BE49-F238E27FC236}">
                <a16:creationId xmlns:a16="http://schemas.microsoft.com/office/drawing/2014/main" id="{6654E1EE-2F97-4A27-A919-1886D71CE078}"/>
              </a:ext>
            </a:extLst>
          </p:cNvPr>
          <p:cNvSpPr txBox="1"/>
          <p:nvPr userDrawn="1"/>
        </p:nvSpPr>
        <p:spPr>
          <a:xfrm>
            <a:off x="1748322" y="3680199"/>
            <a:ext cx="135330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_04</a:t>
            </a:r>
          </a:p>
        </p:txBody>
      </p:sp>
      <p:sp>
        <p:nvSpPr>
          <p:cNvPr id="19" name="ZoneTexte 18">
            <a:extLst>
              <a:ext uri="{FF2B5EF4-FFF2-40B4-BE49-F238E27FC236}">
                <a16:creationId xmlns:a16="http://schemas.microsoft.com/office/drawing/2014/main" id="{81B92EB1-58EB-49A2-A6C3-E42ED5901815}"/>
              </a:ext>
            </a:extLst>
          </p:cNvPr>
          <p:cNvSpPr txBox="1"/>
          <p:nvPr userDrawn="1"/>
        </p:nvSpPr>
        <p:spPr>
          <a:xfrm>
            <a:off x="1748322" y="4562518"/>
            <a:ext cx="135823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_05</a:t>
            </a:r>
          </a:p>
        </p:txBody>
      </p:sp>
      <p:sp>
        <p:nvSpPr>
          <p:cNvPr id="3" name="Espace réservé de la date 2">
            <a:extLst>
              <a:ext uri="{FF2B5EF4-FFF2-40B4-BE49-F238E27FC236}">
                <a16:creationId xmlns:a16="http://schemas.microsoft.com/office/drawing/2014/main" id="{47F936AE-AA0E-41D9-A38E-8FC83CEBB314}"/>
              </a:ext>
            </a:extLst>
          </p:cNvPr>
          <p:cNvSpPr>
            <a:spLocks noGrp="1"/>
          </p:cNvSpPr>
          <p:nvPr>
            <p:ph type="dt" sz="half" idx="18"/>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EEA07874-B7C6-455E-9AFC-E6BE072C5D46}"/>
              </a:ext>
            </a:extLst>
          </p:cNvPr>
          <p:cNvSpPr>
            <a:spLocks noGrp="1"/>
          </p:cNvSpPr>
          <p:nvPr>
            <p:ph type="ftr" sz="quarter" idx="19"/>
          </p:nvPr>
        </p:nvSpPr>
        <p:spPr/>
        <p:txBody>
          <a:bodyPr/>
          <a:lstStyle/>
          <a:p>
            <a:endParaRPr lang="fr-FR"/>
          </a:p>
        </p:txBody>
      </p:sp>
      <p:sp>
        <p:nvSpPr>
          <p:cNvPr id="7" name="Espace réservé du numéro de diapositive 6">
            <a:extLst>
              <a:ext uri="{FF2B5EF4-FFF2-40B4-BE49-F238E27FC236}">
                <a16:creationId xmlns:a16="http://schemas.microsoft.com/office/drawing/2014/main" id="{8D841EBC-78A0-4BD3-9259-89123FBF2BE1}"/>
              </a:ext>
            </a:extLst>
          </p:cNvPr>
          <p:cNvSpPr>
            <a:spLocks noGrp="1"/>
          </p:cNvSpPr>
          <p:nvPr>
            <p:ph type="sldNum" sz="quarter" idx="20"/>
          </p:nvPr>
        </p:nvSpPr>
        <p:spPr/>
        <p:txBody>
          <a:bodyPr/>
          <a:lstStyle/>
          <a:p>
            <a:fld id="{68ABB3DF-BB9C-4E8D-AF18-6900103BCD2C}" type="slidenum">
              <a:rPr lang="fr-FR" smtClean="0"/>
              <a:pPr/>
              <a:t>‹N°›</a:t>
            </a:fld>
            <a:endParaRPr lang="fr-FR"/>
          </a:p>
        </p:txBody>
      </p:sp>
      <p:sp>
        <p:nvSpPr>
          <p:cNvPr id="20" name="ZoneTexte 19">
            <a:extLst>
              <a:ext uri="{FF2B5EF4-FFF2-40B4-BE49-F238E27FC236}">
                <a16:creationId xmlns:a16="http://schemas.microsoft.com/office/drawing/2014/main" id="{BDB5A79E-FC36-4930-A389-3C6B64D9A765}"/>
              </a:ext>
            </a:extLst>
          </p:cNvPr>
          <p:cNvSpPr txBox="1"/>
          <p:nvPr userDrawn="1"/>
        </p:nvSpPr>
        <p:spPr>
          <a:xfrm>
            <a:off x="1713172" y="5444837"/>
            <a:ext cx="135823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_06</a:t>
            </a:r>
          </a:p>
        </p:txBody>
      </p:sp>
      <p:sp>
        <p:nvSpPr>
          <p:cNvPr id="21" name="Espace réservé du texte 10">
            <a:extLst>
              <a:ext uri="{FF2B5EF4-FFF2-40B4-BE49-F238E27FC236}">
                <a16:creationId xmlns:a16="http://schemas.microsoft.com/office/drawing/2014/main" id="{8C10540C-2403-4B1B-B712-7FD9A9F073B3}"/>
              </a:ext>
            </a:extLst>
          </p:cNvPr>
          <p:cNvSpPr>
            <a:spLocks noGrp="1"/>
          </p:cNvSpPr>
          <p:nvPr>
            <p:ph type="body" sz="quarter" idx="21"/>
          </p:nvPr>
        </p:nvSpPr>
        <p:spPr>
          <a:xfrm>
            <a:off x="2848634" y="5563481"/>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2" name="ZoneTexte 21">
            <a:extLst>
              <a:ext uri="{FF2B5EF4-FFF2-40B4-BE49-F238E27FC236}">
                <a16:creationId xmlns:a16="http://schemas.microsoft.com/office/drawing/2014/main" id="{D9129532-5D7A-47F9-8D2A-60299B2E5DC9}"/>
              </a:ext>
            </a:extLst>
          </p:cNvPr>
          <p:cNvSpPr txBox="1"/>
          <p:nvPr userDrawn="1"/>
        </p:nvSpPr>
        <p:spPr>
          <a:xfrm>
            <a:off x="6987467" y="1438296"/>
            <a:ext cx="1132261"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_07</a:t>
            </a:r>
          </a:p>
        </p:txBody>
      </p:sp>
      <p:sp>
        <p:nvSpPr>
          <p:cNvPr id="24" name="Espace réservé du texte 10">
            <a:extLst>
              <a:ext uri="{FF2B5EF4-FFF2-40B4-BE49-F238E27FC236}">
                <a16:creationId xmlns:a16="http://schemas.microsoft.com/office/drawing/2014/main" id="{CFE2FC05-F07A-40C0-8834-7C2764625309}"/>
              </a:ext>
            </a:extLst>
          </p:cNvPr>
          <p:cNvSpPr>
            <a:spLocks noGrp="1"/>
          </p:cNvSpPr>
          <p:nvPr>
            <p:ph type="body" sz="quarter" idx="22"/>
          </p:nvPr>
        </p:nvSpPr>
        <p:spPr>
          <a:xfrm>
            <a:off x="8111871" y="1567897"/>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5" name="Espace réservé du texte 10">
            <a:extLst>
              <a:ext uri="{FF2B5EF4-FFF2-40B4-BE49-F238E27FC236}">
                <a16:creationId xmlns:a16="http://schemas.microsoft.com/office/drawing/2014/main" id="{4A53796C-F6F0-436C-A84A-BB73205B8BF0}"/>
              </a:ext>
            </a:extLst>
          </p:cNvPr>
          <p:cNvSpPr>
            <a:spLocks noGrp="1"/>
          </p:cNvSpPr>
          <p:nvPr>
            <p:ph type="body" sz="quarter" idx="23"/>
          </p:nvPr>
        </p:nvSpPr>
        <p:spPr>
          <a:xfrm>
            <a:off x="8111871" y="2420185"/>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6" name="Espace réservé du texte 10">
            <a:extLst>
              <a:ext uri="{FF2B5EF4-FFF2-40B4-BE49-F238E27FC236}">
                <a16:creationId xmlns:a16="http://schemas.microsoft.com/office/drawing/2014/main" id="{757D0066-AB9A-487A-86E3-AEF813F22D7B}"/>
              </a:ext>
            </a:extLst>
          </p:cNvPr>
          <p:cNvSpPr>
            <a:spLocks noGrp="1"/>
          </p:cNvSpPr>
          <p:nvPr>
            <p:ph type="body" sz="quarter" idx="24"/>
          </p:nvPr>
        </p:nvSpPr>
        <p:spPr>
          <a:xfrm>
            <a:off x="8111871" y="3385508"/>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7" name="Espace réservé du texte 10">
            <a:extLst>
              <a:ext uri="{FF2B5EF4-FFF2-40B4-BE49-F238E27FC236}">
                <a16:creationId xmlns:a16="http://schemas.microsoft.com/office/drawing/2014/main" id="{5B64B9BE-593C-48C0-9216-D9FAA7A20A1A}"/>
              </a:ext>
            </a:extLst>
          </p:cNvPr>
          <p:cNvSpPr>
            <a:spLocks noGrp="1"/>
          </p:cNvSpPr>
          <p:nvPr>
            <p:ph type="body" sz="quarter" idx="25"/>
          </p:nvPr>
        </p:nvSpPr>
        <p:spPr>
          <a:xfrm>
            <a:off x="8119728" y="4269519"/>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8" name="Espace réservé du texte 10">
            <a:extLst>
              <a:ext uri="{FF2B5EF4-FFF2-40B4-BE49-F238E27FC236}">
                <a16:creationId xmlns:a16="http://schemas.microsoft.com/office/drawing/2014/main" id="{71A76FC2-E133-45F6-96D0-92E767CB0B72}"/>
              </a:ext>
            </a:extLst>
          </p:cNvPr>
          <p:cNvSpPr>
            <a:spLocks noGrp="1"/>
          </p:cNvSpPr>
          <p:nvPr>
            <p:ph type="body" sz="quarter" idx="26"/>
          </p:nvPr>
        </p:nvSpPr>
        <p:spPr>
          <a:xfrm>
            <a:off x="8103649" y="5153531"/>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30" name="ZoneTexte 29">
            <a:extLst>
              <a:ext uri="{FF2B5EF4-FFF2-40B4-BE49-F238E27FC236}">
                <a16:creationId xmlns:a16="http://schemas.microsoft.com/office/drawing/2014/main" id="{82033B97-3908-42AC-A945-E1A1CEC6F278}"/>
              </a:ext>
            </a:extLst>
          </p:cNvPr>
          <p:cNvSpPr txBox="1"/>
          <p:nvPr userDrawn="1"/>
        </p:nvSpPr>
        <p:spPr>
          <a:xfrm>
            <a:off x="6987468" y="2336432"/>
            <a:ext cx="1159553"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_08</a:t>
            </a:r>
          </a:p>
        </p:txBody>
      </p:sp>
      <p:sp>
        <p:nvSpPr>
          <p:cNvPr id="31" name="ZoneTexte 30">
            <a:extLst>
              <a:ext uri="{FF2B5EF4-FFF2-40B4-BE49-F238E27FC236}">
                <a16:creationId xmlns:a16="http://schemas.microsoft.com/office/drawing/2014/main" id="{2BDAC880-EFCE-4D9D-AFBD-3979C7B06FE5}"/>
              </a:ext>
            </a:extLst>
          </p:cNvPr>
          <p:cNvSpPr txBox="1"/>
          <p:nvPr userDrawn="1"/>
        </p:nvSpPr>
        <p:spPr>
          <a:xfrm>
            <a:off x="7012983" y="3260187"/>
            <a:ext cx="1209675"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_09</a:t>
            </a:r>
          </a:p>
        </p:txBody>
      </p:sp>
      <p:sp>
        <p:nvSpPr>
          <p:cNvPr id="32" name="ZoneTexte 31">
            <a:extLst>
              <a:ext uri="{FF2B5EF4-FFF2-40B4-BE49-F238E27FC236}">
                <a16:creationId xmlns:a16="http://schemas.microsoft.com/office/drawing/2014/main" id="{1D00EC0A-EF0C-4FED-A47A-67DADA4A43EE}"/>
              </a:ext>
            </a:extLst>
          </p:cNvPr>
          <p:cNvSpPr txBox="1"/>
          <p:nvPr userDrawn="1"/>
        </p:nvSpPr>
        <p:spPr>
          <a:xfrm>
            <a:off x="7029450" y="4152891"/>
            <a:ext cx="1142631"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_10</a:t>
            </a:r>
          </a:p>
        </p:txBody>
      </p:sp>
      <p:sp>
        <p:nvSpPr>
          <p:cNvPr id="33" name="ZoneTexte 32">
            <a:extLst>
              <a:ext uri="{FF2B5EF4-FFF2-40B4-BE49-F238E27FC236}">
                <a16:creationId xmlns:a16="http://schemas.microsoft.com/office/drawing/2014/main" id="{6BB3A727-B9BD-4EE3-AE99-E4CE22097DD3}"/>
              </a:ext>
            </a:extLst>
          </p:cNvPr>
          <p:cNvSpPr txBox="1"/>
          <p:nvPr userDrawn="1"/>
        </p:nvSpPr>
        <p:spPr>
          <a:xfrm>
            <a:off x="7074907" y="5081438"/>
            <a:ext cx="1142486"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_11</a:t>
            </a:r>
          </a:p>
        </p:txBody>
      </p:sp>
    </p:spTree>
    <p:extLst>
      <p:ext uri="{BB962C8B-B14F-4D97-AF65-F5344CB8AC3E}">
        <p14:creationId xmlns:p14="http://schemas.microsoft.com/office/powerpoint/2010/main" val="68915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58CF9-A75F-B920-90A6-477174B537C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19E444-24CD-7710-1B86-730FED5578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3627178-11E8-EA42-03EB-6A323C141698}"/>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251A8633-9912-7417-0E0A-B3C45AC5D0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0919D2-B9C8-B8C9-B53C-419C13679B3F}"/>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118105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Sommaire 12 parti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D2581-B01A-40AD-B8F8-C72874C1CB4A}"/>
              </a:ext>
            </a:extLst>
          </p:cNvPr>
          <p:cNvSpPr>
            <a:spLocks noGrp="1"/>
          </p:cNvSpPr>
          <p:nvPr>
            <p:ph type="title"/>
          </p:nvPr>
        </p:nvSpPr>
        <p:spPr>
          <a:xfrm>
            <a:off x="2848634" y="128270"/>
            <a:ext cx="9265862" cy="821009"/>
          </a:xfrm>
          <a:prstGeom prst="rect">
            <a:avLst/>
          </a:prstGeom>
        </p:spPr>
        <p:txBody>
          <a:bodyPr anchor="ctr"/>
          <a:lstStyle>
            <a:lvl1pPr>
              <a:defRPr sz="3600">
                <a:latin typeface="Antipasto" panose="02000506000000020004" pitchFamily="2" charset="0"/>
              </a:defRPr>
            </a:lvl1pPr>
          </a:lstStyle>
          <a:p>
            <a:r>
              <a:rPr lang="fr-FR"/>
              <a:t>Modifiez le style du titre</a:t>
            </a:r>
          </a:p>
        </p:txBody>
      </p:sp>
      <p:pic>
        <p:nvPicPr>
          <p:cNvPr id="9" name="Image 8">
            <a:extLst>
              <a:ext uri="{FF2B5EF4-FFF2-40B4-BE49-F238E27FC236}">
                <a16:creationId xmlns:a16="http://schemas.microsoft.com/office/drawing/2014/main" id="{F10E5D38-7FE3-4279-96DA-244124E1CA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1" y="6799"/>
            <a:ext cx="1892969" cy="5013656"/>
          </a:xfrm>
          <a:prstGeom prst="rect">
            <a:avLst/>
          </a:prstGeom>
        </p:spPr>
      </p:pic>
      <p:sp>
        <p:nvSpPr>
          <p:cNvPr id="11" name="Espace réservé du texte 10">
            <a:extLst>
              <a:ext uri="{FF2B5EF4-FFF2-40B4-BE49-F238E27FC236}">
                <a16:creationId xmlns:a16="http://schemas.microsoft.com/office/drawing/2014/main" id="{12157B79-68D5-44F6-96D4-6805B1CD2E38}"/>
              </a:ext>
            </a:extLst>
          </p:cNvPr>
          <p:cNvSpPr>
            <a:spLocks noGrp="1"/>
          </p:cNvSpPr>
          <p:nvPr>
            <p:ph type="body" sz="quarter" idx="13"/>
          </p:nvPr>
        </p:nvSpPr>
        <p:spPr>
          <a:xfrm>
            <a:off x="2848635" y="1222095"/>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2" name="Espace réservé du texte 10">
            <a:extLst>
              <a:ext uri="{FF2B5EF4-FFF2-40B4-BE49-F238E27FC236}">
                <a16:creationId xmlns:a16="http://schemas.microsoft.com/office/drawing/2014/main" id="{4682E104-523B-4AF2-84EF-AAC4311864FB}"/>
              </a:ext>
            </a:extLst>
          </p:cNvPr>
          <p:cNvSpPr>
            <a:spLocks noGrp="1"/>
          </p:cNvSpPr>
          <p:nvPr>
            <p:ph type="body" sz="quarter" idx="14"/>
          </p:nvPr>
        </p:nvSpPr>
        <p:spPr>
          <a:xfrm>
            <a:off x="2840413" y="2053560"/>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3" name="Espace réservé du texte 10">
            <a:extLst>
              <a:ext uri="{FF2B5EF4-FFF2-40B4-BE49-F238E27FC236}">
                <a16:creationId xmlns:a16="http://schemas.microsoft.com/office/drawing/2014/main" id="{8737F35A-C13E-4B30-AE1D-56BD9DB7C23A}"/>
              </a:ext>
            </a:extLst>
          </p:cNvPr>
          <p:cNvSpPr>
            <a:spLocks noGrp="1"/>
          </p:cNvSpPr>
          <p:nvPr>
            <p:ph type="body" sz="quarter" idx="15"/>
          </p:nvPr>
        </p:nvSpPr>
        <p:spPr>
          <a:xfrm>
            <a:off x="2840413" y="2914695"/>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0" name="Espace réservé du texte 10">
            <a:extLst>
              <a:ext uri="{FF2B5EF4-FFF2-40B4-BE49-F238E27FC236}">
                <a16:creationId xmlns:a16="http://schemas.microsoft.com/office/drawing/2014/main" id="{1229919C-3A0C-443E-91BC-C3370E9C29BA}"/>
              </a:ext>
            </a:extLst>
          </p:cNvPr>
          <p:cNvSpPr>
            <a:spLocks noGrp="1"/>
          </p:cNvSpPr>
          <p:nvPr>
            <p:ph type="body" sz="quarter" idx="16"/>
          </p:nvPr>
        </p:nvSpPr>
        <p:spPr>
          <a:xfrm>
            <a:off x="2848635" y="3798843"/>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4" name="Espace réservé du texte 10">
            <a:extLst>
              <a:ext uri="{FF2B5EF4-FFF2-40B4-BE49-F238E27FC236}">
                <a16:creationId xmlns:a16="http://schemas.microsoft.com/office/drawing/2014/main" id="{03783B7B-0EC5-4486-AD16-1BFBF1B6257C}"/>
              </a:ext>
            </a:extLst>
          </p:cNvPr>
          <p:cNvSpPr>
            <a:spLocks noGrp="1"/>
          </p:cNvSpPr>
          <p:nvPr>
            <p:ph type="body" sz="quarter" idx="17"/>
          </p:nvPr>
        </p:nvSpPr>
        <p:spPr>
          <a:xfrm>
            <a:off x="2848634" y="4681162"/>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15" name="ZoneTexte 14">
            <a:extLst>
              <a:ext uri="{FF2B5EF4-FFF2-40B4-BE49-F238E27FC236}">
                <a16:creationId xmlns:a16="http://schemas.microsoft.com/office/drawing/2014/main" id="{610C69E5-6F72-4057-A58D-3CB7924A6CD0}"/>
              </a:ext>
            </a:extLst>
          </p:cNvPr>
          <p:cNvSpPr txBox="1"/>
          <p:nvPr userDrawn="1"/>
        </p:nvSpPr>
        <p:spPr>
          <a:xfrm>
            <a:off x="1853418" y="1103451"/>
            <a:ext cx="128016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_01</a:t>
            </a:r>
          </a:p>
        </p:txBody>
      </p:sp>
      <p:sp>
        <p:nvSpPr>
          <p:cNvPr id="16" name="ZoneTexte 15">
            <a:extLst>
              <a:ext uri="{FF2B5EF4-FFF2-40B4-BE49-F238E27FC236}">
                <a16:creationId xmlns:a16="http://schemas.microsoft.com/office/drawing/2014/main" id="{5928C4E9-9C90-469E-8592-155A80DB91AC}"/>
              </a:ext>
            </a:extLst>
          </p:cNvPr>
          <p:cNvSpPr txBox="1"/>
          <p:nvPr userDrawn="1"/>
        </p:nvSpPr>
        <p:spPr>
          <a:xfrm>
            <a:off x="1748322" y="1939840"/>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_02</a:t>
            </a:r>
          </a:p>
        </p:txBody>
      </p:sp>
      <p:sp>
        <p:nvSpPr>
          <p:cNvPr id="17" name="ZoneTexte 16">
            <a:extLst>
              <a:ext uri="{FF2B5EF4-FFF2-40B4-BE49-F238E27FC236}">
                <a16:creationId xmlns:a16="http://schemas.microsoft.com/office/drawing/2014/main" id="{9FB84E29-4CFF-4BD0-A8B6-FB9FDD4D6E06}"/>
              </a:ext>
            </a:extLst>
          </p:cNvPr>
          <p:cNvSpPr txBox="1"/>
          <p:nvPr userDrawn="1"/>
        </p:nvSpPr>
        <p:spPr>
          <a:xfrm>
            <a:off x="1713172" y="2796495"/>
            <a:ext cx="138845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_03</a:t>
            </a:r>
          </a:p>
        </p:txBody>
      </p:sp>
      <p:sp>
        <p:nvSpPr>
          <p:cNvPr id="18" name="ZoneTexte 17">
            <a:extLst>
              <a:ext uri="{FF2B5EF4-FFF2-40B4-BE49-F238E27FC236}">
                <a16:creationId xmlns:a16="http://schemas.microsoft.com/office/drawing/2014/main" id="{6654E1EE-2F97-4A27-A919-1886D71CE078}"/>
              </a:ext>
            </a:extLst>
          </p:cNvPr>
          <p:cNvSpPr txBox="1"/>
          <p:nvPr userDrawn="1"/>
        </p:nvSpPr>
        <p:spPr>
          <a:xfrm>
            <a:off x="1748322" y="3680199"/>
            <a:ext cx="1353302"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_04</a:t>
            </a:r>
          </a:p>
        </p:txBody>
      </p:sp>
      <p:sp>
        <p:nvSpPr>
          <p:cNvPr id="19" name="ZoneTexte 18">
            <a:extLst>
              <a:ext uri="{FF2B5EF4-FFF2-40B4-BE49-F238E27FC236}">
                <a16:creationId xmlns:a16="http://schemas.microsoft.com/office/drawing/2014/main" id="{81B92EB1-58EB-49A2-A6C3-E42ED5901815}"/>
              </a:ext>
            </a:extLst>
          </p:cNvPr>
          <p:cNvSpPr txBox="1"/>
          <p:nvPr userDrawn="1"/>
        </p:nvSpPr>
        <p:spPr>
          <a:xfrm>
            <a:off x="1748322" y="4562518"/>
            <a:ext cx="135823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_05</a:t>
            </a:r>
          </a:p>
        </p:txBody>
      </p:sp>
      <p:sp>
        <p:nvSpPr>
          <p:cNvPr id="3" name="Espace réservé de la date 2">
            <a:extLst>
              <a:ext uri="{FF2B5EF4-FFF2-40B4-BE49-F238E27FC236}">
                <a16:creationId xmlns:a16="http://schemas.microsoft.com/office/drawing/2014/main" id="{47F936AE-AA0E-41D9-A38E-8FC83CEBB314}"/>
              </a:ext>
            </a:extLst>
          </p:cNvPr>
          <p:cNvSpPr>
            <a:spLocks noGrp="1"/>
          </p:cNvSpPr>
          <p:nvPr>
            <p:ph type="dt" sz="half" idx="18"/>
          </p:nvPr>
        </p:nvSpPr>
        <p:spPr/>
        <p:txBody>
          <a:bodyPr/>
          <a:lstStyle/>
          <a:p>
            <a:fld id="{1E9288E0-CFAF-4A8B-A045-EFBB6C417B8C}" type="datetime1">
              <a:rPr lang="fr-FR" smtClean="0"/>
              <a:pPr/>
              <a:t>12/11/2025</a:t>
            </a:fld>
            <a:endParaRPr lang="fr-FR"/>
          </a:p>
        </p:txBody>
      </p:sp>
      <p:sp>
        <p:nvSpPr>
          <p:cNvPr id="5" name="Espace réservé du pied de page 4">
            <a:extLst>
              <a:ext uri="{FF2B5EF4-FFF2-40B4-BE49-F238E27FC236}">
                <a16:creationId xmlns:a16="http://schemas.microsoft.com/office/drawing/2014/main" id="{EEA07874-B7C6-455E-9AFC-E6BE072C5D46}"/>
              </a:ext>
            </a:extLst>
          </p:cNvPr>
          <p:cNvSpPr>
            <a:spLocks noGrp="1"/>
          </p:cNvSpPr>
          <p:nvPr>
            <p:ph type="ftr" sz="quarter" idx="19"/>
          </p:nvPr>
        </p:nvSpPr>
        <p:spPr/>
        <p:txBody>
          <a:bodyPr/>
          <a:lstStyle/>
          <a:p>
            <a:endParaRPr lang="fr-FR"/>
          </a:p>
        </p:txBody>
      </p:sp>
      <p:sp>
        <p:nvSpPr>
          <p:cNvPr id="7" name="Espace réservé du numéro de diapositive 6">
            <a:extLst>
              <a:ext uri="{FF2B5EF4-FFF2-40B4-BE49-F238E27FC236}">
                <a16:creationId xmlns:a16="http://schemas.microsoft.com/office/drawing/2014/main" id="{8D841EBC-78A0-4BD3-9259-89123FBF2BE1}"/>
              </a:ext>
            </a:extLst>
          </p:cNvPr>
          <p:cNvSpPr>
            <a:spLocks noGrp="1"/>
          </p:cNvSpPr>
          <p:nvPr>
            <p:ph type="sldNum" sz="quarter" idx="20"/>
          </p:nvPr>
        </p:nvSpPr>
        <p:spPr/>
        <p:txBody>
          <a:bodyPr/>
          <a:lstStyle/>
          <a:p>
            <a:fld id="{68ABB3DF-BB9C-4E8D-AF18-6900103BCD2C}" type="slidenum">
              <a:rPr lang="fr-FR" smtClean="0"/>
              <a:pPr/>
              <a:t>‹N°›</a:t>
            </a:fld>
            <a:endParaRPr lang="fr-FR"/>
          </a:p>
        </p:txBody>
      </p:sp>
      <p:sp>
        <p:nvSpPr>
          <p:cNvPr id="20" name="ZoneTexte 19">
            <a:extLst>
              <a:ext uri="{FF2B5EF4-FFF2-40B4-BE49-F238E27FC236}">
                <a16:creationId xmlns:a16="http://schemas.microsoft.com/office/drawing/2014/main" id="{BDB5A79E-FC36-4930-A389-3C6B64D9A765}"/>
              </a:ext>
            </a:extLst>
          </p:cNvPr>
          <p:cNvSpPr txBox="1"/>
          <p:nvPr userDrawn="1"/>
        </p:nvSpPr>
        <p:spPr>
          <a:xfrm>
            <a:off x="1713172" y="5444837"/>
            <a:ext cx="1358230" cy="769441"/>
          </a:xfrm>
          <a:prstGeom prst="rect">
            <a:avLst/>
          </a:prstGeom>
          <a:noFill/>
        </p:spPr>
        <p:txBody>
          <a:bodyPr wrap="square" rtlCol="0">
            <a:spAutoFit/>
          </a:bodyPr>
          <a:lstStyle/>
          <a:p>
            <a:r>
              <a:rPr lang="fr-FR" sz="4400">
                <a:solidFill>
                  <a:schemeClr val="accent2"/>
                </a:solidFill>
                <a:latin typeface="Antipasto" panose="02000506000000020004" pitchFamily="2" charset="0"/>
              </a:rPr>
              <a:t>_06</a:t>
            </a:r>
          </a:p>
        </p:txBody>
      </p:sp>
      <p:sp>
        <p:nvSpPr>
          <p:cNvPr id="21" name="Espace réservé du texte 10">
            <a:extLst>
              <a:ext uri="{FF2B5EF4-FFF2-40B4-BE49-F238E27FC236}">
                <a16:creationId xmlns:a16="http://schemas.microsoft.com/office/drawing/2014/main" id="{8C10540C-2403-4B1B-B712-7FD9A9F073B3}"/>
              </a:ext>
            </a:extLst>
          </p:cNvPr>
          <p:cNvSpPr>
            <a:spLocks noGrp="1"/>
          </p:cNvSpPr>
          <p:nvPr>
            <p:ph type="body" sz="quarter" idx="21"/>
          </p:nvPr>
        </p:nvSpPr>
        <p:spPr>
          <a:xfrm>
            <a:off x="2848634" y="5563481"/>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2" name="ZoneTexte 21">
            <a:extLst>
              <a:ext uri="{FF2B5EF4-FFF2-40B4-BE49-F238E27FC236}">
                <a16:creationId xmlns:a16="http://schemas.microsoft.com/office/drawing/2014/main" id="{D9129532-5D7A-47F9-8D2A-60299B2E5DC9}"/>
              </a:ext>
            </a:extLst>
          </p:cNvPr>
          <p:cNvSpPr txBox="1"/>
          <p:nvPr userDrawn="1"/>
        </p:nvSpPr>
        <p:spPr>
          <a:xfrm>
            <a:off x="7021995" y="1095297"/>
            <a:ext cx="1163217"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_07</a:t>
            </a:r>
          </a:p>
        </p:txBody>
      </p:sp>
      <p:sp>
        <p:nvSpPr>
          <p:cNvPr id="24" name="Espace réservé du texte 10">
            <a:extLst>
              <a:ext uri="{FF2B5EF4-FFF2-40B4-BE49-F238E27FC236}">
                <a16:creationId xmlns:a16="http://schemas.microsoft.com/office/drawing/2014/main" id="{CFE2FC05-F07A-40C0-8834-7C2764625309}"/>
              </a:ext>
            </a:extLst>
          </p:cNvPr>
          <p:cNvSpPr>
            <a:spLocks noGrp="1"/>
          </p:cNvSpPr>
          <p:nvPr>
            <p:ph type="body" sz="quarter" idx="22"/>
          </p:nvPr>
        </p:nvSpPr>
        <p:spPr>
          <a:xfrm>
            <a:off x="8111872" y="1226417"/>
            <a:ext cx="3994403" cy="582612"/>
          </a:xfrm>
          <a:prstGeom prst="rect">
            <a:avLst/>
          </a:prstGeom>
        </p:spPr>
        <p:txBody>
          <a:bodyPr anchor="ctr">
            <a:no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5" name="Espace réservé du texte 10">
            <a:extLst>
              <a:ext uri="{FF2B5EF4-FFF2-40B4-BE49-F238E27FC236}">
                <a16:creationId xmlns:a16="http://schemas.microsoft.com/office/drawing/2014/main" id="{4A53796C-F6F0-436C-A84A-BB73205B8BF0}"/>
              </a:ext>
            </a:extLst>
          </p:cNvPr>
          <p:cNvSpPr>
            <a:spLocks noGrp="1"/>
          </p:cNvSpPr>
          <p:nvPr>
            <p:ph type="body" sz="quarter" idx="23"/>
          </p:nvPr>
        </p:nvSpPr>
        <p:spPr>
          <a:xfrm>
            <a:off x="8103650" y="2057882"/>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6" name="Espace réservé du texte 10">
            <a:extLst>
              <a:ext uri="{FF2B5EF4-FFF2-40B4-BE49-F238E27FC236}">
                <a16:creationId xmlns:a16="http://schemas.microsoft.com/office/drawing/2014/main" id="{757D0066-AB9A-487A-86E3-AEF813F22D7B}"/>
              </a:ext>
            </a:extLst>
          </p:cNvPr>
          <p:cNvSpPr>
            <a:spLocks noGrp="1"/>
          </p:cNvSpPr>
          <p:nvPr>
            <p:ph type="body" sz="quarter" idx="24"/>
          </p:nvPr>
        </p:nvSpPr>
        <p:spPr>
          <a:xfrm>
            <a:off x="8103650" y="2919017"/>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7" name="Espace réservé du texte 10">
            <a:extLst>
              <a:ext uri="{FF2B5EF4-FFF2-40B4-BE49-F238E27FC236}">
                <a16:creationId xmlns:a16="http://schemas.microsoft.com/office/drawing/2014/main" id="{5B64B9BE-593C-48C0-9216-D9FAA7A20A1A}"/>
              </a:ext>
            </a:extLst>
          </p:cNvPr>
          <p:cNvSpPr>
            <a:spLocks noGrp="1"/>
          </p:cNvSpPr>
          <p:nvPr>
            <p:ph type="body" sz="quarter" idx="25"/>
          </p:nvPr>
        </p:nvSpPr>
        <p:spPr>
          <a:xfrm>
            <a:off x="8111872" y="3803165"/>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8" name="Espace réservé du texte 10">
            <a:extLst>
              <a:ext uri="{FF2B5EF4-FFF2-40B4-BE49-F238E27FC236}">
                <a16:creationId xmlns:a16="http://schemas.microsoft.com/office/drawing/2014/main" id="{71A76FC2-E133-45F6-96D0-92E767CB0B72}"/>
              </a:ext>
            </a:extLst>
          </p:cNvPr>
          <p:cNvSpPr>
            <a:spLocks noGrp="1"/>
          </p:cNvSpPr>
          <p:nvPr>
            <p:ph type="body" sz="quarter" idx="26"/>
          </p:nvPr>
        </p:nvSpPr>
        <p:spPr>
          <a:xfrm>
            <a:off x="8111871" y="4685484"/>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29" name="Espace réservé du texte 10">
            <a:extLst>
              <a:ext uri="{FF2B5EF4-FFF2-40B4-BE49-F238E27FC236}">
                <a16:creationId xmlns:a16="http://schemas.microsoft.com/office/drawing/2014/main" id="{162FEC1C-8560-4349-9C27-7DF910D2D69E}"/>
              </a:ext>
            </a:extLst>
          </p:cNvPr>
          <p:cNvSpPr>
            <a:spLocks noGrp="1"/>
          </p:cNvSpPr>
          <p:nvPr>
            <p:ph type="body" sz="quarter" idx="27"/>
          </p:nvPr>
        </p:nvSpPr>
        <p:spPr>
          <a:xfrm>
            <a:off x="8111871" y="5567803"/>
            <a:ext cx="4002625" cy="582612"/>
          </a:xfrm>
          <a:prstGeom prst="rect">
            <a:avLst/>
          </a:prstGeom>
        </p:spPr>
        <p:txBody>
          <a:bodyPr anchor="ctr">
            <a:normAutofit/>
          </a:bodyPr>
          <a:lstStyle>
            <a:lvl1pPr marL="0" indent="0">
              <a:buNone/>
              <a:defRPr sz="2000">
                <a:latin typeface="Antipasto" panose="02000506000000020004" pitchFamily="2" charset="0"/>
              </a:defRPr>
            </a:lvl1pPr>
          </a:lstStyle>
          <a:p>
            <a:pPr lvl="0"/>
            <a:r>
              <a:rPr lang="fr-FR"/>
              <a:t>Cliquez pour modifier les styles du texte du masque</a:t>
            </a:r>
          </a:p>
        </p:txBody>
      </p:sp>
      <p:sp>
        <p:nvSpPr>
          <p:cNvPr id="30" name="ZoneTexte 29">
            <a:extLst>
              <a:ext uri="{FF2B5EF4-FFF2-40B4-BE49-F238E27FC236}">
                <a16:creationId xmlns:a16="http://schemas.microsoft.com/office/drawing/2014/main" id="{82033B97-3908-42AC-A945-E1A1CEC6F278}"/>
              </a:ext>
            </a:extLst>
          </p:cNvPr>
          <p:cNvSpPr txBox="1"/>
          <p:nvPr userDrawn="1"/>
        </p:nvSpPr>
        <p:spPr>
          <a:xfrm>
            <a:off x="6995690" y="1935669"/>
            <a:ext cx="1163217"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_08</a:t>
            </a:r>
          </a:p>
        </p:txBody>
      </p:sp>
      <p:sp>
        <p:nvSpPr>
          <p:cNvPr id="31" name="ZoneTexte 30">
            <a:extLst>
              <a:ext uri="{FF2B5EF4-FFF2-40B4-BE49-F238E27FC236}">
                <a16:creationId xmlns:a16="http://schemas.microsoft.com/office/drawing/2014/main" id="{2BDAC880-EFCE-4D9D-AFBD-3979C7B06FE5}"/>
              </a:ext>
            </a:extLst>
          </p:cNvPr>
          <p:cNvSpPr txBox="1"/>
          <p:nvPr userDrawn="1"/>
        </p:nvSpPr>
        <p:spPr>
          <a:xfrm>
            <a:off x="7029450" y="2811867"/>
            <a:ext cx="1209675"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_09</a:t>
            </a:r>
          </a:p>
        </p:txBody>
      </p:sp>
      <p:sp>
        <p:nvSpPr>
          <p:cNvPr id="32" name="ZoneTexte 31">
            <a:extLst>
              <a:ext uri="{FF2B5EF4-FFF2-40B4-BE49-F238E27FC236}">
                <a16:creationId xmlns:a16="http://schemas.microsoft.com/office/drawing/2014/main" id="{1D00EC0A-EF0C-4FED-A47A-67DADA4A43EE}"/>
              </a:ext>
            </a:extLst>
          </p:cNvPr>
          <p:cNvSpPr txBox="1"/>
          <p:nvPr userDrawn="1"/>
        </p:nvSpPr>
        <p:spPr>
          <a:xfrm>
            <a:off x="7032682" y="3659651"/>
            <a:ext cx="1142631"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_10</a:t>
            </a:r>
          </a:p>
        </p:txBody>
      </p:sp>
      <p:sp>
        <p:nvSpPr>
          <p:cNvPr id="33" name="ZoneTexte 32">
            <a:extLst>
              <a:ext uri="{FF2B5EF4-FFF2-40B4-BE49-F238E27FC236}">
                <a16:creationId xmlns:a16="http://schemas.microsoft.com/office/drawing/2014/main" id="{6BB3A727-B9BD-4EE3-AE99-E4CE22097DD3}"/>
              </a:ext>
            </a:extLst>
          </p:cNvPr>
          <p:cNvSpPr txBox="1"/>
          <p:nvPr userDrawn="1"/>
        </p:nvSpPr>
        <p:spPr>
          <a:xfrm>
            <a:off x="7021995" y="4517186"/>
            <a:ext cx="1142486"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_11</a:t>
            </a:r>
          </a:p>
        </p:txBody>
      </p:sp>
      <p:sp>
        <p:nvSpPr>
          <p:cNvPr id="34" name="ZoneTexte 33">
            <a:extLst>
              <a:ext uri="{FF2B5EF4-FFF2-40B4-BE49-F238E27FC236}">
                <a16:creationId xmlns:a16="http://schemas.microsoft.com/office/drawing/2014/main" id="{609E6357-3E5B-49ED-8D02-391BF6EA88FF}"/>
              </a:ext>
            </a:extLst>
          </p:cNvPr>
          <p:cNvSpPr txBox="1"/>
          <p:nvPr userDrawn="1"/>
        </p:nvSpPr>
        <p:spPr>
          <a:xfrm>
            <a:off x="7029450" y="5438403"/>
            <a:ext cx="1015746" cy="769441"/>
          </a:xfrm>
          <a:prstGeom prst="rect">
            <a:avLst/>
          </a:prstGeom>
          <a:noFill/>
        </p:spPr>
        <p:txBody>
          <a:bodyPr wrap="square" rtlCol="0">
            <a:spAutoFit/>
          </a:bodyPr>
          <a:lstStyle/>
          <a:p>
            <a:pPr algn="l"/>
            <a:r>
              <a:rPr lang="fr-FR" sz="4400">
                <a:solidFill>
                  <a:schemeClr val="accent2"/>
                </a:solidFill>
                <a:latin typeface="Antipasto" panose="02000506000000020004" pitchFamily="2" charset="0"/>
              </a:rPr>
              <a:t>_12</a:t>
            </a:r>
          </a:p>
        </p:txBody>
      </p:sp>
    </p:spTree>
    <p:extLst>
      <p:ext uri="{BB962C8B-B14F-4D97-AF65-F5344CB8AC3E}">
        <p14:creationId xmlns:p14="http://schemas.microsoft.com/office/powerpoint/2010/main" val="2368371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itre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C36821F1-6A35-48E2-BE77-7FD75F045681}"/>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montagne, bâtiment, table, photo&#10;&#10;Description générée automatiquement">
            <a:extLst>
              <a:ext uri="{FF2B5EF4-FFF2-40B4-BE49-F238E27FC236}">
                <a16:creationId xmlns:a16="http://schemas.microsoft.com/office/drawing/2014/main" id="{11FC4F77-C330-4768-9200-180F8B69C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128609" cy="6858000"/>
          </a:xfrm>
          <a:prstGeom prst="rect">
            <a:avLst/>
          </a:prstGeom>
        </p:spPr>
      </p:pic>
      <p:sp>
        <p:nvSpPr>
          <p:cNvPr id="2" name="Titre 1">
            <a:extLst>
              <a:ext uri="{FF2B5EF4-FFF2-40B4-BE49-F238E27FC236}">
                <a16:creationId xmlns:a16="http://schemas.microsoft.com/office/drawing/2014/main" id="{1A2D5F11-0B44-45C5-953C-047E09F634A2}"/>
              </a:ext>
            </a:extLst>
          </p:cNvPr>
          <p:cNvSpPr>
            <a:spLocks noGrp="1"/>
          </p:cNvSpPr>
          <p:nvPr>
            <p:ph type="title"/>
          </p:nvPr>
        </p:nvSpPr>
        <p:spPr>
          <a:xfrm>
            <a:off x="7128609" y="720198"/>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2177030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itr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6CB5DF39-9915-425A-BBAD-3C40F1FD5ACA}"/>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voûte, bâtiment, équitation, table&#10;&#10;Description générée automatiquement">
            <a:extLst>
              <a:ext uri="{FF2B5EF4-FFF2-40B4-BE49-F238E27FC236}">
                <a16:creationId xmlns:a16="http://schemas.microsoft.com/office/drawing/2014/main" id="{136C4C96-36BF-4F06-B380-98614FA15B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64889" cy="6858000"/>
          </a:xfrm>
          <a:prstGeom prst="rect">
            <a:avLst/>
          </a:prstGeom>
        </p:spPr>
      </p:pic>
      <p:sp>
        <p:nvSpPr>
          <p:cNvPr id="10" name="Titre 1">
            <a:extLst>
              <a:ext uri="{FF2B5EF4-FFF2-40B4-BE49-F238E27FC236}">
                <a16:creationId xmlns:a16="http://schemas.microsoft.com/office/drawing/2014/main" id="{D18AB738-4459-40AA-97ED-EDF3B6FB7536}"/>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3645628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 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D7A41177-A9F2-4B1F-9783-0CE1A945EA96}"/>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extérieur, herbe, grand, bâtiment&#10;&#10;Description générée automatiquement">
            <a:extLst>
              <a:ext uri="{FF2B5EF4-FFF2-40B4-BE49-F238E27FC236}">
                <a16:creationId xmlns:a16="http://schemas.microsoft.com/office/drawing/2014/main" id="{750F9936-E4CD-4FD0-BF2D-3E1DF367B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319300" cy="6858000"/>
          </a:xfrm>
          <a:prstGeom prst="rect">
            <a:avLst/>
          </a:prstGeom>
        </p:spPr>
      </p:pic>
      <p:sp>
        <p:nvSpPr>
          <p:cNvPr id="8" name="Titre 1">
            <a:extLst>
              <a:ext uri="{FF2B5EF4-FFF2-40B4-BE49-F238E27FC236}">
                <a16:creationId xmlns:a16="http://schemas.microsoft.com/office/drawing/2014/main" id="{E5A3ACA3-B3BA-4E91-AD56-145007A3F2BA}"/>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1753748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itr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E3996AB4-96E6-41CF-B640-3936C1CEA2EB}"/>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bâtiment, photo, herbe, blanc&#10;&#10;Description générée automatiquement">
            <a:extLst>
              <a:ext uri="{FF2B5EF4-FFF2-40B4-BE49-F238E27FC236}">
                <a16:creationId xmlns:a16="http://schemas.microsoft.com/office/drawing/2014/main" id="{D1EF3F3F-7B44-43D0-B259-7D8C325D3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163479" cy="6858000"/>
          </a:xfrm>
          <a:prstGeom prst="rect">
            <a:avLst/>
          </a:prstGeom>
        </p:spPr>
      </p:pic>
      <p:sp>
        <p:nvSpPr>
          <p:cNvPr id="8" name="Titre 1">
            <a:extLst>
              <a:ext uri="{FF2B5EF4-FFF2-40B4-BE49-F238E27FC236}">
                <a16:creationId xmlns:a16="http://schemas.microsoft.com/office/drawing/2014/main" id="{A0620B4C-C189-4618-8FE7-C9E16AF1192F}"/>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2912541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 5">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D896BE9-5322-408B-97B8-850892365657}"/>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photo, homme, grand, table&#10;&#10;Description générée automatiquement">
            <a:extLst>
              <a:ext uri="{FF2B5EF4-FFF2-40B4-BE49-F238E27FC236}">
                <a16:creationId xmlns:a16="http://schemas.microsoft.com/office/drawing/2014/main" id="{451AFB01-50BF-44F1-8254-C0BAD7892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250105" cy="6858000"/>
          </a:xfrm>
          <a:prstGeom prst="rect">
            <a:avLst/>
          </a:prstGeom>
        </p:spPr>
      </p:pic>
      <p:sp>
        <p:nvSpPr>
          <p:cNvPr id="8" name="Titre 1">
            <a:extLst>
              <a:ext uri="{FF2B5EF4-FFF2-40B4-BE49-F238E27FC236}">
                <a16:creationId xmlns:a16="http://schemas.microsoft.com/office/drawing/2014/main" id="{01794F8B-BFB4-4EF4-9C7B-615CB3ADE5C5}"/>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1046221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itre 6">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D896BE9-5322-408B-97B8-850892365657}"/>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extérieur, herbe, eau, bâtiment&#10;&#10;Description générée automatiquement">
            <a:extLst>
              <a:ext uri="{FF2B5EF4-FFF2-40B4-BE49-F238E27FC236}">
                <a16:creationId xmlns:a16="http://schemas.microsoft.com/office/drawing/2014/main" id="{6C0E071D-A692-40C2-A532-6FC6A72B6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27143" cy="6858000"/>
          </a:xfrm>
          <a:prstGeom prst="rect">
            <a:avLst/>
          </a:prstGeom>
        </p:spPr>
      </p:pic>
      <p:sp>
        <p:nvSpPr>
          <p:cNvPr id="8" name="Titre 1">
            <a:extLst>
              <a:ext uri="{FF2B5EF4-FFF2-40B4-BE49-F238E27FC236}">
                <a16:creationId xmlns:a16="http://schemas.microsoft.com/office/drawing/2014/main" id="{01794F8B-BFB4-4EF4-9C7B-615CB3ADE5C5}"/>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488036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itre 7">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D896BE9-5322-408B-97B8-850892365657}"/>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8" name="Titre 1">
            <a:extLst>
              <a:ext uri="{FF2B5EF4-FFF2-40B4-BE49-F238E27FC236}">
                <a16:creationId xmlns:a16="http://schemas.microsoft.com/office/drawing/2014/main" id="{01794F8B-BFB4-4EF4-9C7B-615CB3ADE5C5}"/>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pic>
        <p:nvPicPr>
          <p:cNvPr id="4" name="Image 3" descr="Une image contenant dinosaure, reptile, extérieur, animal&#10;&#10;Description générée automatiquement">
            <a:extLst>
              <a:ext uri="{FF2B5EF4-FFF2-40B4-BE49-F238E27FC236}">
                <a16:creationId xmlns:a16="http://schemas.microsoft.com/office/drawing/2014/main" id="{4BF86110-257E-4D30-A4EA-BD3753457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981013" cy="6858000"/>
          </a:xfrm>
          <a:prstGeom prst="rect">
            <a:avLst/>
          </a:prstGeom>
        </p:spPr>
      </p:pic>
    </p:spTree>
    <p:extLst>
      <p:ext uri="{BB962C8B-B14F-4D97-AF65-F5344CB8AC3E}">
        <p14:creationId xmlns:p14="http://schemas.microsoft.com/office/powerpoint/2010/main" val="3691688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 8">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D896BE9-5322-408B-97B8-850892365657}"/>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montagne, extérieur, eau, vue&#10;&#10;Description générée automatiquement">
            <a:extLst>
              <a:ext uri="{FF2B5EF4-FFF2-40B4-BE49-F238E27FC236}">
                <a16:creationId xmlns:a16="http://schemas.microsoft.com/office/drawing/2014/main" id="{1BB01BC0-D457-4453-935F-589E56763D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58346" cy="6858000"/>
          </a:xfrm>
          <a:prstGeom prst="rect">
            <a:avLst/>
          </a:prstGeom>
        </p:spPr>
      </p:pic>
      <p:sp>
        <p:nvSpPr>
          <p:cNvPr id="8" name="Titre 1">
            <a:extLst>
              <a:ext uri="{FF2B5EF4-FFF2-40B4-BE49-F238E27FC236}">
                <a16:creationId xmlns:a16="http://schemas.microsoft.com/office/drawing/2014/main" id="{01794F8B-BFB4-4EF4-9C7B-615CB3ADE5C5}"/>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3449347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 9">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D896BE9-5322-408B-97B8-850892365657}"/>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8" name="Titre 1">
            <a:extLst>
              <a:ext uri="{FF2B5EF4-FFF2-40B4-BE49-F238E27FC236}">
                <a16:creationId xmlns:a16="http://schemas.microsoft.com/office/drawing/2014/main" id="{01794F8B-BFB4-4EF4-9C7B-615CB3ADE5C5}"/>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pic>
        <p:nvPicPr>
          <p:cNvPr id="4" name="Image 3" descr="Une image contenant extérieur, vélo, garé, assis&#10;&#10;Description générée automatiquement">
            <a:extLst>
              <a:ext uri="{FF2B5EF4-FFF2-40B4-BE49-F238E27FC236}">
                <a16:creationId xmlns:a16="http://schemas.microsoft.com/office/drawing/2014/main" id="{A8999B8C-FBE6-41CE-879C-DFA88BA1E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88753" cy="6858000"/>
          </a:xfrm>
          <a:prstGeom prst="rect">
            <a:avLst/>
          </a:prstGeom>
        </p:spPr>
      </p:pic>
    </p:spTree>
    <p:extLst>
      <p:ext uri="{BB962C8B-B14F-4D97-AF65-F5344CB8AC3E}">
        <p14:creationId xmlns:p14="http://schemas.microsoft.com/office/powerpoint/2010/main" val="145564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B6ED6F-E26D-9F1E-4B72-CA307BD98A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CB91D4E-A653-28E9-3F45-142F6DEF2E6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1458251-E332-AB0F-1039-B08940C8512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A2FDB2-2691-04A2-76BB-834328AF2074}"/>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6" name="Espace réservé du pied de page 5">
            <a:extLst>
              <a:ext uri="{FF2B5EF4-FFF2-40B4-BE49-F238E27FC236}">
                <a16:creationId xmlns:a16="http://schemas.microsoft.com/office/drawing/2014/main" id="{D98EEC34-61BD-5795-6753-089D052E04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151309-95D1-5D34-697D-BFCB10DD2DD7}"/>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2635663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10">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D896BE9-5322-408B-97B8-850892365657}"/>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bâtiment, photo, eau, vieux&#10;&#10;Description générée automatiquement">
            <a:extLst>
              <a:ext uri="{FF2B5EF4-FFF2-40B4-BE49-F238E27FC236}">
                <a16:creationId xmlns:a16="http://schemas.microsoft.com/office/drawing/2014/main" id="{7A813BB1-C003-4FD8-8B88-72197B2ABA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58346" cy="6858000"/>
          </a:xfrm>
          <a:prstGeom prst="rect">
            <a:avLst/>
          </a:prstGeom>
        </p:spPr>
      </p:pic>
      <p:sp>
        <p:nvSpPr>
          <p:cNvPr id="8" name="Titre 1">
            <a:extLst>
              <a:ext uri="{FF2B5EF4-FFF2-40B4-BE49-F238E27FC236}">
                <a16:creationId xmlns:a16="http://schemas.microsoft.com/office/drawing/2014/main" id="{01794F8B-BFB4-4EF4-9C7B-615CB3ADE5C5}"/>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2742565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itre 1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D896BE9-5322-408B-97B8-850892365657}"/>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extérieur, herbe, bâtiment, voiture&#10;&#10;Description générée automatiquement">
            <a:extLst>
              <a:ext uri="{FF2B5EF4-FFF2-40B4-BE49-F238E27FC236}">
                <a16:creationId xmlns:a16="http://schemas.microsoft.com/office/drawing/2014/main" id="{632B7E6D-1742-4174-A843-9133D4E31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27143" cy="6858000"/>
          </a:xfrm>
          <a:prstGeom prst="rect">
            <a:avLst/>
          </a:prstGeom>
        </p:spPr>
      </p:pic>
      <p:sp>
        <p:nvSpPr>
          <p:cNvPr id="8" name="Titre 1">
            <a:extLst>
              <a:ext uri="{FF2B5EF4-FFF2-40B4-BE49-F238E27FC236}">
                <a16:creationId xmlns:a16="http://schemas.microsoft.com/office/drawing/2014/main" id="{01794F8B-BFB4-4EF4-9C7B-615CB3ADE5C5}"/>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4162475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itre 1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D8AA0E-807E-4E6A-A520-9BCE0AF5490D}"/>
              </a:ext>
            </a:extLst>
          </p:cNvPr>
          <p:cNvSpPr/>
          <p:nvPr userDrawn="1"/>
        </p:nvSpPr>
        <p:spPr>
          <a:xfrm>
            <a:off x="546390" y="5267441"/>
            <a:ext cx="3040380" cy="1045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D896BE9-5322-408B-97B8-850892365657}"/>
              </a:ext>
            </a:extLst>
          </p:cNvPr>
          <p:cNvCxnSpPr>
            <a:cxnSpLocks/>
          </p:cNvCxnSpPr>
          <p:nvPr userDrawn="1"/>
        </p:nvCxnSpPr>
        <p:spPr>
          <a:xfrm>
            <a:off x="7089058" y="3000927"/>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4" name="Image 3" descr="Une image contenant bâtiment, montagne, pierre, morceau&#10;&#10;Description générée automatiquement">
            <a:extLst>
              <a:ext uri="{FF2B5EF4-FFF2-40B4-BE49-F238E27FC236}">
                <a16:creationId xmlns:a16="http://schemas.microsoft.com/office/drawing/2014/main" id="{39E9C806-CFE4-45DB-8DBF-51A04E814A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27333" cy="6858000"/>
          </a:xfrm>
          <a:prstGeom prst="rect">
            <a:avLst/>
          </a:prstGeom>
        </p:spPr>
      </p:pic>
      <p:sp>
        <p:nvSpPr>
          <p:cNvPr id="8" name="Titre 1">
            <a:extLst>
              <a:ext uri="{FF2B5EF4-FFF2-40B4-BE49-F238E27FC236}">
                <a16:creationId xmlns:a16="http://schemas.microsoft.com/office/drawing/2014/main" id="{01794F8B-BFB4-4EF4-9C7B-615CB3ADE5C5}"/>
              </a:ext>
            </a:extLst>
          </p:cNvPr>
          <p:cNvSpPr>
            <a:spLocks noGrp="1"/>
          </p:cNvSpPr>
          <p:nvPr>
            <p:ph type="title"/>
          </p:nvPr>
        </p:nvSpPr>
        <p:spPr>
          <a:xfrm>
            <a:off x="7089058" y="695260"/>
            <a:ext cx="4360817" cy="1724086"/>
          </a:xfrm>
          <a:prstGeom prst="rect">
            <a:avLst/>
          </a:prstGeom>
        </p:spPr>
        <p:txBody>
          <a:bodyPr anchor="ctr">
            <a:normAutofit/>
          </a:bodyPr>
          <a:lstStyle>
            <a:lvl1pPr>
              <a:defRPr sz="3600">
                <a:solidFill>
                  <a:schemeClr val="accent3"/>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1928009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u 1 colonne">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810FC29-D46A-4013-BF7B-DD56CC2792CD}"/>
              </a:ext>
            </a:extLst>
          </p:cNvPr>
          <p:cNvSpPr>
            <a:spLocks noGrp="1"/>
          </p:cNvSpPr>
          <p:nvPr>
            <p:ph sz="quarter" idx="13"/>
          </p:nvPr>
        </p:nvSpPr>
        <p:spPr>
          <a:xfrm>
            <a:off x="838200" y="1048009"/>
            <a:ext cx="11201399" cy="5190866"/>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F5E8DECC-009F-4CCB-94FA-79DCCFC900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3" name="Espace réservé de la date 2">
            <a:extLst>
              <a:ext uri="{FF2B5EF4-FFF2-40B4-BE49-F238E27FC236}">
                <a16:creationId xmlns:a16="http://schemas.microsoft.com/office/drawing/2014/main" id="{394EDF6C-E9C1-45BF-9850-8A4C31EF2195}"/>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41D02FE1-2665-4D92-B925-4FDF6D1F350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7E3BBA84-589E-4528-BA1D-0C44ACBB5088}"/>
              </a:ext>
            </a:extLst>
          </p:cNvPr>
          <p:cNvSpPr>
            <a:spLocks noGrp="1"/>
          </p:cNvSpPr>
          <p:nvPr>
            <p:ph type="sldNum" sz="quarter" idx="17"/>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A821C11D-767C-4726-8CD8-1242216A7A3C}"/>
              </a:ext>
            </a:extLst>
          </p:cNvPr>
          <p:cNvSpPr>
            <a:spLocks noGrp="1"/>
          </p:cNvSpPr>
          <p:nvPr>
            <p:ph type="title"/>
          </p:nvPr>
        </p:nvSpPr>
        <p:spPr>
          <a:xfrm>
            <a:off x="838199" y="227538"/>
            <a:ext cx="11003571" cy="511102"/>
          </a:xfrm>
          <a:prstGeom prst="rect">
            <a:avLst/>
          </a:prstGeom>
        </p:spPr>
        <p:txBody>
          <a:bodyPr anchor="ctr">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59B58B84-4759-408C-9D81-44C7F552E1E9}"/>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68831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u 1 colonne">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810FC29-D46A-4013-BF7B-DD56CC2792CD}"/>
              </a:ext>
            </a:extLst>
          </p:cNvPr>
          <p:cNvSpPr>
            <a:spLocks noGrp="1"/>
          </p:cNvSpPr>
          <p:nvPr>
            <p:ph sz="quarter" idx="13"/>
          </p:nvPr>
        </p:nvSpPr>
        <p:spPr>
          <a:xfrm>
            <a:off x="838200" y="1669001"/>
            <a:ext cx="11201399" cy="4569873"/>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F5E8DECC-009F-4CCB-94FA-79DCCFC900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3" name="Espace réservé de la date 2">
            <a:extLst>
              <a:ext uri="{FF2B5EF4-FFF2-40B4-BE49-F238E27FC236}">
                <a16:creationId xmlns:a16="http://schemas.microsoft.com/office/drawing/2014/main" id="{394EDF6C-E9C1-45BF-9850-8A4C31EF2195}"/>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41D02FE1-2665-4D92-B925-4FDF6D1F350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7E3BBA84-589E-4528-BA1D-0C44ACBB5088}"/>
              </a:ext>
            </a:extLst>
          </p:cNvPr>
          <p:cNvSpPr>
            <a:spLocks noGrp="1"/>
          </p:cNvSpPr>
          <p:nvPr>
            <p:ph type="sldNum" sz="quarter" idx="17"/>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A821C11D-767C-4726-8CD8-1242216A7A3C}"/>
              </a:ext>
            </a:extLst>
          </p:cNvPr>
          <p:cNvSpPr>
            <a:spLocks noGrp="1"/>
          </p:cNvSpPr>
          <p:nvPr>
            <p:ph type="title"/>
          </p:nvPr>
        </p:nvSpPr>
        <p:spPr>
          <a:xfrm>
            <a:off x="838199" y="227538"/>
            <a:ext cx="11199812" cy="511102"/>
          </a:xfrm>
          <a:prstGeom prst="rect">
            <a:avLst/>
          </a:prstGeom>
        </p:spPr>
        <p:txBody>
          <a:bodyPr anchor="ctr">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59B58B84-4759-408C-9D81-44C7F552E1E9}"/>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Espace réservé du texte 2">
            <a:extLst>
              <a:ext uri="{FF2B5EF4-FFF2-40B4-BE49-F238E27FC236}">
                <a16:creationId xmlns:a16="http://schemas.microsoft.com/office/drawing/2014/main" id="{8D47F404-6EAE-44F5-B82A-C76F1DDDDE55}"/>
              </a:ext>
            </a:extLst>
          </p:cNvPr>
          <p:cNvSpPr>
            <a:spLocks noGrp="1"/>
          </p:cNvSpPr>
          <p:nvPr>
            <p:ph type="body" idx="1"/>
          </p:nvPr>
        </p:nvSpPr>
        <p:spPr>
          <a:xfrm>
            <a:off x="839787" y="1021463"/>
            <a:ext cx="11199812" cy="511095"/>
          </a:xfrm>
          <a:prstGeom prst="rect">
            <a:avLst/>
          </a:prstGeom>
        </p:spPr>
        <p:txBody>
          <a:bodyPr anchor="t">
            <a:normAutofit/>
          </a:bodyPr>
          <a:lstStyle>
            <a:lvl1pPr marL="0" indent="0">
              <a:buNone/>
              <a:defRPr sz="16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Tree>
    <p:extLst>
      <p:ext uri="{BB962C8B-B14F-4D97-AF65-F5344CB8AC3E}">
        <p14:creationId xmlns:p14="http://schemas.microsoft.com/office/powerpoint/2010/main" val="532177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ntenu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CA9269-9285-41CE-B765-F4B8E7182DF5}"/>
              </a:ext>
            </a:extLst>
          </p:cNvPr>
          <p:cNvSpPr>
            <a:spLocks noGrp="1"/>
          </p:cNvSpPr>
          <p:nvPr>
            <p:ph type="title"/>
          </p:nvPr>
        </p:nvSpPr>
        <p:spPr>
          <a:xfrm>
            <a:off x="838199" y="227538"/>
            <a:ext cx="11003571" cy="511102"/>
          </a:xfrm>
          <a:prstGeom prst="rect">
            <a:avLst/>
          </a:prstGeom>
        </p:spPr>
        <p:txBody>
          <a:bodyPr anchor="t">
            <a:noAutofit/>
          </a:bodyPr>
          <a:lstStyle>
            <a:lvl1pPr>
              <a:defRPr sz="2800">
                <a:latin typeface="Antipasto" panose="02000506000000020004" pitchFamily="2" charset="0"/>
              </a:defRPr>
            </a:lvl1pPr>
          </a:lstStyle>
          <a:p>
            <a:r>
              <a:rPr lang="fr-FR"/>
              <a:t>Modifiez le style du titre</a:t>
            </a:r>
          </a:p>
        </p:txBody>
      </p:sp>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39788" y="1048010"/>
            <a:ext cx="5450496" cy="5200390"/>
          </a:xfrm>
          <a:prstGeom prst="rect">
            <a:avLst/>
          </a:prstGeom>
        </p:spPr>
        <p:txBody>
          <a:bodyPr anchor="t">
            <a:normAutofit/>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B6B60F23-EFFB-46D0-922C-8B7D2E243F24}"/>
              </a:ext>
            </a:extLst>
          </p:cNvPr>
          <p:cNvSpPr>
            <a:spLocks noGrp="1"/>
          </p:cNvSpPr>
          <p:nvPr>
            <p:ph sz="quarter" idx="4"/>
          </p:nvPr>
        </p:nvSpPr>
        <p:spPr>
          <a:xfrm>
            <a:off x="6391275" y="1048009"/>
            <a:ext cx="5450496" cy="5200390"/>
          </a:xfrm>
          <a:prstGeom prst="rect">
            <a:avLst/>
          </a:prstGeom>
        </p:spPr>
        <p:txBody>
          <a:bodyPr anchor="t">
            <a:normAutofit/>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12" name="Connecteur droit 11">
            <a:extLst>
              <a:ext uri="{FF2B5EF4-FFF2-40B4-BE49-F238E27FC236}">
                <a16:creationId xmlns:a16="http://schemas.microsoft.com/office/drawing/2014/main" id="{7AB441E2-A72F-4128-A8D8-501AB1E97760}"/>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pic>
        <p:nvPicPr>
          <p:cNvPr id="10" name="Image 9">
            <a:extLst>
              <a:ext uri="{FF2B5EF4-FFF2-40B4-BE49-F238E27FC236}">
                <a16:creationId xmlns:a16="http://schemas.microsoft.com/office/drawing/2014/main" id="{DDE40B91-0AA6-4745-9CE1-4ADF47525E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11" name="Espace réservé de la date 10">
            <a:extLst>
              <a:ext uri="{FF2B5EF4-FFF2-40B4-BE49-F238E27FC236}">
                <a16:creationId xmlns:a16="http://schemas.microsoft.com/office/drawing/2014/main" id="{7F9AFB45-E812-442E-9FD5-8BBF97310D97}"/>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13" name="Espace réservé du pied de page 12">
            <a:extLst>
              <a:ext uri="{FF2B5EF4-FFF2-40B4-BE49-F238E27FC236}">
                <a16:creationId xmlns:a16="http://schemas.microsoft.com/office/drawing/2014/main" id="{2623A3D2-A184-4482-BDDD-C7372047ADDC}"/>
              </a:ext>
            </a:extLst>
          </p:cNvPr>
          <p:cNvSpPr>
            <a:spLocks noGrp="1"/>
          </p:cNvSpPr>
          <p:nvPr>
            <p:ph type="ftr" sz="quarter" idx="11"/>
          </p:nvPr>
        </p:nvSpPr>
        <p:spPr/>
        <p:txBody>
          <a:bodyPr/>
          <a:lstStyle/>
          <a:p>
            <a:endParaRPr lang="fr-FR"/>
          </a:p>
        </p:txBody>
      </p:sp>
      <p:sp>
        <p:nvSpPr>
          <p:cNvPr id="14" name="Espace réservé du numéro de diapositive 13">
            <a:extLst>
              <a:ext uri="{FF2B5EF4-FFF2-40B4-BE49-F238E27FC236}">
                <a16:creationId xmlns:a16="http://schemas.microsoft.com/office/drawing/2014/main" id="{6CC85B00-F309-4E14-99D9-BD3D66013E73}"/>
              </a:ext>
            </a:extLst>
          </p:cNvPr>
          <p:cNvSpPr>
            <a:spLocks noGrp="1"/>
          </p:cNvSpPr>
          <p:nvPr>
            <p:ph type="sldNum" sz="quarter" idx="12"/>
          </p:nvPr>
        </p:nvSpPr>
        <p:spPr/>
        <p:txBody>
          <a:bodyPr/>
          <a:lstStyle/>
          <a:p>
            <a:fld id="{68ABB3DF-BB9C-4E8D-AF18-6900103BCD2C}" type="slidenum">
              <a:rPr lang="fr-FR" smtClean="0"/>
              <a:pPr/>
              <a:t>‹N°›</a:t>
            </a:fld>
            <a:endParaRPr lang="fr-FR"/>
          </a:p>
        </p:txBody>
      </p:sp>
    </p:spTree>
    <p:extLst>
      <p:ext uri="{BB962C8B-B14F-4D97-AF65-F5344CB8AC3E}">
        <p14:creationId xmlns:p14="http://schemas.microsoft.com/office/powerpoint/2010/main" val="642354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ntenu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CA9269-9285-41CE-B765-F4B8E7182DF5}"/>
              </a:ext>
            </a:extLst>
          </p:cNvPr>
          <p:cNvSpPr>
            <a:spLocks noGrp="1"/>
          </p:cNvSpPr>
          <p:nvPr>
            <p:ph type="title"/>
          </p:nvPr>
        </p:nvSpPr>
        <p:spPr>
          <a:xfrm>
            <a:off x="838199" y="227538"/>
            <a:ext cx="11003571" cy="511102"/>
          </a:xfrm>
          <a:prstGeom prst="rect">
            <a:avLst/>
          </a:prstGeom>
        </p:spPr>
        <p:txBody>
          <a:bodyPr anchor="t">
            <a:noAutofit/>
          </a:bodyPr>
          <a:lstStyle>
            <a:lvl1pPr>
              <a:defRPr sz="2800">
                <a:latin typeface="Antipasto" panose="02000506000000020004" pitchFamily="2" charset="0"/>
              </a:defRPr>
            </a:lvl1pPr>
          </a:lstStyle>
          <a:p>
            <a:r>
              <a:rPr lang="fr-FR"/>
              <a:t>Modifiez le style du titre</a:t>
            </a:r>
          </a:p>
        </p:txBody>
      </p:sp>
      <p:sp>
        <p:nvSpPr>
          <p:cNvPr id="3" name="Espace réservé du texte 2">
            <a:extLst>
              <a:ext uri="{FF2B5EF4-FFF2-40B4-BE49-F238E27FC236}">
                <a16:creationId xmlns:a16="http://schemas.microsoft.com/office/drawing/2014/main" id="{85332AEC-C6F4-461D-A5E1-3D3A4C9F0A10}"/>
              </a:ext>
            </a:extLst>
          </p:cNvPr>
          <p:cNvSpPr>
            <a:spLocks noGrp="1"/>
          </p:cNvSpPr>
          <p:nvPr>
            <p:ph type="body" idx="1"/>
          </p:nvPr>
        </p:nvSpPr>
        <p:spPr>
          <a:xfrm>
            <a:off x="839787" y="1073927"/>
            <a:ext cx="5450495" cy="630583"/>
          </a:xfrm>
          <a:prstGeom prst="rect">
            <a:avLst/>
          </a:prstGeom>
        </p:spPr>
        <p:txBody>
          <a:bodyPr anchor="t">
            <a:normAutofit/>
          </a:bodyPr>
          <a:lstStyle>
            <a:lvl1pPr marL="0" indent="0">
              <a:buNone/>
              <a:defRPr sz="16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39788" y="1811046"/>
            <a:ext cx="5450496" cy="4437354"/>
          </a:xfrm>
          <a:prstGeom prst="rect">
            <a:avLst/>
          </a:prstGeom>
        </p:spPr>
        <p:txBody>
          <a:bodyPr anchor="t">
            <a:normAutofit/>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C38E7FC-5399-4B43-BE58-24A2F9A3FB71}"/>
              </a:ext>
            </a:extLst>
          </p:cNvPr>
          <p:cNvSpPr>
            <a:spLocks noGrp="1"/>
          </p:cNvSpPr>
          <p:nvPr>
            <p:ph type="body" sz="quarter" idx="3"/>
          </p:nvPr>
        </p:nvSpPr>
        <p:spPr>
          <a:xfrm>
            <a:off x="6391275" y="1073927"/>
            <a:ext cx="5463748" cy="630583"/>
          </a:xfrm>
          <a:prstGeom prst="rect">
            <a:avLst/>
          </a:prstGeom>
        </p:spPr>
        <p:txBody>
          <a:bodyPr anchor="t">
            <a:normAutofit/>
          </a:bodyPr>
          <a:lstStyle>
            <a:lvl1pPr marL="0" indent="0">
              <a:buNone/>
              <a:defRPr sz="16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6B60F23-EFFB-46D0-922C-8B7D2E243F24}"/>
              </a:ext>
            </a:extLst>
          </p:cNvPr>
          <p:cNvSpPr>
            <a:spLocks noGrp="1"/>
          </p:cNvSpPr>
          <p:nvPr>
            <p:ph sz="quarter" idx="4"/>
          </p:nvPr>
        </p:nvSpPr>
        <p:spPr>
          <a:xfrm>
            <a:off x="6391275" y="1811045"/>
            <a:ext cx="5450496" cy="4437354"/>
          </a:xfrm>
          <a:prstGeom prst="rect">
            <a:avLst/>
          </a:prstGeom>
        </p:spPr>
        <p:txBody>
          <a:bodyPr anchor="t">
            <a:normAutofit/>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12" name="Connecteur droit 11">
            <a:extLst>
              <a:ext uri="{FF2B5EF4-FFF2-40B4-BE49-F238E27FC236}">
                <a16:creationId xmlns:a16="http://schemas.microsoft.com/office/drawing/2014/main" id="{7AB441E2-A72F-4128-A8D8-501AB1E97760}"/>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pic>
        <p:nvPicPr>
          <p:cNvPr id="10" name="Image 9">
            <a:extLst>
              <a:ext uri="{FF2B5EF4-FFF2-40B4-BE49-F238E27FC236}">
                <a16:creationId xmlns:a16="http://schemas.microsoft.com/office/drawing/2014/main" id="{DDE40B91-0AA6-4745-9CE1-4ADF47525E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11" name="Espace réservé de la date 10">
            <a:extLst>
              <a:ext uri="{FF2B5EF4-FFF2-40B4-BE49-F238E27FC236}">
                <a16:creationId xmlns:a16="http://schemas.microsoft.com/office/drawing/2014/main" id="{7F9AFB45-E812-442E-9FD5-8BBF97310D97}"/>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13" name="Espace réservé du pied de page 12">
            <a:extLst>
              <a:ext uri="{FF2B5EF4-FFF2-40B4-BE49-F238E27FC236}">
                <a16:creationId xmlns:a16="http://schemas.microsoft.com/office/drawing/2014/main" id="{2623A3D2-A184-4482-BDDD-C7372047ADDC}"/>
              </a:ext>
            </a:extLst>
          </p:cNvPr>
          <p:cNvSpPr>
            <a:spLocks noGrp="1"/>
          </p:cNvSpPr>
          <p:nvPr>
            <p:ph type="ftr" sz="quarter" idx="11"/>
          </p:nvPr>
        </p:nvSpPr>
        <p:spPr/>
        <p:txBody>
          <a:bodyPr/>
          <a:lstStyle/>
          <a:p>
            <a:endParaRPr lang="fr-FR"/>
          </a:p>
        </p:txBody>
      </p:sp>
      <p:sp>
        <p:nvSpPr>
          <p:cNvPr id="14" name="Espace réservé du numéro de diapositive 13">
            <a:extLst>
              <a:ext uri="{FF2B5EF4-FFF2-40B4-BE49-F238E27FC236}">
                <a16:creationId xmlns:a16="http://schemas.microsoft.com/office/drawing/2014/main" id="{6CC85B00-F309-4E14-99D9-BD3D66013E73}"/>
              </a:ext>
            </a:extLst>
          </p:cNvPr>
          <p:cNvSpPr>
            <a:spLocks noGrp="1"/>
          </p:cNvSpPr>
          <p:nvPr>
            <p:ph type="sldNum" sz="quarter" idx="12"/>
          </p:nvPr>
        </p:nvSpPr>
        <p:spPr/>
        <p:txBody>
          <a:bodyPr/>
          <a:lstStyle/>
          <a:p>
            <a:fld id="{68ABB3DF-BB9C-4E8D-AF18-6900103BCD2C}" type="slidenum">
              <a:rPr lang="fr-FR" smtClean="0"/>
              <a:pPr/>
              <a:t>‹N°›</a:t>
            </a:fld>
            <a:endParaRPr lang="fr-FR"/>
          </a:p>
        </p:txBody>
      </p:sp>
    </p:spTree>
    <p:extLst>
      <p:ext uri="{BB962C8B-B14F-4D97-AF65-F5344CB8AC3E}">
        <p14:creationId xmlns:p14="http://schemas.microsoft.com/office/powerpoint/2010/main" val="1776413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u #2">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39787" y="1048009"/>
            <a:ext cx="3551237" cy="5152766"/>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contenu 3">
            <a:extLst>
              <a:ext uri="{FF2B5EF4-FFF2-40B4-BE49-F238E27FC236}">
                <a16:creationId xmlns:a16="http://schemas.microsoft.com/office/drawing/2014/main" id="{8061990E-C78A-4604-A17A-CBB36DEC9285}"/>
              </a:ext>
            </a:extLst>
          </p:cNvPr>
          <p:cNvSpPr>
            <a:spLocks noGrp="1"/>
          </p:cNvSpPr>
          <p:nvPr>
            <p:ph sz="half" idx="14"/>
          </p:nvPr>
        </p:nvSpPr>
        <p:spPr>
          <a:xfrm>
            <a:off x="4546514" y="1048009"/>
            <a:ext cx="3645485" cy="5152766"/>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contenu 3">
            <a:extLst>
              <a:ext uri="{FF2B5EF4-FFF2-40B4-BE49-F238E27FC236}">
                <a16:creationId xmlns:a16="http://schemas.microsoft.com/office/drawing/2014/main" id="{1AF4C398-FC43-4CE4-86A3-936F977941B3}"/>
              </a:ext>
            </a:extLst>
          </p:cNvPr>
          <p:cNvSpPr>
            <a:spLocks noGrp="1"/>
          </p:cNvSpPr>
          <p:nvPr>
            <p:ph sz="half" idx="16"/>
          </p:nvPr>
        </p:nvSpPr>
        <p:spPr>
          <a:xfrm>
            <a:off x="8381932" y="1048009"/>
            <a:ext cx="3628262" cy="5152766"/>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7" name="Image 16">
            <a:extLst>
              <a:ext uri="{FF2B5EF4-FFF2-40B4-BE49-F238E27FC236}">
                <a16:creationId xmlns:a16="http://schemas.microsoft.com/office/drawing/2014/main" id="{1A829697-960B-48B4-886E-F18117AA04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5" name="Espace réservé de la date 4">
            <a:extLst>
              <a:ext uri="{FF2B5EF4-FFF2-40B4-BE49-F238E27FC236}">
                <a16:creationId xmlns:a16="http://schemas.microsoft.com/office/drawing/2014/main" id="{54366ECD-511D-473A-AD21-624000E35C9B}"/>
              </a:ext>
            </a:extLst>
          </p:cNvPr>
          <p:cNvSpPr>
            <a:spLocks noGrp="1"/>
          </p:cNvSpPr>
          <p:nvPr>
            <p:ph type="dt" sz="half" idx="17"/>
          </p:nvPr>
        </p:nvSpPr>
        <p:spPr/>
        <p:txBody>
          <a:bodyPr/>
          <a:lstStyle/>
          <a:p>
            <a:fld id="{1E9288E0-CFAF-4A8B-A045-EFBB6C417B8C}" type="datetime1">
              <a:rPr lang="fr-FR" smtClean="0"/>
              <a:pPr/>
              <a:t>12/11/2025</a:t>
            </a:fld>
            <a:endParaRPr lang="fr-FR"/>
          </a:p>
        </p:txBody>
      </p:sp>
      <p:sp>
        <p:nvSpPr>
          <p:cNvPr id="6" name="Espace réservé du pied de page 5">
            <a:extLst>
              <a:ext uri="{FF2B5EF4-FFF2-40B4-BE49-F238E27FC236}">
                <a16:creationId xmlns:a16="http://schemas.microsoft.com/office/drawing/2014/main" id="{755B0C05-0D06-4B91-8912-DC733C4A924A}"/>
              </a:ext>
            </a:extLst>
          </p:cNvPr>
          <p:cNvSpPr>
            <a:spLocks noGrp="1"/>
          </p:cNvSpPr>
          <p:nvPr>
            <p:ph type="ftr" sz="quarter" idx="18"/>
          </p:nvPr>
        </p:nvSpPr>
        <p:spPr/>
        <p:txBody>
          <a:bodyPr/>
          <a:lstStyle/>
          <a:p>
            <a:endParaRPr lang="fr-FR"/>
          </a:p>
        </p:txBody>
      </p:sp>
      <p:sp>
        <p:nvSpPr>
          <p:cNvPr id="10" name="Espace réservé du numéro de diapositive 9">
            <a:extLst>
              <a:ext uri="{FF2B5EF4-FFF2-40B4-BE49-F238E27FC236}">
                <a16:creationId xmlns:a16="http://schemas.microsoft.com/office/drawing/2014/main" id="{39E058A7-A307-4D26-943D-50DFB2331A32}"/>
              </a:ext>
            </a:extLst>
          </p:cNvPr>
          <p:cNvSpPr>
            <a:spLocks noGrp="1"/>
          </p:cNvSpPr>
          <p:nvPr>
            <p:ph type="sldNum" sz="quarter" idx="19"/>
          </p:nvPr>
        </p:nvSpPr>
        <p:spPr/>
        <p:txBody>
          <a:bodyPr/>
          <a:lstStyle/>
          <a:p>
            <a:fld id="{68ABB3DF-BB9C-4E8D-AF18-6900103BCD2C}" type="slidenum">
              <a:rPr lang="fr-FR" smtClean="0"/>
              <a:pPr/>
              <a:t>‹N°›</a:t>
            </a:fld>
            <a:endParaRPr lang="fr-FR"/>
          </a:p>
        </p:txBody>
      </p:sp>
      <p:sp>
        <p:nvSpPr>
          <p:cNvPr id="18" name="Titre 1">
            <a:extLst>
              <a:ext uri="{FF2B5EF4-FFF2-40B4-BE49-F238E27FC236}">
                <a16:creationId xmlns:a16="http://schemas.microsoft.com/office/drawing/2014/main" id="{70B9339E-5E2F-476E-9DFE-55C15CEF365D}"/>
              </a:ext>
            </a:extLst>
          </p:cNvPr>
          <p:cNvSpPr>
            <a:spLocks noGrp="1"/>
          </p:cNvSpPr>
          <p:nvPr>
            <p:ph type="title"/>
          </p:nvPr>
        </p:nvSpPr>
        <p:spPr>
          <a:xfrm>
            <a:off x="838199" y="227538"/>
            <a:ext cx="11003571" cy="511102"/>
          </a:xfrm>
          <a:prstGeom prst="rect">
            <a:avLst/>
          </a:prstGeom>
        </p:spPr>
        <p:txBody>
          <a:bodyPr anchor="t">
            <a:noAutofit/>
          </a:bodyPr>
          <a:lstStyle>
            <a:lvl1pPr>
              <a:defRPr sz="2800">
                <a:latin typeface="Antipasto" panose="02000506000000020004" pitchFamily="2" charset="0"/>
              </a:defRPr>
            </a:lvl1pPr>
          </a:lstStyle>
          <a:p>
            <a:r>
              <a:rPr lang="fr-FR"/>
              <a:t>Modifiez le style du titre</a:t>
            </a:r>
          </a:p>
        </p:txBody>
      </p:sp>
      <p:cxnSp>
        <p:nvCxnSpPr>
          <p:cNvPr id="19" name="Connecteur droit 18">
            <a:extLst>
              <a:ext uri="{FF2B5EF4-FFF2-40B4-BE49-F238E27FC236}">
                <a16:creationId xmlns:a16="http://schemas.microsoft.com/office/drawing/2014/main" id="{A8889B20-4457-48E0-8E5E-6036D4DD0361}"/>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4755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332AEC-C6F4-461D-A5E1-3D3A4C9F0A10}"/>
              </a:ext>
            </a:extLst>
          </p:cNvPr>
          <p:cNvSpPr>
            <a:spLocks noGrp="1"/>
          </p:cNvSpPr>
          <p:nvPr>
            <p:ph type="body" idx="1"/>
          </p:nvPr>
        </p:nvSpPr>
        <p:spPr>
          <a:xfrm>
            <a:off x="822567" y="1048009"/>
            <a:ext cx="3551237" cy="873838"/>
          </a:xfrm>
          <a:prstGeom prst="rect">
            <a:avLst/>
          </a:prstGeom>
        </p:spPr>
        <p:txBody>
          <a:bodyPr anchor="t"/>
          <a:lstStyle>
            <a:lvl1pPr marL="0" indent="0">
              <a:buNone/>
              <a:defRPr sz="16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39787" y="2076531"/>
            <a:ext cx="3551237" cy="4124244"/>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2">
            <a:extLst>
              <a:ext uri="{FF2B5EF4-FFF2-40B4-BE49-F238E27FC236}">
                <a16:creationId xmlns:a16="http://schemas.microsoft.com/office/drawing/2014/main" id="{1A5E4A2D-EA13-42CD-A0BE-0B588C1E09FE}"/>
              </a:ext>
            </a:extLst>
          </p:cNvPr>
          <p:cNvSpPr>
            <a:spLocks noGrp="1"/>
          </p:cNvSpPr>
          <p:nvPr>
            <p:ph type="body" idx="13"/>
          </p:nvPr>
        </p:nvSpPr>
        <p:spPr>
          <a:xfrm>
            <a:off x="4546515" y="1048009"/>
            <a:ext cx="3645484" cy="873838"/>
          </a:xfrm>
          <a:prstGeom prst="rect">
            <a:avLst/>
          </a:prstGeom>
        </p:spPr>
        <p:txBody>
          <a:bodyPr anchor="t"/>
          <a:lstStyle>
            <a:lvl1pPr marL="0" indent="0">
              <a:buNone/>
              <a:defRPr sz="16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4" name="Espace réservé du contenu 3">
            <a:extLst>
              <a:ext uri="{FF2B5EF4-FFF2-40B4-BE49-F238E27FC236}">
                <a16:creationId xmlns:a16="http://schemas.microsoft.com/office/drawing/2014/main" id="{8061990E-C78A-4604-A17A-CBB36DEC9285}"/>
              </a:ext>
            </a:extLst>
          </p:cNvPr>
          <p:cNvSpPr>
            <a:spLocks noGrp="1"/>
          </p:cNvSpPr>
          <p:nvPr>
            <p:ph sz="half" idx="14"/>
          </p:nvPr>
        </p:nvSpPr>
        <p:spPr>
          <a:xfrm>
            <a:off x="4546514" y="2076531"/>
            <a:ext cx="3645485" cy="4124243"/>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2">
            <a:extLst>
              <a:ext uri="{FF2B5EF4-FFF2-40B4-BE49-F238E27FC236}">
                <a16:creationId xmlns:a16="http://schemas.microsoft.com/office/drawing/2014/main" id="{E4635AF6-B168-46F2-A31A-D95E56ACBA7A}"/>
              </a:ext>
            </a:extLst>
          </p:cNvPr>
          <p:cNvSpPr>
            <a:spLocks noGrp="1"/>
          </p:cNvSpPr>
          <p:nvPr>
            <p:ph type="body" idx="15"/>
          </p:nvPr>
        </p:nvSpPr>
        <p:spPr>
          <a:xfrm>
            <a:off x="8364711" y="1048009"/>
            <a:ext cx="3645483" cy="873838"/>
          </a:xfrm>
          <a:prstGeom prst="rect">
            <a:avLst/>
          </a:prstGeom>
        </p:spPr>
        <p:txBody>
          <a:bodyPr anchor="t"/>
          <a:lstStyle>
            <a:lvl1pPr marL="0" indent="0">
              <a:buNone/>
              <a:defRPr sz="16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Espace réservé du contenu 3">
            <a:extLst>
              <a:ext uri="{FF2B5EF4-FFF2-40B4-BE49-F238E27FC236}">
                <a16:creationId xmlns:a16="http://schemas.microsoft.com/office/drawing/2014/main" id="{1AF4C398-FC43-4CE4-86A3-936F977941B3}"/>
              </a:ext>
            </a:extLst>
          </p:cNvPr>
          <p:cNvSpPr>
            <a:spLocks noGrp="1"/>
          </p:cNvSpPr>
          <p:nvPr>
            <p:ph sz="half" idx="16"/>
          </p:nvPr>
        </p:nvSpPr>
        <p:spPr>
          <a:xfrm>
            <a:off x="8381932" y="2076531"/>
            <a:ext cx="3628262" cy="4124243"/>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7" name="Image 16">
            <a:extLst>
              <a:ext uri="{FF2B5EF4-FFF2-40B4-BE49-F238E27FC236}">
                <a16:creationId xmlns:a16="http://schemas.microsoft.com/office/drawing/2014/main" id="{1A829697-960B-48B4-886E-F18117AA04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5" name="Espace réservé de la date 4">
            <a:extLst>
              <a:ext uri="{FF2B5EF4-FFF2-40B4-BE49-F238E27FC236}">
                <a16:creationId xmlns:a16="http://schemas.microsoft.com/office/drawing/2014/main" id="{54366ECD-511D-473A-AD21-624000E35C9B}"/>
              </a:ext>
            </a:extLst>
          </p:cNvPr>
          <p:cNvSpPr>
            <a:spLocks noGrp="1"/>
          </p:cNvSpPr>
          <p:nvPr>
            <p:ph type="dt" sz="half" idx="17"/>
          </p:nvPr>
        </p:nvSpPr>
        <p:spPr/>
        <p:txBody>
          <a:bodyPr/>
          <a:lstStyle/>
          <a:p>
            <a:fld id="{1E9288E0-CFAF-4A8B-A045-EFBB6C417B8C}" type="datetime1">
              <a:rPr lang="fr-FR" smtClean="0"/>
              <a:pPr/>
              <a:t>12/11/2025</a:t>
            </a:fld>
            <a:endParaRPr lang="fr-FR"/>
          </a:p>
        </p:txBody>
      </p:sp>
      <p:sp>
        <p:nvSpPr>
          <p:cNvPr id="6" name="Espace réservé du pied de page 5">
            <a:extLst>
              <a:ext uri="{FF2B5EF4-FFF2-40B4-BE49-F238E27FC236}">
                <a16:creationId xmlns:a16="http://schemas.microsoft.com/office/drawing/2014/main" id="{755B0C05-0D06-4B91-8912-DC733C4A924A}"/>
              </a:ext>
            </a:extLst>
          </p:cNvPr>
          <p:cNvSpPr>
            <a:spLocks noGrp="1"/>
          </p:cNvSpPr>
          <p:nvPr>
            <p:ph type="ftr" sz="quarter" idx="18"/>
          </p:nvPr>
        </p:nvSpPr>
        <p:spPr/>
        <p:txBody>
          <a:bodyPr/>
          <a:lstStyle/>
          <a:p>
            <a:endParaRPr lang="fr-FR"/>
          </a:p>
        </p:txBody>
      </p:sp>
      <p:sp>
        <p:nvSpPr>
          <p:cNvPr id="10" name="Espace réservé du numéro de diapositive 9">
            <a:extLst>
              <a:ext uri="{FF2B5EF4-FFF2-40B4-BE49-F238E27FC236}">
                <a16:creationId xmlns:a16="http://schemas.microsoft.com/office/drawing/2014/main" id="{39E058A7-A307-4D26-943D-50DFB2331A32}"/>
              </a:ext>
            </a:extLst>
          </p:cNvPr>
          <p:cNvSpPr>
            <a:spLocks noGrp="1"/>
          </p:cNvSpPr>
          <p:nvPr>
            <p:ph type="sldNum" sz="quarter" idx="19"/>
          </p:nvPr>
        </p:nvSpPr>
        <p:spPr/>
        <p:txBody>
          <a:bodyPr/>
          <a:lstStyle/>
          <a:p>
            <a:fld id="{68ABB3DF-BB9C-4E8D-AF18-6900103BCD2C}" type="slidenum">
              <a:rPr lang="fr-FR" smtClean="0"/>
              <a:pPr/>
              <a:t>‹N°›</a:t>
            </a:fld>
            <a:endParaRPr lang="fr-FR"/>
          </a:p>
        </p:txBody>
      </p:sp>
      <p:sp>
        <p:nvSpPr>
          <p:cNvPr id="18" name="Titre 1">
            <a:extLst>
              <a:ext uri="{FF2B5EF4-FFF2-40B4-BE49-F238E27FC236}">
                <a16:creationId xmlns:a16="http://schemas.microsoft.com/office/drawing/2014/main" id="{70B9339E-5E2F-476E-9DFE-55C15CEF365D}"/>
              </a:ext>
            </a:extLst>
          </p:cNvPr>
          <p:cNvSpPr>
            <a:spLocks noGrp="1"/>
          </p:cNvSpPr>
          <p:nvPr>
            <p:ph type="title"/>
          </p:nvPr>
        </p:nvSpPr>
        <p:spPr>
          <a:xfrm>
            <a:off x="838199" y="227538"/>
            <a:ext cx="11003571" cy="511102"/>
          </a:xfrm>
          <a:prstGeom prst="rect">
            <a:avLst/>
          </a:prstGeom>
        </p:spPr>
        <p:txBody>
          <a:bodyPr anchor="t">
            <a:noAutofit/>
          </a:bodyPr>
          <a:lstStyle>
            <a:lvl1pPr>
              <a:defRPr sz="2800">
                <a:latin typeface="Antipasto" panose="02000506000000020004" pitchFamily="2" charset="0"/>
              </a:defRPr>
            </a:lvl1pPr>
          </a:lstStyle>
          <a:p>
            <a:r>
              <a:rPr lang="fr-FR"/>
              <a:t>Modifiez le style du titre</a:t>
            </a:r>
          </a:p>
        </p:txBody>
      </p:sp>
      <p:cxnSp>
        <p:nvCxnSpPr>
          <p:cNvPr id="19" name="Connecteur droit 18">
            <a:extLst>
              <a:ext uri="{FF2B5EF4-FFF2-40B4-BE49-F238E27FC236}">
                <a16:creationId xmlns:a16="http://schemas.microsoft.com/office/drawing/2014/main" id="{A8889B20-4457-48E0-8E5E-6036D4DD0361}"/>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91834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u / Graphique">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39788" y="1048009"/>
            <a:ext cx="3459838" cy="5171816"/>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graphique 5">
            <a:extLst>
              <a:ext uri="{FF2B5EF4-FFF2-40B4-BE49-F238E27FC236}">
                <a16:creationId xmlns:a16="http://schemas.microsoft.com/office/drawing/2014/main" id="{6ED1DBFA-4BBE-4564-B869-B35968ED2D43}"/>
              </a:ext>
            </a:extLst>
          </p:cNvPr>
          <p:cNvSpPr>
            <a:spLocks noGrp="1"/>
          </p:cNvSpPr>
          <p:nvPr>
            <p:ph type="chart" sz="quarter" idx="13"/>
          </p:nvPr>
        </p:nvSpPr>
        <p:spPr>
          <a:xfrm>
            <a:off x="4445000" y="1048009"/>
            <a:ext cx="7396163" cy="5171816"/>
          </a:xfrm>
          <a:prstGeom prst="rect">
            <a:avLst/>
          </a:prstGeom>
        </p:spPr>
        <p:txBody>
          <a:bodyPr/>
          <a:lstStyle>
            <a:lvl1pPr marL="0" indent="0">
              <a:buNone/>
              <a:defRPr sz="2000">
                <a:latin typeface="Gotham Book" pitchFamily="50" charset="0"/>
              </a:defRPr>
            </a:lvl1pPr>
          </a:lstStyle>
          <a:p>
            <a:r>
              <a:rPr lang="fr-FR"/>
              <a:t>Cliquez sur l'icône pour ajouter un graphique</a:t>
            </a:r>
          </a:p>
        </p:txBody>
      </p:sp>
      <p:pic>
        <p:nvPicPr>
          <p:cNvPr id="13" name="Image 12">
            <a:extLst>
              <a:ext uri="{FF2B5EF4-FFF2-40B4-BE49-F238E27FC236}">
                <a16:creationId xmlns:a16="http://schemas.microsoft.com/office/drawing/2014/main" id="{77551745-FD94-4D28-ACD8-8683CC166F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5" name="Espace réservé de la date 4">
            <a:extLst>
              <a:ext uri="{FF2B5EF4-FFF2-40B4-BE49-F238E27FC236}">
                <a16:creationId xmlns:a16="http://schemas.microsoft.com/office/drawing/2014/main" id="{D6CF3F89-B179-40D6-94D3-65729FF284E7}"/>
              </a:ext>
            </a:extLst>
          </p:cNvPr>
          <p:cNvSpPr>
            <a:spLocks noGrp="1"/>
          </p:cNvSpPr>
          <p:nvPr>
            <p:ph type="dt" sz="half" idx="14"/>
          </p:nvPr>
        </p:nvSpPr>
        <p:spPr/>
        <p:txBody>
          <a:bodyPr/>
          <a:lstStyle/>
          <a:p>
            <a:fld id="{1E9288E0-CFAF-4A8B-A045-EFBB6C417B8C}" type="datetime1">
              <a:rPr lang="fr-FR" smtClean="0"/>
              <a:pPr/>
              <a:t>12/11/2025</a:t>
            </a:fld>
            <a:endParaRPr lang="fr-FR"/>
          </a:p>
        </p:txBody>
      </p:sp>
      <p:sp>
        <p:nvSpPr>
          <p:cNvPr id="10" name="Espace réservé du pied de page 9">
            <a:extLst>
              <a:ext uri="{FF2B5EF4-FFF2-40B4-BE49-F238E27FC236}">
                <a16:creationId xmlns:a16="http://schemas.microsoft.com/office/drawing/2014/main" id="{32307251-0CA3-4272-8564-9E88018798E9}"/>
              </a:ext>
            </a:extLst>
          </p:cNvPr>
          <p:cNvSpPr>
            <a:spLocks noGrp="1"/>
          </p:cNvSpPr>
          <p:nvPr>
            <p:ph type="ftr" sz="quarter" idx="15"/>
          </p:nvPr>
        </p:nvSpPr>
        <p:spPr/>
        <p:txBody>
          <a:bodyPr/>
          <a:lstStyle/>
          <a:p>
            <a:endParaRPr lang="fr-FR"/>
          </a:p>
        </p:txBody>
      </p:sp>
      <p:sp>
        <p:nvSpPr>
          <p:cNvPr id="11" name="Espace réservé du numéro de diapositive 10">
            <a:extLst>
              <a:ext uri="{FF2B5EF4-FFF2-40B4-BE49-F238E27FC236}">
                <a16:creationId xmlns:a16="http://schemas.microsoft.com/office/drawing/2014/main" id="{6522245F-489A-47B1-B6BE-69D25F978918}"/>
              </a:ext>
            </a:extLst>
          </p:cNvPr>
          <p:cNvSpPr>
            <a:spLocks noGrp="1"/>
          </p:cNvSpPr>
          <p:nvPr>
            <p:ph type="sldNum" sz="quarter" idx="16"/>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4DB537FD-7E35-44EE-B40C-5CA46DFBCAC6}"/>
              </a:ext>
            </a:extLst>
          </p:cNvPr>
          <p:cNvSpPr>
            <a:spLocks noGrp="1"/>
          </p:cNvSpPr>
          <p:nvPr>
            <p:ph type="title"/>
          </p:nvPr>
        </p:nvSpPr>
        <p:spPr>
          <a:xfrm>
            <a:off x="838199" y="227538"/>
            <a:ext cx="11003571" cy="511102"/>
          </a:xfrm>
          <a:prstGeom prst="rect">
            <a:avLst/>
          </a:prstGeom>
        </p:spPr>
        <p:txBody>
          <a:bodyPr anchor="t">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E5E09143-9F2C-4812-9EB1-2EABCF520544}"/>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01243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4DD58-8B0A-2FB7-D0E8-B7CE2930C61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F3435FE-5216-9A77-4DA0-CCE49E5562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55A378B-A79E-6F4E-0516-264E765B76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F1FA676-6BD9-1E18-05CE-762824481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6F45465-B868-4DE8-0EC6-6C87EB28C9E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E3B1596-1D12-7D1C-9111-FF0076C6D6EB}"/>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8" name="Espace réservé du pied de page 7">
            <a:extLst>
              <a:ext uri="{FF2B5EF4-FFF2-40B4-BE49-F238E27FC236}">
                <a16:creationId xmlns:a16="http://schemas.microsoft.com/office/drawing/2014/main" id="{AFECF6F3-D932-1186-C289-E9FD79C2AC7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582565-A722-0946-2759-DD79B5AFD89F}"/>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3090310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u /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332AEC-C6F4-461D-A5E1-3D3A4C9F0A10}"/>
              </a:ext>
            </a:extLst>
          </p:cNvPr>
          <p:cNvSpPr>
            <a:spLocks noGrp="1"/>
          </p:cNvSpPr>
          <p:nvPr>
            <p:ph type="body" idx="1"/>
          </p:nvPr>
        </p:nvSpPr>
        <p:spPr>
          <a:xfrm>
            <a:off x="839788" y="1048009"/>
            <a:ext cx="3459838" cy="1133213"/>
          </a:xfrm>
          <a:prstGeom prst="rect">
            <a:avLst/>
          </a:prstGeom>
        </p:spPr>
        <p:txBody>
          <a:bodyPr anchor="t"/>
          <a:lstStyle>
            <a:lvl1pPr marL="0" indent="0">
              <a:buNone/>
              <a:defRPr sz="18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39788" y="2326683"/>
            <a:ext cx="3459838" cy="3893142"/>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graphique 5">
            <a:extLst>
              <a:ext uri="{FF2B5EF4-FFF2-40B4-BE49-F238E27FC236}">
                <a16:creationId xmlns:a16="http://schemas.microsoft.com/office/drawing/2014/main" id="{6ED1DBFA-4BBE-4564-B869-B35968ED2D43}"/>
              </a:ext>
            </a:extLst>
          </p:cNvPr>
          <p:cNvSpPr>
            <a:spLocks noGrp="1"/>
          </p:cNvSpPr>
          <p:nvPr>
            <p:ph type="chart" sz="quarter" idx="13"/>
          </p:nvPr>
        </p:nvSpPr>
        <p:spPr>
          <a:xfrm>
            <a:off x="4445000" y="1048009"/>
            <a:ext cx="7396163" cy="5171816"/>
          </a:xfrm>
          <a:prstGeom prst="rect">
            <a:avLst/>
          </a:prstGeom>
        </p:spPr>
        <p:txBody>
          <a:bodyPr/>
          <a:lstStyle>
            <a:lvl1pPr marL="0" indent="0">
              <a:buNone/>
              <a:defRPr sz="2000">
                <a:latin typeface="Gotham Book" pitchFamily="50" charset="0"/>
              </a:defRPr>
            </a:lvl1pPr>
          </a:lstStyle>
          <a:p>
            <a:r>
              <a:rPr lang="fr-FR"/>
              <a:t>Cliquez sur l'icône pour ajouter un graphique</a:t>
            </a:r>
          </a:p>
        </p:txBody>
      </p:sp>
      <p:pic>
        <p:nvPicPr>
          <p:cNvPr id="13" name="Image 12">
            <a:extLst>
              <a:ext uri="{FF2B5EF4-FFF2-40B4-BE49-F238E27FC236}">
                <a16:creationId xmlns:a16="http://schemas.microsoft.com/office/drawing/2014/main" id="{77551745-FD94-4D28-ACD8-8683CC166F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5" name="Espace réservé de la date 4">
            <a:extLst>
              <a:ext uri="{FF2B5EF4-FFF2-40B4-BE49-F238E27FC236}">
                <a16:creationId xmlns:a16="http://schemas.microsoft.com/office/drawing/2014/main" id="{D6CF3F89-B179-40D6-94D3-65729FF284E7}"/>
              </a:ext>
            </a:extLst>
          </p:cNvPr>
          <p:cNvSpPr>
            <a:spLocks noGrp="1"/>
          </p:cNvSpPr>
          <p:nvPr>
            <p:ph type="dt" sz="half" idx="14"/>
          </p:nvPr>
        </p:nvSpPr>
        <p:spPr/>
        <p:txBody>
          <a:bodyPr/>
          <a:lstStyle/>
          <a:p>
            <a:fld id="{1E9288E0-CFAF-4A8B-A045-EFBB6C417B8C}" type="datetime1">
              <a:rPr lang="fr-FR" smtClean="0"/>
              <a:pPr/>
              <a:t>12/11/2025</a:t>
            </a:fld>
            <a:endParaRPr lang="fr-FR"/>
          </a:p>
        </p:txBody>
      </p:sp>
      <p:sp>
        <p:nvSpPr>
          <p:cNvPr id="10" name="Espace réservé du pied de page 9">
            <a:extLst>
              <a:ext uri="{FF2B5EF4-FFF2-40B4-BE49-F238E27FC236}">
                <a16:creationId xmlns:a16="http://schemas.microsoft.com/office/drawing/2014/main" id="{32307251-0CA3-4272-8564-9E88018798E9}"/>
              </a:ext>
            </a:extLst>
          </p:cNvPr>
          <p:cNvSpPr>
            <a:spLocks noGrp="1"/>
          </p:cNvSpPr>
          <p:nvPr>
            <p:ph type="ftr" sz="quarter" idx="15"/>
          </p:nvPr>
        </p:nvSpPr>
        <p:spPr/>
        <p:txBody>
          <a:bodyPr/>
          <a:lstStyle/>
          <a:p>
            <a:endParaRPr lang="fr-FR"/>
          </a:p>
        </p:txBody>
      </p:sp>
      <p:sp>
        <p:nvSpPr>
          <p:cNvPr id="11" name="Espace réservé du numéro de diapositive 10">
            <a:extLst>
              <a:ext uri="{FF2B5EF4-FFF2-40B4-BE49-F238E27FC236}">
                <a16:creationId xmlns:a16="http://schemas.microsoft.com/office/drawing/2014/main" id="{6522245F-489A-47B1-B6BE-69D25F978918}"/>
              </a:ext>
            </a:extLst>
          </p:cNvPr>
          <p:cNvSpPr>
            <a:spLocks noGrp="1"/>
          </p:cNvSpPr>
          <p:nvPr>
            <p:ph type="sldNum" sz="quarter" idx="16"/>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4DB537FD-7E35-44EE-B40C-5CA46DFBCAC6}"/>
              </a:ext>
            </a:extLst>
          </p:cNvPr>
          <p:cNvSpPr>
            <a:spLocks noGrp="1"/>
          </p:cNvSpPr>
          <p:nvPr>
            <p:ph type="title"/>
          </p:nvPr>
        </p:nvSpPr>
        <p:spPr>
          <a:xfrm>
            <a:off x="838199" y="227538"/>
            <a:ext cx="11003571" cy="511102"/>
          </a:xfrm>
          <a:prstGeom prst="rect">
            <a:avLst/>
          </a:prstGeom>
        </p:spPr>
        <p:txBody>
          <a:bodyPr anchor="t">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E5E09143-9F2C-4812-9EB1-2EABCF520544}"/>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04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ique / Contenu">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332AEC-C6F4-461D-A5E1-3D3A4C9F0A10}"/>
              </a:ext>
            </a:extLst>
          </p:cNvPr>
          <p:cNvSpPr>
            <a:spLocks noGrp="1"/>
          </p:cNvSpPr>
          <p:nvPr>
            <p:ph type="body" idx="1"/>
          </p:nvPr>
        </p:nvSpPr>
        <p:spPr>
          <a:xfrm>
            <a:off x="8381932" y="1048010"/>
            <a:ext cx="3459838" cy="999866"/>
          </a:xfrm>
          <a:prstGeom prst="rect">
            <a:avLst/>
          </a:prstGeom>
        </p:spPr>
        <p:txBody>
          <a:bodyPr anchor="t"/>
          <a:lstStyle>
            <a:lvl1pPr marL="0" indent="0">
              <a:buNone/>
              <a:defRPr sz="16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381932" y="2152650"/>
            <a:ext cx="3459838" cy="4095749"/>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graphique 5">
            <a:extLst>
              <a:ext uri="{FF2B5EF4-FFF2-40B4-BE49-F238E27FC236}">
                <a16:creationId xmlns:a16="http://schemas.microsoft.com/office/drawing/2014/main" id="{6ED1DBFA-4BBE-4564-B869-B35968ED2D43}"/>
              </a:ext>
            </a:extLst>
          </p:cNvPr>
          <p:cNvSpPr>
            <a:spLocks noGrp="1"/>
          </p:cNvSpPr>
          <p:nvPr>
            <p:ph type="chart" sz="quarter" idx="13"/>
          </p:nvPr>
        </p:nvSpPr>
        <p:spPr>
          <a:xfrm>
            <a:off x="847386" y="1048009"/>
            <a:ext cx="7396163" cy="5200390"/>
          </a:xfrm>
          <a:prstGeom prst="rect">
            <a:avLst/>
          </a:prstGeom>
        </p:spPr>
        <p:txBody>
          <a:bodyPr anchor="t"/>
          <a:lstStyle>
            <a:lvl1pPr marL="0" indent="0">
              <a:buNone/>
              <a:defRPr sz="2000">
                <a:latin typeface="Antipasto" panose="02000506000000020004" pitchFamily="2" charset="0"/>
              </a:defRPr>
            </a:lvl1pPr>
          </a:lstStyle>
          <a:p>
            <a:r>
              <a:rPr lang="fr-FR"/>
              <a:t>Cliquez sur l'icône pour ajouter un graphique</a:t>
            </a:r>
          </a:p>
        </p:txBody>
      </p:sp>
      <p:pic>
        <p:nvPicPr>
          <p:cNvPr id="13" name="Image 12">
            <a:extLst>
              <a:ext uri="{FF2B5EF4-FFF2-40B4-BE49-F238E27FC236}">
                <a16:creationId xmlns:a16="http://schemas.microsoft.com/office/drawing/2014/main" id="{EF9EEEE8-0BB9-4726-8888-ADBB1F5934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5" name="Espace réservé de la date 4">
            <a:extLst>
              <a:ext uri="{FF2B5EF4-FFF2-40B4-BE49-F238E27FC236}">
                <a16:creationId xmlns:a16="http://schemas.microsoft.com/office/drawing/2014/main" id="{13DA5109-2356-4FDF-BD5B-6940DD55E4F0}"/>
              </a:ext>
            </a:extLst>
          </p:cNvPr>
          <p:cNvSpPr>
            <a:spLocks noGrp="1"/>
          </p:cNvSpPr>
          <p:nvPr>
            <p:ph type="dt" sz="half" idx="14"/>
          </p:nvPr>
        </p:nvSpPr>
        <p:spPr/>
        <p:txBody>
          <a:bodyPr/>
          <a:lstStyle/>
          <a:p>
            <a:fld id="{1E9288E0-CFAF-4A8B-A045-EFBB6C417B8C}" type="datetime1">
              <a:rPr lang="fr-FR" smtClean="0"/>
              <a:pPr/>
              <a:t>12/11/2025</a:t>
            </a:fld>
            <a:endParaRPr lang="fr-FR"/>
          </a:p>
        </p:txBody>
      </p:sp>
      <p:sp>
        <p:nvSpPr>
          <p:cNvPr id="10" name="Espace réservé du pied de page 9">
            <a:extLst>
              <a:ext uri="{FF2B5EF4-FFF2-40B4-BE49-F238E27FC236}">
                <a16:creationId xmlns:a16="http://schemas.microsoft.com/office/drawing/2014/main" id="{B5F0EDA0-4A14-4B29-9A12-236317E8B1D5}"/>
              </a:ext>
            </a:extLst>
          </p:cNvPr>
          <p:cNvSpPr>
            <a:spLocks noGrp="1"/>
          </p:cNvSpPr>
          <p:nvPr>
            <p:ph type="ftr" sz="quarter" idx="15"/>
          </p:nvPr>
        </p:nvSpPr>
        <p:spPr/>
        <p:txBody>
          <a:bodyPr/>
          <a:lstStyle/>
          <a:p>
            <a:endParaRPr lang="fr-FR"/>
          </a:p>
        </p:txBody>
      </p:sp>
      <p:sp>
        <p:nvSpPr>
          <p:cNvPr id="11" name="Espace réservé du numéro de diapositive 10">
            <a:extLst>
              <a:ext uri="{FF2B5EF4-FFF2-40B4-BE49-F238E27FC236}">
                <a16:creationId xmlns:a16="http://schemas.microsoft.com/office/drawing/2014/main" id="{A0FA1482-F844-4613-971C-20793D382C94}"/>
              </a:ext>
            </a:extLst>
          </p:cNvPr>
          <p:cNvSpPr>
            <a:spLocks noGrp="1"/>
          </p:cNvSpPr>
          <p:nvPr>
            <p:ph type="sldNum" sz="quarter" idx="16"/>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C8BCA614-44A0-4F68-A7D2-D6280CCC07E2}"/>
              </a:ext>
            </a:extLst>
          </p:cNvPr>
          <p:cNvSpPr>
            <a:spLocks noGrp="1"/>
          </p:cNvSpPr>
          <p:nvPr>
            <p:ph type="title"/>
          </p:nvPr>
        </p:nvSpPr>
        <p:spPr>
          <a:xfrm>
            <a:off x="838199" y="227538"/>
            <a:ext cx="11003571" cy="511102"/>
          </a:xfrm>
          <a:prstGeom prst="rect">
            <a:avLst/>
          </a:prstGeom>
        </p:spPr>
        <p:txBody>
          <a:bodyPr anchor="t">
            <a:noAutofit/>
          </a:bodyPr>
          <a:lstStyle>
            <a:lvl1pPr>
              <a:defRPr sz="20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678AE789-F9CF-48C5-88B9-DFFC33EF779F}"/>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8146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u / imag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332AEC-C6F4-461D-A5E1-3D3A4C9F0A10}"/>
              </a:ext>
            </a:extLst>
          </p:cNvPr>
          <p:cNvSpPr>
            <a:spLocks noGrp="1"/>
          </p:cNvSpPr>
          <p:nvPr>
            <p:ph type="body" idx="1"/>
          </p:nvPr>
        </p:nvSpPr>
        <p:spPr>
          <a:xfrm>
            <a:off x="848679" y="1004304"/>
            <a:ext cx="3741737" cy="873838"/>
          </a:xfrm>
          <a:prstGeom prst="rect">
            <a:avLst/>
          </a:prstGeom>
        </p:spPr>
        <p:txBody>
          <a:bodyPr anchor="ctr"/>
          <a:lstStyle>
            <a:lvl1pPr marL="0" indent="0">
              <a:buNone/>
              <a:defRPr sz="18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49312" y="1989121"/>
            <a:ext cx="3741737" cy="4230704"/>
          </a:xfrm>
          <a:prstGeom prst="rect">
            <a:avLst/>
          </a:prstGeom>
        </p:spPr>
        <p:txBody>
          <a:bodyPr anchor="ctr"/>
          <a:lstStyle>
            <a:lvl1pPr marL="228600" indent="-228600">
              <a:buFontTx/>
              <a:buBlip>
                <a:blip r:embed="rId2">
                  <a:extLst>
                    <a:ext uri="{96DAC541-7B7A-43D3-8B79-37D633B846F1}">
                      <asvg:svgBlip xmlns:asvg="http://schemas.microsoft.com/office/drawing/2016/SVG/main" r:embed="rId3"/>
                    </a:ext>
                  </a:extLst>
                </a:blip>
              </a:buBlip>
              <a:defRPr sz="1600">
                <a:latin typeface="Antipasto" panose="02000506000000020004" pitchFamily="2"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Antipasto" panose="02000506000000020004" pitchFamily="2"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Antipasto" panose="02000506000000020004" pitchFamily="2"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Antipasto" panose="02000506000000020004" pitchFamily="2"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Antipasto" panose="02000506000000020004"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pour une image  9">
            <a:extLst>
              <a:ext uri="{FF2B5EF4-FFF2-40B4-BE49-F238E27FC236}">
                <a16:creationId xmlns:a16="http://schemas.microsoft.com/office/drawing/2014/main" id="{214F0A6A-CE79-47CC-87BD-1E3A18E58547}"/>
              </a:ext>
            </a:extLst>
          </p:cNvPr>
          <p:cNvSpPr>
            <a:spLocks noGrp="1"/>
          </p:cNvSpPr>
          <p:nvPr>
            <p:ph type="pic" sz="quarter" idx="13"/>
          </p:nvPr>
        </p:nvSpPr>
        <p:spPr>
          <a:xfrm>
            <a:off x="4667250" y="1004305"/>
            <a:ext cx="7174520" cy="5215520"/>
          </a:xfrm>
          <a:prstGeom prst="rect">
            <a:avLst/>
          </a:prstGeom>
        </p:spPr>
        <p:txBody>
          <a:bodyPr/>
          <a:lstStyle>
            <a:lvl1pPr marL="0" indent="0">
              <a:buNone/>
              <a:defRPr sz="2000">
                <a:latin typeface="Antipasto" panose="02000506000000020004" pitchFamily="2" charset="0"/>
              </a:defRPr>
            </a:lvl1pPr>
          </a:lstStyle>
          <a:p>
            <a:r>
              <a:rPr lang="fr-FR"/>
              <a:t>Cliquez sur l'icône pour ajouter une image</a:t>
            </a:r>
          </a:p>
        </p:txBody>
      </p:sp>
      <p:pic>
        <p:nvPicPr>
          <p:cNvPr id="13" name="Image 12">
            <a:extLst>
              <a:ext uri="{FF2B5EF4-FFF2-40B4-BE49-F238E27FC236}">
                <a16:creationId xmlns:a16="http://schemas.microsoft.com/office/drawing/2014/main" id="{BF4FD5F2-B412-44A8-88E4-A9F879112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5" name="Espace réservé de la date 4">
            <a:extLst>
              <a:ext uri="{FF2B5EF4-FFF2-40B4-BE49-F238E27FC236}">
                <a16:creationId xmlns:a16="http://schemas.microsoft.com/office/drawing/2014/main" id="{31B81FF6-753B-4C51-A159-AC8CC60DAB9E}"/>
              </a:ext>
            </a:extLst>
          </p:cNvPr>
          <p:cNvSpPr>
            <a:spLocks noGrp="1"/>
          </p:cNvSpPr>
          <p:nvPr>
            <p:ph type="dt" sz="half" idx="14"/>
          </p:nvPr>
        </p:nvSpPr>
        <p:spPr/>
        <p:txBody>
          <a:bodyPr/>
          <a:lstStyle/>
          <a:p>
            <a:fld id="{1E9288E0-CFAF-4A8B-A045-EFBB6C417B8C}" type="datetime1">
              <a:rPr lang="fr-FR" smtClean="0"/>
              <a:pPr/>
              <a:t>12/11/2025</a:t>
            </a:fld>
            <a:endParaRPr lang="fr-FR"/>
          </a:p>
        </p:txBody>
      </p:sp>
      <p:sp>
        <p:nvSpPr>
          <p:cNvPr id="6" name="Espace réservé du pied de page 5">
            <a:extLst>
              <a:ext uri="{FF2B5EF4-FFF2-40B4-BE49-F238E27FC236}">
                <a16:creationId xmlns:a16="http://schemas.microsoft.com/office/drawing/2014/main" id="{C48370BD-A9F5-4DAB-B385-4AAAF88520DC}"/>
              </a:ext>
            </a:extLst>
          </p:cNvPr>
          <p:cNvSpPr>
            <a:spLocks noGrp="1"/>
          </p:cNvSpPr>
          <p:nvPr>
            <p:ph type="ftr" sz="quarter" idx="15"/>
          </p:nvPr>
        </p:nvSpPr>
        <p:spPr/>
        <p:txBody>
          <a:bodyPr/>
          <a:lstStyle/>
          <a:p>
            <a:endParaRPr lang="fr-FR"/>
          </a:p>
        </p:txBody>
      </p:sp>
      <p:sp>
        <p:nvSpPr>
          <p:cNvPr id="11" name="Espace réservé du numéro de diapositive 10">
            <a:extLst>
              <a:ext uri="{FF2B5EF4-FFF2-40B4-BE49-F238E27FC236}">
                <a16:creationId xmlns:a16="http://schemas.microsoft.com/office/drawing/2014/main" id="{68127E97-7453-407B-B12C-55F3F0E4318B}"/>
              </a:ext>
            </a:extLst>
          </p:cNvPr>
          <p:cNvSpPr>
            <a:spLocks noGrp="1"/>
          </p:cNvSpPr>
          <p:nvPr>
            <p:ph type="sldNum" sz="quarter" idx="16"/>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5F829B1E-5CD8-4F0F-82A1-D24C945C46B2}"/>
              </a:ext>
            </a:extLst>
          </p:cNvPr>
          <p:cNvSpPr>
            <a:spLocks noGrp="1"/>
          </p:cNvSpPr>
          <p:nvPr>
            <p:ph type="title"/>
          </p:nvPr>
        </p:nvSpPr>
        <p:spPr>
          <a:xfrm>
            <a:off x="838199" y="227538"/>
            <a:ext cx="11003571" cy="511102"/>
          </a:xfrm>
          <a:prstGeom prst="rect">
            <a:avLst/>
          </a:prstGeom>
        </p:spPr>
        <p:txBody>
          <a:bodyPr anchor="ctr">
            <a:noAutofit/>
          </a:bodyPr>
          <a:lstStyle>
            <a:lvl1pPr>
              <a:defRPr sz="20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C37F0989-1F87-4323-9D53-8C896FF58623}"/>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16637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 Contenu">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5332AEC-C6F4-461D-A5E1-3D3A4C9F0A10}"/>
              </a:ext>
            </a:extLst>
          </p:cNvPr>
          <p:cNvSpPr>
            <a:spLocks noGrp="1"/>
          </p:cNvSpPr>
          <p:nvPr>
            <p:ph type="body" idx="1"/>
          </p:nvPr>
        </p:nvSpPr>
        <p:spPr>
          <a:xfrm>
            <a:off x="8067675" y="1048010"/>
            <a:ext cx="3774095" cy="873838"/>
          </a:xfrm>
          <a:prstGeom prst="rect">
            <a:avLst/>
          </a:prstGeom>
        </p:spPr>
        <p:txBody>
          <a:bodyPr anchor="t"/>
          <a:lstStyle>
            <a:lvl1pPr marL="0" indent="0">
              <a:buNone/>
              <a:defRPr sz="1800" b="1">
                <a:latin typeface="Antipasto" panose="02000506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09D666-668C-460E-B0E5-BBFD1722FEA5}"/>
              </a:ext>
            </a:extLst>
          </p:cNvPr>
          <p:cNvSpPr>
            <a:spLocks noGrp="1"/>
          </p:cNvSpPr>
          <p:nvPr>
            <p:ph sz="half" idx="2"/>
          </p:nvPr>
        </p:nvSpPr>
        <p:spPr>
          <a:xfrm>
            <a:off x="8067675" y="2047874"/>
            <a:ext cx="3774095" cy="4200513"/>
          </a:xfrm>
          <a:prstGeom prst="rect">
            <a:avLst/>
          </a:prstGeom>
        </p:spPr>
        <p:txBody>
          <a:bodyPr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pour une image  9">
            <a:extLst>
              <a:ext uri="{FF2B5EF4-FFF2-40B4-BE49-F238E27FC236}">
                <a16:creationId xmlns:a16="http://schemas.microsoft.com/office/drawing/2014/main" id="{214F0A6A-CE79-47CC-87BD-1E3A18E58547}"/>
              </a:ext>
            </a:extLst>
          </p:cNvPr>
          <p:cNvSpPr>
            <a:spLocks noGrp="1"/>
          </p:cNvSpPr>
          <p:nvPr>
            <p:ph type="pic" sz="quarter" idx="13"/>
          </p:nvPr>
        </p:nvSpPr>
        <p:spPr>
          <a:xfrm>
            <a:off x="838199" y="1048009"/>
            <a:ext cx="7124701" cy="5200379"/>
          </a:xfrm>
          <a:prstGeom prst="rect">
            <a:avLst/>
          </a:prstGeom>
        </p:spPr>
        <p:txBody>
          <a:bodyPr anchor="t"/>
          <a:lstStyle>
            <a:lvl1pPr marL="0" indent="0">
              <a:buNone/>
              <a:defRPr sz="2000">
                <a:latin typeface="Antipasto" panose="02000506000000020004" pitchFamily="2" charset="0"/>
              </a:defRPr>
            </a:lvl1pPr>
          </a:lstStyle>
          <a:p>
            <a:r>
              <a:rPr lang="fr-FR"/>
              <a:t>Cliquez sur l'icône pour ajouter une image</a:t>
            </a:r>
          </a:p>
        </p:txBody>
      </p:sp>
      <p:pic>
        <p:nvPicPr>
          <p:cNvPr id="13" name="Image 12">
            <a:extLst>
              <a:ext uri="{FF2B5EF4-FFF2-40B4-BE49-F238E27FC236}">
                <a16:creationId xmlns:a16="http://schemas.microsoft.com/office/drawing/2014/main" id="{6A53EFC5-C6F3-4C36-A917-2FF1DD9771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5" name="Espace réservé de la date 4">
            <a:extLst>
              <a:ext uri="{FF2B5EF4-FFF2-40B4-BE49-F238E27FC236}">
                <a16:creationId xmlns:a16="http://schemas.microsoft.com/office/drawing/2014/main" id="{754FD144-7A50-4843-85CB-7DC0E3A00710}"/>
              </a:ext>
            </a:extLst>
          </p:cNvPr>
          <p:cNvSpPr>
            <a:spLocks noGrp="1"/>
          </p:cNvSpPr>
          <p:nvPr>
            <p:ph type="dt" sz="half" idx="14"/>
          </p:nvPr>
        </p:nvSpPr>
        <p:spPr/>
        <p:txBody>
          <a:bodyPr/>
          <a:lstStyle/>
          <a:p>
            <a:fld id="{1E9288E0-CFAF-4A8B-A045-EFBB6C417B8C}" type="datetime1">
              <a:rPr lang="fr-FR" smtClean="0"/>
              <a:pPr/>
              <a:t>12/11/2025</a:t>
            </a:fld>
            <a:endParaRPr lang="fr-FR"/>
          </a:p>
        </p:txBody>
      </p:sp>
      <p:sp>
        <p:nvSpPr>
          <p:cNvPr id="6" name="Espace réservé du pied de page 5">
            <a:extLst>
              <a:ext uri="{FF2B5EF4-FFF2-40B4-BE49-F238E27FC236}">
                <a16:creationId xmlns:a16="http://schemas.microsoft.com/office/drawing/2014/main" id="{12CB989E-B065-4BD9-AB75-472087F657FB}"/>
              </a:ext>
            </a:extLst>
          </p:cNvPr>
          <p:cNvSpPr>
            <a:spLocks noGrp="1"/>
          </p:cNvSpPr>
          <p:nvPr>
            <p:ph type="ftr" sz="quarter" idx="15"/>
          </p:nvPr>
        </p:nvSpPr>
        <p:spPr/>
        <p:txBody>
          <a:bodyPr/>
          <a:lstStyle/>
          <a:p>
            <a:endParaRPr lang="fr-FR"/>
          </a:p>
        </p:txBody>
      </p:sp>
      <p:sp>
        <p:nvSpPr>
          <p:cNvPr id="11" name="Espace réservé du numéro de diapositive 10">
            <a:extLst>
              <a:ext uri="{FF2B5EF4-FFF2-40B4-BE49-F238E27FC236}">
                <a16:creationId xmlns:a16="http://schemas.microsoft.com/office/drawing/2014/main" id="{268E18D4-96EE-48CD-92C7-C4F4D2CECADA}"/>
              </a:ext>
            </a:extLst>
          </p:cNvPr>
          <p:cNvSpPr>
            <a:spLocks noGrp="1"/>
          </p:cNvSpPr>
          <p:nvPr>
            <p:ph type="sldNum" sz="quarter" idx="16"/>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FC994B25-C84D-45AA-9B17-52EF19CA45A6}"/>
              </a:ext>
            </a:extLst>
          </p:cNvPr>
          <p:cNvSpPr>
            <a:spLocks noGrp="1"/>
          </p:cNvSpPr>
          <p:nvPr>
            <p:ph type="title"/>
          </p:nvPr>
        </p:nvSpPr>
        <p:spPr>
          <a:xfrm>
            <a:off x="838199" y="227538"/>
            <a:ext cx="11003571" cy="511102"/>
          </a:xfrm>
          <a:prstGeom prst="rect">
            <a:avLst/>
          </a:prstGeom>
        </p:spPr>
        <p:txBody>
          <a:bodyPr anchor="t">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066CF5CC-38B1-4211-BE17-5653C0148C87}"/>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9496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810FC29-D46A-4013-BF7B-DD56CC2792CD}"/>
              </a:ext>
            </a:extLst>
          </p:cNvPr>
          <p:cNvSpPr>
            <a:spLocks noGrp="1"/>
          </p:cNvSpPr>
          <p:nvPr>
            <p:ph sz="quarter" idx="13"/>
          </p:nvPr>
        </p:nvSpPr>
        <p:spPr>
          <a:xfrm>
            <a:off x="838201" y="1048009"/>
            <a:ext cx="5429434" cy="5190866"/>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contenu 5">
            <a:extLst>
              <a:ext uri="{FF2B5EF4-FFF2-40B4-BE49-F238E27FC236}">
                <a16:creationId xmlns:a16="http://schemas.microsoft.com/office/drawing/2014/main" id="{31D54E76-7C81-4D09-B51B-F4307723FC43}"/>
              </a:ext>
            </a:extLst>
          </p:cNvPr>
          <p:cNvSpPr>
            <a:spLocks noGrp="1"/>
          </p:cNvSpPr>
          <p:nvPr>
            <p:ph sz="quarter" idx="14"/>
          </p:nvPr>
        </p:nvSpPr>
        <p:spPr>
          <a:xfrm>
            <a:off x="6412337" y="1048009"/>
            <a:ext cx="5429433" cy="5190866"/>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F5E8DECC-009F-4CCB-94FA-79DCCFC900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3" name="Espace réservé de la date 2">
            <a:extLst>
              <a:ext uri="{FF2B5EF4-FFF2-40B4-BE49-F238E27FC236}">
                <a16:creationId xmlns:a16="http://schemas.microsoft.com/office/drawing/2014/main" id="{394EDF6C-E9C1-45BF-9850-8A4C31EF2195}"/>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41D02FE1-2665-4D92-B925-4FDF6D1F350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7E3BBA84-589E-4528-BA1D-0C44ACBB5088}"/>
              </a:ext>
            </a:extLst>
          </p:cNvPr>
          <p:cNvSpPr>
            <a:spLocks noGrp="1"/>
          </p:cNvSpPr>
          <p:nvPr>
            <p:ph type="sldNum" sz="quarter" idx="17"/>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A821C11D-767C-4726-8CD8-1242216A7A3C}"/>
              </a:ext>
            </a:extLst>
          </p:cNvPr>
          <p:cNvSpPr>
            <a:spLocks noGrp="1"/>
          </p:cNvSpPr>
          <p:nvPr>
            <p:ph type="title"/>
          </p:nvPr>
        </p:nvSpPr>
        <p:spPr>
          <a:xfrm>
            <a:off x="838199" y="227538"/>
            <a:ext cx="11003571" cy="511102"/>
          </a:xfrm>
          <a:prstGeom prst="rect">
            <a:avLst/>
          </a:prstGeom>
        </p:spPr>
        <p:txBody>
          <a:bodyPr anchor="ctr">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59B58B84-4759-408C-9D81-44C7F552E1E9}"/>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16905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u 1 colonne">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810FC29-D46A-4013-BF7B-DD56CC2792CD}"/>
              </a:ext>
            </a:extLst>
          </p:cNvPr>
          <p:cNvSpPr>
            <a:spLocks noGrp="1"/>
          </p:cNvSpPr>
          <p:nvPr>
            <p:ph sz="quarter" idx="13"/>
          </p:nvPr>
        </p:nvSpPr>
        <p:spPr>
          <a:xfrm>
            <a:off x="838200" y="1048009"/>
            <a:ext cx="11201399" cy="5190866"/>
          </a:xfrm>
          <a:prstGeom prst="rect">
            <a:avLst/>
          </a:prstGeom>
        </p:spPr>
        <p:txBody>
          <a:bodyPr/>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F5E8DECC-009F-4CCB-94FA-79DCCFC900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3" name="Espace réservé de la date 2">
            <a:extLst>
              <a:ext uri="{FF2B5EF4-FFF2-40B4-BE49-F238E27FC236}">
                <a16:creationId xmlns:a16="http://schemas.microsoft.com/office/drawing/2014/main" id="{394EDF6C-E9C1-45BF-9850-8A4C31EF2195}"/>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41D02FE1-2665-4D92-B925-4FDF6D1F350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7E3BBA84-589E-4528-BA1D-0C44ACBB5088}"/>
              </a:ext>
            </a:extLst>
          </p:cNvPr>
          <p:cNvSpPr>
            <a:spLocks noGrp="1"/>
          </p:cNvSpPr>
          <p:nvPr>
            <p:ph type="sldNum" sz="quarter" idx="17"/>
          </p:nvPr>
        </p:nvSpPr>
        <p:spPr/>
        <p:txBody>
          <a:bodyPr/>
          <a:lstStyle/>
          <a:p>
            <a:fld id="{68ABB3DF-BB9C-4E8D-AF18-6900103BCD2C}" type="slidenum">
              <a:rPr lang="fr-FR" smtClean="0"/>
              <a:pPr/>
              <a:t>‹N°›</a:t>
            </a:fld>
            <a:endParaRPr lang="fr-FR"/>
          </a:p>
        </p:txBody>
      </p:sp>
      <p:sp>
        <p:nvSpPr>
          <p:cNvPr id="14" name="Titre 1">
            <a:extLst>
              <a:ext uri="{FF2B5EF4-FFF2-40B4-BE49-F238E27FC236}">
                <a16:creationId xmlns:a16="http://schemas.microsoft.com/office/drawing/2014/main" id="{A821C11D-767C-4726-8CD8-1242216A7A3C}"/>
              </a:ext>
            </a:extLst>
          </p:cNvPr>
          <p:cNvSpPr>
            <a:spLocks noGrp="1"/>
          </p:cNvSpPr>
          <p:nvPr>
            <p:ph type="title"/>
          </p:nvPr>
        </p:nvSpPr>
        <p:spPr>
          <a:xfrm>
            <a:off x="838199" y="227538"/>
            <a:ext cx="11201399" cy="511102"/>
          </a:xfrm>
          <a:prstGeom prst="rect">
            <a:avLst/>
          </a:prstGeom>
        </p:spPr>
        <p:txBody>
          <a:bodyPr anchor="ctr">
            <a:noAutofit/>
          </a:bodyPr>
          <a:lstStyle>
            <a:lvl1pPr>
              <a:defRPr sz="2800">
                <a:latin typeface="Antipasto" panose="02000506000000020004" pitchFamily="2" charset="0"/>
              </a:defRPr>
            </a:lvl1pPr>
          </a:lstStyle>
          <a:p>
            <a:r>
              <a:rPr lang="fr-FR"/>
              <a:t>Modifiez le style du titre</a:t>
            </a:r>
          </a:p>
        </p:txBody>
      </p:sp>
      <p:cxnSp>
        <p:nvCxnSpPr>
          <p:cNvPr id="15" name="Connecteur droit 14">
            <a:extLst>
              <a:ext uri="{FF2B5EF4-FFF2-40B4-BE49-F238E27FC236}">
                <a16:creationId xmlns:a16="http://schemas.microsoft.com/office/drawing/2014/main" id="{59B58B84-4759-408C-9D81-44C7F552E1E9}"/>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46799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os au choix">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96A5CD21-1B12-4538-987C-18C28C725F64}"/>
              </a:ext>
            </a:extLst>
          </p:cNvPr>
          <p:cNvSpPr>
            <a:spLocks noChangeAspect="1" noChangeArrowheads="1" noTextEdit="1"/>
          </p:cNvSpPr>
          <p:nvPr userDrawn="1"/>
        </p:nvSpPr>
        <p:spPr bwMode="auto">
          <a:xfrm>
            <a:off x="838200" y="369888"/>
            <a:ext cx="10402888"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 name="Espace réservé de la date 1">
            <a:extLst>
              <a:ext uri="{FF2B5EF4-FFF2-40B4-BE49-F238E27FC236}">
                <a16:creationId xmlns:a16="http://schemas.microsoft.com/office/drawing/2014/main" id="{052D3B46-3561-438D-9A8F-85ACF4B86C4A}"/>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6" name="Espace réservé du pied de page 5">
            <a:extLst>
              <a:ext uri="{FF2B5EF4-FFF2-40B4-BE49-F238E27FC236}">
                <a16:creationId xmlns:a16="http://schemas.microsoft.com/office/drawing/2014/main" id="{4F1BADF0-23A8-4F7A-AE88-EE58C32338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260013-AF0A-4755-AA32-7393EF23D795}"/>
              </a:ext>
            </a:extLst>
          </p:cNvPr>
          <p:cNvSpPr>
            <a:spLocks noGrp="1"/>
          </p:cNvSpPr>
          <p:nvPr>
            <p:ph type="sldNum" sz="quarter" idx="12"/>
          </p:nvPr>
        </p:nvSpPr>
        <p:spPr/>
        <p:txBody>
          <a:bodyPr/>
          <a:lstStyle/>
          <a:p>
            <a:fld id="{68ABB3DF-BB9C-4E8D-AF18-6900103BCD2C}" type="slidenum">
              <a:rPr lang="fr-FR" smtClean="0"/>
              <a:pPr/>
              <a:t>‹N°›</a:t>
            </a:fld>
            <a:endParaRPr lang="fr-FR"/>
          </a:p>
        </p:txBody>
      </p:sp>
      <p:pic>
        <p:nvPicPr>
          <p:cNvPr id="4" name="Image 3" descr="Une image contenant texte, cerf-volant, champ, couvert&#10;&#10;Description générée automatiquement">
            <a:extLst>
              <a:ext uri="{FF2B5EF4-FFF2-40B4-BE49-F238E27FC236}">
                <a16:creationId xmlns:a16="http://schemas.microsoft.com/office/drawing/2014/main" id="{1A71DE8F-62ED-4B8B-A868-7621812D6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450" y="614302"/>
            <a:ext cx="10420350" cy="5248275"/>
          </a:xfrm>
          <a:prstGeom prst="rect">
            <a:avLst/>
          </a:prstGeom>
        </p:spPr>
      </p:pic>
    </p:spTree>
    <p:extLst>
      <p:ext uri="{BB962C8B-B14F-4D97-AF65-F5344CB8AC3E}">
        <p14:creationId xmlns:p14="http://schemas.microsoft.com/office/powerpoint/2010/main" val="2244193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 avec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5B9867F-C528-47BA-8751-71E40A901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5" name="Espace réservé de la date 4">
            <a:extLst>
              <a:ext uri="{FF2B5EF4-FFF2-40B4-BE49-F238E27FC236}">
                <a16:creationId xmlns:a16="http://schemas.microsoft.com/office/drawing/2014/main" id="{A7426F46-AE66-4C83-847E-E3763394BDD6}"/>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7" name="Espace réservé du pied de page 6">
            <a:extLst>
              <a:ext uri="{FF2B5EF4-FFF2-40B4-BE49-F238E27FC236}">
                <a16:creationId xmlns:a16="http://schemas.microsoft.com/office/drawing/2014/main" id="{6413B819-DE60-4828-B0D1-D03E2DCD370E}"/>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1F845EC3-860C-48D9-91D8-9A6E94BCEF6E}"/>
              </a:ext>
            </a:extLst>
          </p:cNvPr>
          <p:cNvSpPr>
            <a:spLocks noGrp="1"/>
          </p:cNvSpPr>
          <p:nvPr>
            <p:ph type="sldNum" sz="quarter" idx="12"/>
          </p:nvPr>
        </p:nvSpPr>
        <p:spPr/>
        <p:txBody>
          <a:bodyPr/>
          <a:lstStyle/>
          <a:p>
            <a:fld id="{68ABB3DF-BB9C-4E8D-AF18-6900103BCD2C}" type="slidenum">
              <a:rPr lang="fr-FR" smtClean="0"/>
              <a:pPr/>
              <a:t>‹N°›</a:t>
            </a:fld>
            <a:endParaRPr lang="fr-FR"/>
          </a:p>
        </p:txBody>
      </p:sp>
      <p:sp>
        <p:nvSpPr>
          <p:cNvPr id="9" name="Titre 1">
            <a:extLst>
              <a:ext uri="{FF2B5EF4-FFF2-40B4-BE49-F238E27FC236}">
                <a16:creationId xmlns:a16="http://schemas.microsoft.com/office/drawing/2014/main" id="{BB5A24A8-C58A-41E1-85A8-161BB7282A3C}"/>
              </a:ext>
            </a:extLst>
          </p:cNvPr>
          <p:cNvSpPr>
            <a:spLocks noGrp="1"/>
          </p:cNvSpPr>
          <p:nvPr>
            <p:ph type="title"/>
          </p:nvPr>
        </p:nvSpPr>
        <p:spPr>
          <a:xfrm>
            <a:off x="838199" y="227538"/>
            <a:ext cx="11003571" cy="511102"/>
          </a:xfrm>
          <a:prstGeom prst="rect">
            <a:avLst/>
          </a:prstGeom>
        </p:spPr>
        <p:txBody>
          <a:bodyPr anchor="ctr">
            <a:noAutofit/>
          </a:bodyPr>
          <a:lstStyle>
            <a:lvl1pPr>
              <a:defRPr sz="2800">
                <a:latin typeface="Antipasto" panose="02000506000000020004" pitchFamily="2" charset="0"/>
              </a:defRPr>
            </a:lvl1pPr>
          </a:lstStyle>
          <a:p>
            <a:r>
              <a:rPr lang="fr-FR"/>
              <a:t>Modifiez le style du titre</a:t>
            </a:r>
          </a:p>
        </p:txBody>
      </p:sp>
      <p:cxnSp>
        <p:nvCxnSpPr>
          <p:cNvPr id="10" name="Connecteur droit 9">
            <a:extLst>
              <a:ext uri="{FF2B5EF4-FFF2-40B4-BE49-F238E27FC236}">
                <a16:creationId xmlns:a16="http://schemas.microsoft.com/office/drawing/2014/main" id="{D64ED6AC-3FEA-4060-86E2-36BF9894BCA0}"/>
              </a:ext>
            </a:extLst>
          </p:cNvPr>
          <p:cNvCxnSpPr>
            <a:cxnSpLocks/>
          </p:cNvCxnSpPr>
          <p:nvPr userDrawn="1"/>
        </p:nvCxnSpPr>
        <p:spPr>
          <a:xfrm>
            <a:off x="838199" y="893324"/>
            <a:ext cx="228219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098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 sans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5B9867F-C528-47BA-8751-71E40A901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5" name="Espace réservé de la date 4">
            <a:extLst>
              <a:ext uri="{FF2B5EF4-FFF2-40B4-BE49-F238E27FC236}">
                <a16:creationId xmlns:a16="http://schemas.microsoft.com/office/drawing/2014/main" id="{A7426F46-AE66-4C83-847E-E3763394BDD6}"/>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7" name="Espace réservé du pied de page 6">
            <a:extLst>
              <a:ext uri="{FF2B5EF4-FFF2-40B4-BE49-F238E27FC236}">
                <a16:creationId xmlns:a16="http://schemas.microsoft.com/office/drawing/2014/main" id="{6413B819-DE60-4828-B0D1-D03E2DCD370E}"/>
              </a:ext>
            </a:extLst>
          </p:cNvPr>
          <p:cNvSpPr>
            <a:spLocks noGrp="1"/>
          </p:cNvSpPr>
          <p:nvPr>
            <p:ph type="ftr" sz="quarter" idx="11"/>
          </p:nvPr>
        </p:nvSpPr>
        <p:spPr/>
        <p:txBody>
          <a:bodyPr/>
          <a:lstStyle/>
          <a:p>
            <a:endParaRPr lang="fr-FR"/>
          </a:p>
        </p:txBody>
      </p:sp>
      <p:sp>
        <p:nvSpPr>
          <p:cNvPr id="8" name="Espace réservé du numéro de diapositive 7">
            <a:extLst>
              <a:ext uri="{FF2B5EF4-FFF2-40B4-BE49-F238E27FC236}">
                <a16:creationId xmlns:a16="http://schemas.microsoft.com/office/drawing/2014/main" id="{1F845EC3-860C-48D9-91D8-9A6E94BCEF6E}"/>
              </a:ext>
            </a:extLst>
          </p:cNvPr>
          <p:cNvSpPr>
            <a:spLocks noGrp="1"/>
          </p:cNvSpPr>
          <p:nvPr>
            <p:ph type="sldNum" sz="quarter" idx="12"/>
          </p:nvPr>
        </p:nvSpPr>
        <p:spPr/>
        <p:txBody>
          <a:bodyPr/>
          <a:lstStyle/>
          <a:p>
            <a:fld id="{68ABB3DF-BB9C-4E8D-AF18-6900103BCD2C}" type="slidenum">
              <a:rPr lang="fr-FR" smtClean="0"/>
              <a:pPr/>
              <a:t>‹N°›</a:t>
            </a:fld>
            <a:endParaRPr lang="fr-FR"/>
          </a:p>
        </p:txBody>
      </p:sp>
    </p:spTree>
    <p:extLst>
      <p:ext uri="{BB962C8B-B14F-4D97-AF65-F5344CB8AC3E}">
        <p14:creationId xmlns:p14="http://schemas.microsoft.com/office/powerpoint/2010/main" val="1595233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967E2-C729-47A6-BED7-083136E2EDB3}"/>
              </a:ext>
            </a:extLst>
          </p:cNvPr>
          <p:cNvSpPr>
            <a:spLocks noGrp="1"/>
          </p:cNvSpPr>
          <p:nvPr>
            <p:ph type="title"/>
          </p:nvPr>
        </p:nvSpPr>
        <p:spPr>
          <a:xfrm>
            <a:off x="838200" y="193456"/>
            <a:ext cx="10515600" cy="662782"/>
          </a:xfrm>
          <a:prstGeom prst="rect">
            <a:avLst/>
          </a:prstGeom>
        </p:spPr>
        <p:txBody>
          <a:bodyPr anchor="ctr"/>
          <a:lstStyle>
            <a:lvl1pPr>
              <a:defRPr sz="2800">
                <a:latin typeface="Antipasto" panose="02000506000000020004" pitchFamily="2" charset="0"/>
              </a:defRPr>
            </a:lvl1pPr>
          </a:lstStyle>
          <a:p>
            <a:r>
              <a:rPr lang="fr-FR"/>
              <a:t>Modifiez le style du titre</a:t>
            </a:r>
          </a:p>
        </p:txBody>
      </p:sp>
      <p:sp>
        <p:nvSpPr>
          <p:cNvPr id="3" name="Espace réservé du texte vertical 2">
            <a:extLst>
              <a:ext uri="{FF2B5EF4-FFF2-40B4-BE49-F238E27FC236}">
                <a16:creationId xmlns:a16="http://schemas.microsoft.com/office/drawing/2014/main" id="{96F8A48B-7EA0-41DB-A814-9559A318C7C6}"/>
              </a:ext>
            </a:extLst>
          </p:cNvPr>
          <p:cNvSpPr>
            <a:spLocks noGrp="1"/>
          </p:cNvSpPr>
          <p:nvPr>
            <p:ph type="body" orient="vert" idx="1"/>
          </p:nvPr>
        </p:nvSpPr>
        <p:spPr>
          <a:xfrm>
            <a:off x="838200" y="1038687"/>
            <a:ext cx="10515600" cy="4836820"/>
          </a:xfrm>
          <a:prstGeom prst="rect">
            <a:avLst/>
          </a:prstGeom>
        </p:spPr>
        <p:txBody>
          <a:bodyPr vert="eaVert" anchor="t"/>
          <a:lstStyle>
            <a:lvl1pPr>
              <a:defRPr sz="1600">
                <a:latin typeface="Gotham Book" pitchFamily="50" charset="0"/>
              </a:defRPr>
            </a:lvl1pPr>
            <a:lvl2pPr>
              <a:defRPr sz="1400">
                <a:latin typeface="Gotham Book" pitchFamily="50" charset="0"/>
              </a:defRPr>
            </a:lvl2pPr>
            <a:lvl3pPr>
              <a:defRPr sz="1200">
                <a:latin typeface="Gotham Book" pitchFamily="50" charset="0"/>
              </a:defRPr>
            </a:lvl3pPr>
            <a:lvl4pPr>
              <a:defRPr sz="1100">
                <a:latin typeface="Gotham Book" pitchFamily="50" charset="0"/>
              </a:defRPr>
            </a:lvl4pPr>
            <a:lvl5pPr>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a:extLst>
              <a:ext uri="{FF2B5EF4-FFF2-40B4-BE49-F238E27FC236}">
                <a16:creationId xmlns:a16="http://schemas.microsoft.com/office/drawing/2014/main" id="{6E447846-9F06-4AE3-A4B4-A07FBDC34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8" name="Espace réservé de la date 7">
            <a:extLst>
              <a:ext uri="{FF2B5EF4-FFF2-40B4-BE49-F238E27FC236}">
                <a16:creationId xmlns:a16="http://schemas.microsoft.com/office/drawing/2014/main" id="{C292F38C-D085-43FD-8EB0-902ACD04C056}"/>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9" name="Espace réservé du pied de page 8">
            <a:extLst>
              <a:ext uri="{FF2B5EF4-FFF2-40B4-BE49-F238E27FC236}">
                <a16:creationId xmlns:a16="http://schemas.microsoft.com/office/drawing/2014/main" id="{1206701C-C448-4AE3-B4A5-79E1BE518D1C}"/>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7BC99B04-D3D9-4A4E-9D5D-68F91A0BEAD2}"/>
              </a:ext>
            </a:extLst>
          </p:cNvPr>
          <p:cNvSpPr>
            <a:spLocks noGrp="1"/>
          </p:cNvSpPr>
          <p:nvPr>
            <p:ph type="sldNum" sz="quarter" idx="12"/>
          </p:nvPr>
        </p:nvSpPr>
        <p:spPr/>
        <p:txBody>
          <a:bodyPr/>
          <a:lstStyle/>
          <a:p>
            <a:fld id="{68ABB3DF-BB9C-4E8D-AF18-6900103BCD2C}" type="slidenum">
              <a:rPr lang="fr-FR" smtClean="0"/>
              <a:pPr/>
              <a:t>‹N°›</a:t>
            </a:fld>
            <a:endParaRPr lang="fr-FR"/>
          </a:p>
        </p:txBody>
      </p:sp>
    </p:spTree>
    <p:extLst>
      <p:ext uri="{BB962C8B-B14F-4D97-AF65-F5344CB8AC3E}">
        <p14:creationId xmlns:p14="http://schemas.microsoft.com/office/powerpoint/2010/main" val="6794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B8CAB-FD67-15CA-54CC-D9CB9C2F109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50AAEB5-6297-CA48-2554-7A485F369DDD}"/>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4" name="Espace réservé du pied de page 3">
            <a:extLst>
              <a:ext uri="{FF2B5EF4-FFF2-40B4-BE49-F238E27FC236}">
                <a16:creationId xmlns:a16="http://schemas.microsoft.com/office/drawing/2014/main" id="{079438DB-5A00-D594-C526-637C2FAC6B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8F3CDA4-E967-0155-461D-15D6A41C97C1}"/>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3505503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4F8F534-E94B-46B5-BA88-073AA0A05F58}"/>
              </a:ext>
            </a:extLst>
          </p:cNvPr>
          <p:cNvSpPr>
            <a:spLocks noGrp="1"/>
          </p:cNvSpPr>
          <p:nvPr>
            <p:ph type="title" orient="vert"/>
          </p:nvPr>
        </p:nvSpPr>
        <p:spPr>
          <a:xfrm>
            <a:off x="10896970" y="365125"/>
            <a:ext cx="913660" cy="5811838"/>
          </a:xfrm>
          <a:prstGeom prst="rect">
            <a:avLst/>
          </a:prstGeom>
        </p:spPr>
        <p:txBody>
          <a:bodyPr vert="eaVert"/>
          <a:lstStyle>
            <a:lvl1pPr>
              <a:defRPr sz="2800">
                <a:latin typeface="Antipasto" panose="02000506000000020004" pitchFamily="2" charset="0"/>
              </a:defRPr>
            </a:lvl1pPr>
          </a:lstStyle>
          <a:p>
            <a:r>
              <a:rPr lang="fr-FR"/>
              <a:t>Modifiez le style du titre</a:t>
            </a:r>
          </a:p>
        </p:txBody>
      </p:sp>
      <p:sp>
        <p:nvSpPr>
          <p:cNvPr id="3" name="Espace réservé du texte vertical 2">
            <a:extLst>
              <a:ext uri="{FF2B5EF4-FFF2-40B4-BE49-F238E27FC236}">
                <a16:creationId xmlns:a16="http://schemas.microsoft.com/office/drawing/2014/main" id="{AD0BF063-CA85-4ADD-987E-EA0586E7E3E5}"/>
              </a:ext>
            </a:extLst>
          </p:cNvPr>
          <p:cNvSpPr>
            <a:spLocks noGrp="1"/>
          </p:cNvSpPr>
          <p:nvPr>
            <p:ph type="body" orient="vert" idx="1"/>
          </p:nvPr>
        </p:nvSpPr>
        <p:spPr>
          <a:xfrm>
            <a:off x="838200" y="365125"/>
            <a:ext cx="9930414" cy="5811838"/>
          </a:xfrm>
          <a:prstGeom prst="rect">
            <a:avLst/>
          </a:prstGeom>
        </p:spPr>
        <p:txBody>
          <a:bodyPr vert="eaVert" anchor="t"/>
          <a:lstStyle>
            <a:lvl1pPr marL="228600" indent="-228600">
              <a:buFontTx/>
              <a:buBlip>
                <a:blip r:embed="rId2">
                  <a:extLst>
                    <a:ext uri="{96DAC541-7B7A-43D3-8B79-37D633B846F1}">
                      <asvg:svgBlip xmlns:asvg="http://schemas.microsoft.com/office/drawing/2016/SVG/main" r:embed="rId3"/>
                    </a:ext>
                  </a:extLst>
                </a:blip>
              </a:buBlip>
              <a:defRPr sz="1600">
                <a:latin typeface="Gotham Book" pitchFamily="50" charset="0"/>
              </a:defRPr>
            </a:lvl1pPr>
            <a:lvl2pPr marL="685800" indent="-228600">
              <a:buFontTx/>
              <a:buBlip>
                <a:blip r:embed="rId2">
                  <a:extLst>
                    <a:ext uri="{96DAC541-7B7A-43D3-8B79-37D633B846F1}">
                      <asvg:svgBlip xmlns:asvg="http://schemas.microsoft.com/office/drawing/2016/SVG/main" r:embed="rId3"/>
                    </a:ext>
                  </a:extLst>
                </a:blip>
              </a:buBlip>
              <a:defRPr sz="1400">
                <a:latin typeface="Gotham Book" pitchFamily="50" charset="0"/>
              </a:defRPr>
            </a:lvl2pPr>
            <a:lvl3pPr marL="1143000" indent="-228600">
              <a:buFontTx/>
              <a:buBlip>
                <a:blip r:embed="rId2">
                  <a:extLst>
                    <a:ext uri="{96DAC541-7B7A-43D3-8B79-37D633B846F1}">
                      <asvg:svgBlip xmlns:asvg="http://schemas.microsoft.com/office/drawing/2016/SVG/main" r:embed="rId3"/>
                    </a:ext>
                  </a:extLst>
                </a:blip>
              </a:buBlip>
              <a:defRPr sz="1200">
                <a:latin typeface="Gotham Book" pitchFamily="50" charset="0"/>
              </a:defRPr>
            </a:lvl3pPr>
            <a:lvl4pPr marL="16002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4pPr>
            <a:lvl5pPr marL="2057400" indent="-228600">
              <a:buFontTx/>
              <a:buBlip>
                <a:blip r:embed="rId2">
                  <a:extLst>
                    <a:ext uri="{96DAC541-7B7A-43D3-8B79-37D633B846F1}">
                      <asvg:svgBlip xmlns:asvg="http://schemas.microsoft.com/office/drawing/2016/SVG/main" r:embed="rId3"/>
                    </a:ext>
                  </a:extLst>
                </a:blip>
              </a:buBlip>
              <a:defRPr sz="1100">
                <a:latin typeface="Gotham Book" pitchFamily="50"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a:extLst>
              <a:ext uri="{FF2B5EF4-FFF2-40B4-BE49-F238E27FC236}">
                <a16:creationId xmlns:a16="http://schemas.microsoft.com/office/drawing/2014/main" id="{D7563E19-4FC0-4DC0-9970-94F95A1C69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56237"/>
            <a:ext cx="805939" cy="5019269"/>
          </a:xfrm>
          <a:prstGeom prst="rect">
            <a:avLst/>
          </a:prstGeom>
        </p:spPr>
      </p:pic>
      <p:sp>
        <p:nvSpPr>
          <p:cNvPr id="8" name="Espace réservé de la date 7">
            <a:extLst>
              <a:ext uri="{FF2B5EF4-FFF2-40B4-BE49-F238E27FC236}">
                <a16:creationId xmlns:a16="http://schemas.microsoft.com/office/drawing/2014/main" id="{A9DE0D87-468A-4E68-94AF-65151BD45704}"/>
              </a:ext>
            </a:extLst>
          </p:cNvPr>
          <p:cNvSpPr>
            <a:spLocks noGrp="1"/>
          </p:cNvSpPr>
          <p:nvPr>
            <p:ph type="dt" sz="half" idx="10"/>
          </p:nvPr>
        </p:nvSpPr>
        <p:spPr/>
        <p:txBody>
          <a:bodyPr/>
          <a:lstStyle/>
          <a:p>
            <a:fld id="{1E9288E0-CFAF-4A8B-A045-EFBB6C417B8C}" type="datetime1">
              <a:rPr lang="fr-FR" smtClean="0"/>
              <a:pPr/>
              <a:t>12/11/2025</a:t>
            </a:fld>
            <a:endParaRPr lang="fr-FR"/>
          </a:p>
        </p:txBody>
      </p:sp>
      <p:sp>
        <p:nvSpPr>
          <p:cNvPr id="9" name="Espace réservé du pied de page 8">
            <a:extLst>
              <a:ext uri="{FF2B5EF4-FFF2-40B4-BE49-F238E27FC236}">
                <a16:creationId xmlns:a16="http://schemas.microsoft.com/office/drawing/2014/main" id="{908C2484-F26E-4602-92FB-C2E16B33FB73}"/>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a16="http://schemas.microsoft.com/office/drawing/2014/main" id="{03966448-2143-45FD-A556-A874555D0C39}"/>
              </a:ext>
            </a:extLst>
          </p:cNvPr>
          <p:cNvSpPr>
            <a:spLocks noGrp="1"/>
          </p:cNvSpPr>
          <p:nvPr>
            <p:ph type="sldNum" sz="quarter" idx="12"/>
          </p:nvPr>
        </p:nvSpPr>
        <p:spPr/>
        <p:txBody>
          <a:bodyPr/>
          <a:lstStyle/>
          <a:p>
            <a:fld id="{68ABB3DF-BB9C-4E8D-AF18-6900103BCD2C}" type="slidenum">
              <a:rPr lang="fr-FR" smtClean="0"/>
              <a:pPr/>
              <a:t>‹N°›</a:t>
            </a:fld>
            <a:endParaRPr lang="fr-FR"/>
          </a:p>
        </p:txBody>
      </p:sp>
    </p:spTree>
    <p:extLst>
      <p:ext uri="{BB962C8B-B14F-4D97-AF65-F5344CB8AC3E}">
        <p14:creationId xmlns:p14="http://schemas.microsoft.com/office/powerpoint/2010/main" val="4115030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41E73B3-1CBC-402C-BFD3-D6A79FA54CA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79870"/>
            <a:ext cx="7735569" cy="5678129"/>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E3049305-DEB4-4E9A-82A7-B8A363A03BA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134" y="3985800"/>
            <a:ext cx="4526866" cy="2872200"/>
          </a:xfrm>
          <a:prstGeom prst="rect">
            <a:avLst/>
          </a:prstGeom>
        </p:spPr>
      </p:pic>
      <p:sp>
        <p:nvSpPr>
          <p:cNvPr id="13" name="Titre 12">
            <a:extLst>
              <a:ext uri="{FF2B5EF4-FFF2-40B4-BE49-F238E27FC236}">
                <a16:creationId xmlns:a16="http://schemas.microsoft.com/office/drawing/2014/main" id="{FC6CDCCE-5BB6-4923-BC97-0AC34B99C2C5}"/>
              </a:ext>
            </a:extLst>
          </p:cNvPr>
          <p:cNvSpPr>
            <a:spLocks noGrp="1"/>
          </p:cNvSpPr>
          <p:nvPr>
            <p:ph type="title"/>
          </p:nvPr>
        </p:nvSpPr>
        <p:spPr>
          <a:xfrm>
            <a:off x="497419" y="4206284"/>
            <a:ext cx="4625614" cy="1884952"/>
          </a:xfrm>
          <a:prstGeom prst="rect">
            <a:avLst/>
          </a:prstGeom>
        </p:spPr>
        <p:txBody>
          <a:bodyPr anchor="ctr"/>
          <a:lstStyle>
            <a:lvl1pPr>
              <a:defRPr sz="3600">
                <a:solidFill>
                  <a:schemeClr val="bg1"/>
                </a:solidFill>
                <a:latin typeface="Antipasto" panose="02000506000000020004" pitchFamily="2" charset="0"/>
              </a:defRPr>
            </a:lvl1pPr>
          </a:lstStyle>
          <a:p>
            <a:r>
              <a:rPr lang="fr-FR"/>
              <a:t>Modifiez le style du titre</a:t>
            </a:r>
          </a:p>
        </p:txBody>
      </p:sp>
    </p:spTree>
    <p:extLst>
      <p:ext uri="{BB962C8B-B14F-4D97-AF65-F5344CB8AC3E}">
        <p14:creationId xmlns:p14="http://schemas.microsoft.com/office/powerpoint/2010/main" val="248050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FBBF36-B360-A294-1EA2-3BC113AFDD76}"/>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3" name="Espace réservé du pied de page 2">
            <a:extLst>
              <a:ext uri="{FF2B5EF4-FFF2-40B4-BE49-F238E27FC236}">
                <a16:creationId xmlns:a16="http://schemas.microsoft.com/office/drawing/2014/main" id="{4F730DB9-FB16-DAF1-A87E-59D3F658EAF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320D446-EF4A-7BD3-DB2D-27A41C56E511}"/>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361290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18D6F-419F-F969-20CF-AA87BB149F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7D1D2F-752F-89D4-8802-6AC0F93AA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CBBDA13-DBF9-0024-1A61-C0AD9606E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BFA5DF-09C0-5897-A3C3-941D143DE349}"/>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6" name="Espace réservé du pied de page 5">
            <a:extLst>
              <a:ext uri="{FF2B5EF4-FFF2-40B4-BE49-F238E27FC236}">
                <a16:creationId xmlns:a16="http://schemas.microsoft.com/office/drawing/2014/main" id="{C2C3BD25-D198-A97E-9285-C8D4E20A19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E289BB-2107-557A-B873-C5ECFA495FB2}"/>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1565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C0664-3191-4EB1-7D3D-7015F31A190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F526003-462A-CA9F-FE4F-F5369C911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558D5AE-8827-329A-0E70-57A1B8B63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51709C-3B1D-34D6-B759-E48447372C37}"/>
              </a:ext>
            </a:extLst>
          </p:cNvPr>
          <p:cNvSpPr>
            <a:spLocks noGrp="1"/>
          </p:cNvSpPr>
          <p:nvPr>
            <p:ph type="dt" sz="half" idx="10"/>
          </p:nvPr>
        </p:nvSpPr>
        <p:spPr/>
        <p:txBody>
          <a:bodyPr/>
          <a:lstStyle/>
          <a:p>
            <a:fld id="{623FF1AA-3349-4B8D-8380-FFB56A0DB078}" type="datetimeFigureOut">
              <a:rPr lang="fr-FR" smtClean="0"/>
              <a:t>12/11/2025</a:t>
            </a:fld>
            <a:endParaRPr lang="fr-FR"/>
          </a:p>
        </p:txBody>
      </p:sp>
      <p:sp>
        <p:nvSpPr>
          <p:cNvPr id="6" name="Espace réservé du pied de page 5">
            <a:extLst>
              <a:ext uri="{FF2B5EF4-FFF2-40B4-BE49-F238E27FC236}">
                <a16:creationId xmlns:a16="http://schemas.microsoft.com/office/drawing/2014/main" id="{FF2DFD10-2B6A-7087-3FC4-097990A080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FBB09A-252C-175B-5570-D39C6A75BFF3}"/>
              </a:ext>
            </a:extLst>
          </p:cNvPr>
          <p:cNvSpPr>
            <a:spLocks noGrp="1"/>
          </p:cNvSpPr>
          <p:nvPr>
            <p:ph type="sldNum" sz="quarter" idx="12"/>
          </p:nvPr>
        </p:nvSpPr>
        <p:spPr/>
        <p:txBody>
          <a:bodyPr/>
          <a:lstStyle/>
          <a:p>
            <a:fld id="{83DD7097-7745-459F-8F2A-40083226BE04}" type="slidenum">
              <a:rPr lang="fr-FR" smtClean="0"/>
              <a:t>‹N°›</a:t>
            </a:fld>
            <a:endParaRPr lang="fr-FR"/>
          </a:p>
        </p:txBody>
      </p:sp>
    </p:spTree>
    <p:extLst>
      <p:ext uri="{BB962C8B-B14F-4D97-AF65-F5344CB8AC3E}">
        <p14:creationId xmlns:p14="http://schemas.microsoft.com/office/powerpoint/2010/main" val="216355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image" Target="../media/image7.jpeg"/><Relationship Id="rId20" Type="http://schemas.openxmlformats.org/officeDocument/2006/relationships/slideLayout" Target="../slideLayouts/slideLayout37.xml"/><Relationship Id="rId4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C1FD424-1785-136E-1DA0-D1B3A9BE1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E3FABB-6BE1-4855-123A-2D31906BC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D04D7A-1A0F-EF58-7A9C-5912BF183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3FF1AA-3349-4B8D-8380-FFB56A0DB078}" type="datetimeFigureOut">
              <a:rPr lang="fr-FR" smtClean="0"/>
              <a:t>12/11/2025</a:t>
            </a:fld>
            <a:endParaRPr lang="fr-FR"/>
          </a:p>
        </p:txBody>
      </p:sp>
      <p:sp>
        <p:nvSpPr>
          <p:cNvPr id="5" name="Espace réservé du pied de page 4">
            <a:extLst>
              <a:ext uri="{FF2B5EF4-FFF2-40B4-BE49-F238E27FC236}">
                <a16:creationId xmlns:a16="http://schemas.microsoft.com/office/drawing/2014/main" id="{0870483B-4E12-E546-1A57-7F938CA1B1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E9DBAE0-DB6D-1236-C05F-9F4B37209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DD7097-7745-459F-8F2A-40083226BE04}" type="slidenum">
              <a:rPr lang="fr-FR" smtClean="0"/>
              <a:t>‹N°›</a:t>
            </a:fld>
            <a:endParaRPr lang="fr-FR"/>
          </a:p>
        </p:txBody>
      </p:sp>
    </p:spTree>
    <p:extLst>
      <p:ext uri="{BB962C8B-B14F-4D97-AF65-F5344CB8AC3E}">
        <p14:creationId xmlns:p14="http://schemas.microsoft.com/office/powerpoint/2010/main" val="174410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713" r:id="rId16"/>
    <p:sldLayoutId id="214748371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95D603EE-3D00-4F1A-92D7-9F215DF8EE95}"/>
              </a:ext>
            </a:extLst>
          </p:cNvPr>
          <p:cNvCxnSpPr>
            <a:cxnSpLocks/>
          </p:cNvCxnSpPr>
          <p:nvPr userDrawn="1"/>
        </p:nvCxnSpPr>
        <p:spPr>
          <a:xfrm>
            <a:off x="848680" y="6351732"/>
            <a:ext cx="228219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 name="Espace réservé de la date 3">
            <a:extLst>
              <a:ext uri="{FF2B5EF4-FFF2-40B4-BE49-F238E27FC236}">
                <a16:creationId xmlns:a16="http://schemas.microsoft.com/office/drawing/2014/main" id="{BC9A30B5-C728-4788-8E75-5A1B97C2F511}"/>
              </a:ext>
            </a:extLst>
          </p:cNvPr>
          <p:cNvSpPr>
            <a:spLocks noGrp="1"/>
          </p:cNvSpPr>
          <p:nvPr>
            <p:ph type="dt" sz="half" idx="2"/>
          </p:nvPr>
        </p:nvSpPr>
        <p:spPr>
          <a:xfrm>
            <a:off x="9197121" y="6476247"/>
            <a:ext cx="1703808" cy="350001"/>
          </a:xfrm>
          <a:prstGeom prst="rect">
            <a:avLst/>
          </a:prstGeom>
        </p:spPr>
        <p:txBody>
          <a:bodyPr vert="horz" lIns="91440" tIns="45720" rIns="91440" bIns="45720" rtlCol="0" anchor="ctr"/>
          <a:lstStyle>
            <a:lvl1pPr algn="r">
              <a:defRPr lang="fr-FR" sz="1200" smtClean="0">
                <a:solidFill>
                  <a:schemeClr val="tx1"/>
                </a:solidFill>
                <a:latin typeface="Gotham Light" pitchFamily="50" charset="0"/>
              </a:defRPr>
            </a:lvl1pPr>
          </a:lstStyle>
          <a:p>
            <a:fld id="{1E9288E0-CFAF-4A8B-A045-EFBB6C417B8C}" type="datetime1">
              <a:rPr lang="fr-FR" smtClean="0"/>
              <a:pPr/>
              <a:t>12/11/2025</a:t>
            </a:fld>
            <a:endParaRPr lang="fr-FR"/>
          </a:p>
        </p:txBody>
      </p:sp>
      <p:sp>
        <p:nvSpPr>
          <p:cNvPr id="6" name="Espace réservé du numéro de diapositive 5">
            <a:extLst>
              <a:ext uri="{FF2B5EF4-FFF2-40B4-BE49-F238E27FC236}">
                <a16:creationId xmlns:a16="http://schemas.microsoft.com/office/drawing/2014/main" id="{662D61EF-2A81-4AD2-B9BE-8DF4FCC802BB}"/>
              </a:ext>
            </a:extLst>
          </p:cNvPr>
          <p:cNvSpPr>
            <a:spLocks noGrp="1"/>
          </p:cNvSpPr>
          <p:nvPr>
            <p:ph type="sldNum" sz="quarter" idx="4"/>
          </p:nvPr>
        </p:nvSpPr>
        <p:spPr>
          <a:xfrm>
            <a:off x="848680" y="6476245"/>
            <a:ext cx="1703807" cy="350001"/>
          </a:xfrm>
          <a:prstGeom prst="rect">
            <a:avLst/>
          </a:prstGeom>
        </p:spPr>
        <p:txBody>
          <a:bodyPr vert="horz" lIns="91440" tIns="45720" rIns="91440" bIns="45720" rtlCol="0" anchor="ctr"/>
          <a:lstStyle>
            <a:lvl1pPr algn="l">
              <a:defRPr lang="fr-FR" sz="1200" smtClean="0">
                <a:solidFill>
                  <a:schemeClr val="tx1"/>
                </a:solidFill>
                <a:latin typeface="Gotham Light" pitchFamily="50" charset="0"/>
              </a:defRPr>
            </a:lvl1pPr>
          </a:lstStyle>
          <a:p>
            <a:fld id="{68ABB3DF-BB9C-4E8D-AF18-6900103BCD2C}" type="slidenum">
              <a:rPr lang="fr-FR" smtClean="0"/>
              <a:pPr/>
              <a:t>‹N°›</a:t>
            </a:fld>
            <a:endParaRPr lang="fr-FR"/>
          </a:p>
        </p:txBody>
      </p:sp>
      <p:sp>
        <p:nvSpPr>
          <p:cNvPr id="7" name="Espace réservé du pied de page 7">
            <a:extLst>
              <a:ext uri="{FF2B5EF4-FFF2-40B4-BE49-F238E27FC236}">
                <a16:creationId xmlns:a16="http://schemas.microsoft.com/office/drawing/2014/main" id="{6BEEB24C-0382-42F0-86BF-CCD8AA6AA7B2}"/>
              </a:ext>
            </a:extLst>
          </p:cNvPr>
          <p:cNvSpPr>
            <a:spLocks noGrp="1"/>
          </p:cNvSpPr>
          <p:nvPr>
            <p:ph type="ftr" sz="quarter" idx="3"/>
          </p:nvPr>
        </p:nvSpPr>
        <p:spPr>
          <a:xfrm>
            <a:off x="3919544" y="6475490"/>
            <a:ext cx="3910519" cy="350001"/>
          </a:xfrm>
          <a:prstGeom prst="rect">
            <a:avLst/>
          </a:prstGeom>
        </p:spPr>
        <p:txBody>
          <a:bodyPr vert="horz" lIns="91440" tIns="45720" rIns="91440" bIns="45720" rtlCol="0" anchor="ctr"/>
          <a:lstStyle>
            <a:lvl1pPr algn="ctr">
              <a:defRPr lang="fr-FR" sz="1200">
                <a:solidFill>
                  <a:schemeClr val="tx1"/>
                </a:solidFill>
                <a:latin typeface="Gotham Light" pitchFamily="50" charset="0"/>
              </a:defRPr>
            </a:lvl1pPr>
          </a:lstStyle>
          <a:p>
            <a:endParaRPr lang="fr-FR"/>
          </a:p>
        </p:txBody>
      </p:sp>
      <p:pic>
        <p:nvPicPr>
          <p:cNvPr id="2" name="Image 1">
            <a:extLst>
              <a:ext uri="{FF2B5EF4-FFF2-40B4-BE49-F238E27FC236}">
                <a16:creationId xmlns:a16="http://schemas.microsoft.com/office/drawing/2014/main" id="{9A95FC2F-90ED-4EBB-A7CF-C9F5C7C09E48}"/>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1039756" y="6169092"/>
            <a:ext cx="1152244" cy="688908"/>
          </a:xfrm>
          <a:prstGeom prst="rect">
            <a:avLst/>
          </a:prstGeom>
        </p:spPr>
      </p:pic>
    </p:spTree>
    <p:extLst>
      <p:ext uri="{BB962C8B-B14F-4D97-AF65-F5344CB8AC3E}">
        <p14:creationId xmlns:p14="http://schemas.microsoft.com/office/powerpoint/2010/main" val="36557226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philippe.rogier@afl-banque.f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40.emf"/><Relationship Id="rId5" Type="http://schemas.openxmlformats.org/officeDocument/2006/relationships/oleObject" Target="../embeddings/oleObject2.bin"/><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chart" Target="../charts/chart4.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4.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46.emf"/><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47.emf"/><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8.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49.emf"/><Relationship Id="rId5" Type="http://schemas.openxmlformats.org/officeDocument/2006/relationships/oleObject" Target="../embeddings/oleObject6.bin"/><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50.emf"/><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51.emf"/><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52.emf"/><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53.emf"/><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hyperlink" Target="mailto:adhesion@afl-banque.fr" TargetMode="External"/><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38.emf"/><Relationship Id="rId5" Type="http://schemas.openxmlformats.org/officeDocument/2006/relationships/oleObject" Target="../embeddings/oleObject1.bin"/><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EC0D22-2A87-4267-BCC0-D911265C83B5}"/>
              </a:ext>
            </a:extLst>
          </p:cNvPr>
          <p:cNvSpPr>
            <a:spLocks noGrp="1"/>
          </p:cNvSpPr>
          <p:nvPr>
            <p:ph type="title"/>
          </p:nvPr>
        </p:nvSpPr>
        <p:spPr>
          <a:xfrm>
            <a:off x="522077" y="4187951"/>
            <a:ext cx="4625614" cy="1959881"/>
          </a:xfrm>
        </p:spPr>
        <p:txBody>
          <a:bodyPr>
            <a:normAutofit fontScale="90000"/>
          </a:bodyPr>
          <a:lstStyle/>
          <a:p>
            <a:pPr algn="ctr"/>
            <a:r>
              <a:rPr lang="fr-FR" sz="2800" spc="-50" dirty="0">
                <a:effectLst/>
                <a:ea typeface="Yu Gothic Light" panose="020B0300000000000000" pitchFamily="34" charset="-128"/>
                <a:cs typeface="Times New Roman" panose="02020603050405020304" pitchFamily="18" charset="0"/>
              </a:rPr>
              <a:t>Congrès 2025</a:t>
            </a:r>
            <a:br>
              <a:rPr lang="fr-FR" sz="2800" spc="-50" dirty="0">
                <a:effectLst/>
                <a:ea typeface="Yu Gothic Light" panose="020B0300000000000000" pitchFamily="34" charset="-128"/>
                <a:cs typeface="Times New Roman" panose="02020603050405020304" pitchFamily="18" charset="0"/>
              </a:rPr>
            </a:br>
            <a:br>
              <a:rPr lang="fr-FR" sz="2800" spc="-50" dirty="0">
                <a:effectLst/>
                <a:ea typeface="Yu Gothic Light" panose="020B0300000000000000" pitchFamily="34" charset="-128"/>
                <a:cs typeface="Times New Roman" panose="02020603050405020304" pitchFamily="18" charset="0"/>
              </a:rPr>
            </a:br>
            <a:r>
              <a:rPr lang="fr-FR" sz="2800" i="1" spc="-50" dirty="0">
                <a:effectLst/>
                <a:ea typeface="Yu Gothic Light" panose="020B0300000000000000" pitchFamily="34" charset="-128"/>
                <a:cs typeface="Times New Roman" panose="02020603050405020304" pitchFamily="18" charset="0"/>
              </a:rPr>
              <a:t>12</a:t>
            </a:r>
            <a:r>
              <a:rPr lang="fr-FR" sz="2800" spc="-50" dirty="0">
                <a:effectLst/>
                <a:ea typeface="Yu Gothic Light" panose="020B0300000000000000" pitchFamily="34" charset="-128"/>
                <a:cs typeface="Times New Roman" panose="02020603050405020304" pitchFamily="18" charset="0"/>
              </a:rPr>
              <a:t> </a:t>
            </a:r>
            <a:r>
              <a:rPr lang="fr-FR" sz="2800" i="1" spc="-50" dirty="0">
                <a:ea typeface="Yu Gothic Light" panose="020B0300000000000000" pitchFamily="34" charset="-128"/>
                <a:cs typeface="Times New Roman" panose="02020603050405020304" pitchFamily="18" charset="0"/>
              </a:rPr>
              <a:t>Nov</a:t>
            </a:r>
            <a:r>
              <a:rPr lang="fr-FR" sz="2800" i="1" spc="-50" dirty="0">
                <a:effectLst/>
                <a:ea typeface="Yu Gothic Light" panose="020B0300000000000000" pitchFamily="34" charset="-128"/>
                <a:cs typeface="Times New Roman" panose="02020603050405020304" pitchFamily="18" charset="0"/>
              </a:rPr>
              <a:t>embre 2025</a:t>
            </a:r>
            <a:br>
              <a:rPr lang="fr-FR" sz="2800" i="1" spc="-50" dirty="0">
                <a:effectLst/>
                <a:ea typeface="Yu Gothic Light" panose="020B0300000000000000" pitchFamily="34" charset="-128"/>
                <a:cs typeface="Times New Roman" panose="02020603050405020304" pitchFamily="18" charset="0"/>
              </a:rPr>
            </a:br>
            <a:br>
              <a:rPr lang="fr-FR" sz="2800" i="1" spc="-50" dirty="0">
                <a:effectLst/>
                <a:ea typeface="Yu Gothic Light" panose="020B0300000000000000" pitchFamily="34" charset="-128"/>
                <a:cs typeface="Times New Roman" panose="02020603050405020304" pitchFamily="18" charset="0"/>
              </a:rPr>
            </a:br>
            <a:r>
              <a:rPr lang="fr-FR" sz="2800" i="1" spc="-50" dirty="0">
                <a:solidFill>
                  <a:schemeClr val="bg2"/>
                </a:solidFill>
                <a:effectLst/>
                <a:ea typeface="Yu Gothic Light" panose="020B0300000000000000" pitchFamily="34" charset="-128"/>
                <a:cs typeface="Times New Roman" panose="02020603050405020304" pitchFamily="18" charset="0"/>
                <a:hlinkClick r:id="rId2">
                  <a:extLst>
                    <a:ext uri="{A12FA001-AC4F-418D-AE19-62706E023703}">
                      <ahyp:hlinkClr xmlns:ahyp="http://schemas.microsoft.com/office/drawing/2018/hyperlinkcolor" val="tx"/>
                    </a:ext>
                  </a:extLst>
                </a:hlinkClick>
              </a:rPr>
              <a:t>philippe.rogier@afl-banque.fr</a:t>
            </a:r>
            <a:br>
              <a:rPr lang="fr-FR" sz="2800" i="1" spc="-50" dirty="0">
                <a:effectLst/>
                <a:ea typeface="Yu Gothic Light" panose="020B0300000000000000" pitchFamily="34" charset="-128"/>
                <a:cs typeface="Times New Roman" panose="02020603050405020304" pitchFamily="18" charset="0"/>
              </a:rPr>
            </a:br>
            <a:r>
              <a:rPr lang="fr-FR" sz="2800" i="1" spc="-50" dirty="0">
                <a:effectLst/>
                <a:ea typeface="Yu Gothic Light" panose="020B0300000000000000" pitchFamily="34" charset="-128"/>
                <a:cs typeface="Times New Roman" panose="02020603050405020304" pitchFamily="18" charset="0"/>
              </a:rPr>
              <a:t>06 30 55 5062</a:t>
            </a:r>
            <a:endParaRPr lang="fr-FR" sz="2800" i="1" dirty="0"/>
          </a:p>
        </p:txBody>
      </p:sp>
      <p:pic>
        <p:nvPicPr>
          <p:cNvPr id="3" name="Image 2">
            <a:extLst>
              <a:ext uri="{FF2B5EF4-FFF2-40B4-BE49-F238E27FC236}">
                <a16:creationId xmlns:a16="http://schemas.microsoft.com/office/drawing/2014/main" id="{30E28A36-E12B-4BE8-23B2-CD7C18F353A2}"/>
              </a:ext>
            </a:extLst>
          </p:cNvPr>
          <p:cNvPicPr>
            <a:picLocks noChangeAspect="1"/>
          </p:cNvPicPr>
          <p:nvPr/>
        </p:nvPicPr>
        <p:blipFill>
          <a:blip r:embed="rId3"/>
          <a:stretch>
            <a:fillRect/>
          </a:stretch>
        </p:blipFill>
        <p:spPr>
          <a:xfrm>
            <a:off x="7077013" y="337164"/>
            <a:ext cx="5114987" cy="3694496"/>
          </a:xfrm>
          <a:prstGeom prst="rect">
            <a:avLst/>
          </a:prstGeom>
        </p:spPr>
      </p:pic>
    </p:spTree>
    <p:extLst>
      <p:ext uri="{BB962C8B-B14F-4D97-AF65-F5344CB8AC3E}">
        <p14:creationId xmlns:p14="http://schemas.microsoft.com/office/powerpoint/2010/main" val="2294366014"/>
      </p:ext>
    </p:extLst>
  </p:cSld>
  <p:clrMapOvr>
    <a:masterClrMapping/>
  </p:clrMapOvr>
  <mc:AlternateContent xmlns:mc="http://schemas.openxmlformats.org/markup-compatibility/2006" xmlns:p14="http://schemas.microsoft.com/office/powerpoint/2010/main">
    <mc:Choice Requires="p14">
      <p:transition spd="slow" p14:dur="2000" advTm="2931"/>
    </mc:Choice>
    <mc:Fallback xmlns="">
      <p:transition spd="slow" advTm="29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6BE45-78B3-1358-93B8-7F54A722CF1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BD72F6-6834-BE75-A799-51BBAAC43C3A}"/>
              </a:ext>
            </a:extLst>
          </p:cNvPr>
          <p:cNvSpPr>
            <a:spLocks noGrp="1"/>
          </p:cNvSpPr>
          <p:nvPr>
            <p:ph type="title"/>
          </p:nvPr>
        </p:nvSpPr>
        <p:spPr>
          <a:xfrm>
            <a:off x="838199" y="117466"/>
            <a:ext cx="11003571" cy="754517"/>
          </a:xfrm>
        </p:spPr>
        <p:txBody>
          <a:bodyPr vert="horz" lIns="91440" tIns="45720" rIns="91440" bIns="45720" rtlCol="0" anchor="t">
            <a:noAutofit/>
          </a:bodyPr>
          <a:lstStyle/>
          <a:p>
            <a:r>
              <a:rPr lang="fr-FR" sz="2400" kern="1200">
                <a:solidFill>
                  <a:srgbClr val="002060"/>
                </a:solidFill>
                <a:latin typeface="Antipasto" panose="02000506000000020004" pitchFamily="2" charset="0"/>
                <a:ea typeface="+mj-ea"/>
                <a:cs typeface="+mj-cs"/>
              </a:rPr>
              <a:t>Déclinaison du Baromètre de la santé financière 2025</a:t>
            </a:r>
            <a:br>
              <a:rPr lang="fr-FR" sz="2400" kern="1200">
                <a:solidFill>
                  <a:srgbClr val="002060"/>
                </a:solidFill>
                <a:latin typeface="Antipasto" panose="02000506000000020004" pitchFamily="2" charset="0"/>
                <a:ea typeface="+mj-ea"/>
                <a:cs typeface="+mj-cs"/>
              </a:rPr>
            </a:br>
            <a:r>
              <a:rPr lang="fr-FR" sz="2400" kern="1200">
                <a:solidFill>
                  <a:srgbClr val="002060"/>
                </a:solidFill>
                <a:latin typeface="Antipasto" panose="02000506000000020004" pitchFamily="2" charset="0"/>
                <a:ea typeface="+mj-ea"/>
                <a:cs typeface="+mj-cs"/>
              </a:rPr>
              <a:t>Vue d’ensemble – Intercommunalité à fiscalité propre</a:t>
            </a:r>
          </a:p>
        </p:txBody>
      </p:sp>
      <p:sp>
        <p:nvSpPr>
          <p:cNvPr id="13" name="ZoneTexte 12">
            <a:extLst>
              <a:ext uri="{FF2B5EF4-FFF2-40B4-BE49-F238E27FC236}">
                <a16:creationId xmlns:a16="http://schemas.microsoft.com/office/drawing/2014/main" id="{63590C5F-72AD-FA60-47EC-360835E504CE}"/>
              </a:ext>
            </a:extLst>
          </p:cNvPr>
          <p:cNvSpPr txBox="1"/>
          <p:nvPr/>
        </p:nvSpPr>
        <p:spPr>
          <a:xfrm>
            <a:off x="6702308" y="1043333"/>
            <a:ext cx="5208059" cy="3236665"/>
          </a:xfrm>
          <a:prstGeom prst="rect">
            <a:avLst/>
          </a:prstGeom>
        </p:spPr>
        <p:txBody>
          <a:bodyPr vert="horz" lIns="91440" tIns="45720" rIns="91440" bIns="45720" rtlCol="0" anchor="t">
            <a:normAutofit/>
          </a:bodyPr>
          <a:lstStyle/>
          <a:p>
            <a:pPr algn="just" fontAlgn="base">
              <a:lnSpc>
                <a:spcPct val="90000"/>
              </a:lnSpc>
              <a:spcBef>
                <a:spcPts val="300"/>
              </a:spcBef>
            </a:pPr>
            <a:r>
              <a:rPr lang="fr-FR" sz="1500" b="1">
                <a:solidFill>
                  <a:srgbClr val="002060"/>
                </a:solidFill>
                <a:latin typeface="Gotham Book" pitchFamily="50" charset="0"/>
              </a:rPr>
              <a:t>Les GFP d’Outre-mer : une évolution qui contraste avec l’échelon communal</a:t>
            </a:r>
          </a:p>
          <a:p>
            <a:pPr marL="228600" indent="-228600" algn="just" fontAlgn="base">
              <a:lnSpc>
                <a:spcPct val="90000"/>
              </a:lnSpc>
              <a:spcBef>
                <a:spcPts val="3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A contre-courant des communes, les GFP ultramarins dans leur ensemble voient leur notation moyenne se bonifier (-0,52).</a:t>
            </a:r>
          </a:p>
          <a:p>
            <a:pPr marL="228600" indent="-228600" algn="just" fontAlgn="base">
              <a:lnSpc>
                <a:spcPct val="90000"/>
              </a:lnSpc>
              <a:spcBef>
                <a:spcPts val="3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Portée par des RRF (+10,8%) plus dynamiques que les DRF (+7,1%), l’épargne brute bondit de 40%, améliorant nettement les ratios de solvabilité</a:t>
            </a:r>
          </a:p>
          <a:p>
            <a:pPr marL="228600" indent="-228600" algn="just" fontAlgn="base">
              <a:lnSpc>
                <a:spcPct val="90000"/>
              </a:lnSpc>
              <a:spcBef>
                <a:spcPts val="3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En parallèle, le stock de dette croit de 3,1% mais, les RRF augmentant fortement, le taux d’endettement perd 4,7%.</a:t>
            </a:r>
          </a:p>
          <a:p>
            <a:pPr marL="228600" indent="-228600" algn="just" fontAlgn="base">
              <a:lnSpc>
                <a:spcPct val="90000"/>
              </a:lnSpc>
              <a:spcBef>
                <a:spcPts val="3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Malgré cette amélioration générale, des disparités de tendance entre les territoires, en particulier guyanais, sur l’exercice 2024</a:t>
            </a:r>
            <a:r>
              <a:rPr lang="fr-FR" sz="1100">
                <a:solidFill>
                  <a:srgbClr val="002060"/>
                </a:solidFill>
                <a:latin typeface="Gotham Book" pitchFamily="50" charset="0"/>
              </a:rPr>
              <a:t>. </a:t>
            </a:r>
            <a:endParaRPr lang="fr-FR" sz="1600" b="1">
              <a:solidFill>
                <a:srgbClr val="002060"/>
              </a:solidFill>
              <a:latin typeface="Gotham Book" pitchFamily="50" charset="0"/>
            </a:endParaRPr>
          </a:p>
        </p:txBody>
      </p:sp>
      <p:sp>
        <p:nvSpPr>
          <p:cNvPr id="5" name="Espace réservé de la date 4" hidden="1">
            <a:extLst>
              <a:ext uri="{FF2B5EF4-FFF2-40B4-BE49-F238E27FC236}">
                <a16:creationId xmlns:a16="http://schemas.microsoft.com/office/drawing/2014/main" id="{2ECE396E-B375-CD5A-4F25-5165C4399F3E}"/>
              </a:ext>
            </a:extLst>
          </p:cNvPr>
          <p:cNvSpPr>
            <a:spLocks noGrp="1"/>
          </p:cNvSpPr>
          <p:nvPr>
            <p:ph type="dt" sz="half" idx="429496729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hidden="1">
            <a:extLst>
              <a:ext uri="{FF2B5EF4-FFF2-40B4-BE49-F238E27FC236}">
                <a16:creationId xmlns:a16="http://schemas.microsoft.com/office/drawing/2014/main" id="{51FAAC53-467E-D6F7-E5DE-D9A3B2A09062}"/>
              </a:ext>
            </a:extLst>
          </p:cNvPr>
          <p:cNvSpPr>
            <a:spLocks noGrp="1"/>
          </p:cNvSpPr>
          <p:nvPr>
            <p:ph type="sldNum" sz="quarter" idx="4294967295"/>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10</a:t>
            </a:fld>
            <a:endParaRPr lang="fr-FR"/>
          </a:p>
        </p:txBody>
      </p:sp>
      <p:pic>
        <p:nvPicPr>
          <p:cNvPr id="3" name="Image 2" descr="Une image contenant capture d’écran, ligne, diagramme, astronomie&#10;&#10;Le contenu généré par l’IA peut être incorrect.">
            <a:extLst>
              <a:ext uri="{FF2B5EF4-FFF2-40B4-BE49-F238E27FC236}">
                <a16:creationId xmlns:a16="http://schemas.microsoft.com/office/drawing/2014/main" id="{B7EAB9F1-9250-1A9B-709E-4BD226B2C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121" y="1043334"/>
            <a:ext cx="5790187" cy="3236665"/>
          </a:xfrm>
          <a:prstGeom prst="rect">
            <a:avLst/>
          </a:prstGeom>
        </p:spPr>
      </p:pic>
      <p:graphicFrame>
        <p:nvGraphicFramePr>
          <p:cNvPr id="10" name="Objet 9">
            <a:extLst>
              <a:ext uri="{FF2B5EF4-FFF2-40B4-BE49-F238E27FC236}">
                <a16:creationId xmlns:a16="http://schemas.microsoft.com/office/drawing/2014/main" id="{ECCE7FD7-BB6B-0C48-AF2D-28343A3B1C66}"/>
              </a:ext>
            </a:extLst>
          </p:cNvPr>
          <p:cNvGraphicFramePr>
            <a:graphicFrameLocks noChangeAspect="1"/>
          </p:cNvGraphicFramePr>
          <p:nvPr>
            <p:extLst>
              <p:ext uri="{D42A27DB-BD31-4B8C-83A1-F6EECF244321}">
                <p14:modId xmlns:p14="http://schemas.microsoft.com/office/powerpoint/2010/main" val="2358088822"/>
              </p:ext>
            </p:extLst>
          </p:nvPr>
        </p:nvGraphicFramePr>
        <p:xfrm>
          <a:off x="1419225" y="4791316"/>
          <a:ext cx="9353550" cy="1914525"/>
        </p:xfrm>
        <a:graphic>
          <a:graphicData uri="http://schemas.openxmlformats.org/presentationml/2006/ole">
            <mc:AlternateContent xmlns:mc="http://schemas.openxmlformats.org/markup-compatibility/2006">
              <mc:Choice xmlns:v="urn:schemas-microsoft-com:vml" Requires="v">
                <p:oleObj name="Worksheet" r:id="rId5" imgW="9353525" imgH="1914676" progId="Excel.Sheet.12">
                  <p:embed/>
                </p:oleObj>
              </mc:Choice>
              <mc:Fallback>
                <p:oleObj name="Worksheet" r:id="rId5" imgW="9353525" imgH="1914676" progId="Excel.Sheet.12">
                  <p:embed/>
                  <p:pic>
                    <p:nvPicPr>
                      <p:cNvPr id="10" name="Objet 9">
                        <a:extLst>
                          <a:ext uri="{FF2B5EF4-FFF2-40B4-BE49-F238E27FC236}">
                            <a16:creationId xmlns:a16="http://schemas.microsoft.com/office/drawing/2014/main" id="{ECCE7FD7-BB6B-0C48-AF2D-28343A3B1C66}"/>
                          </a:ext>
                        </a:extLst>
                      </p:cNvPr>
                      <p:cNvPicPr/>
                      <p:nvPr/>
                    </p:nvPicPr>
                    <p:blipFill>
                      <a:blip r:embed="rId6"/>
                      <a:stretch>
                        <a:fillRect/>
                      </a:stretch>
                    </p:blipFill>
                    <p:spPr>
                      <a:xfrm>
                        <a:off x="1419225" y="4791316"/>
                        <a:ext cx="9353550" cy="1914525"/>
                      </a:xfrm>
                      <a:prstGeom prst="rect">
                        <a:avLst/>
                      </a:prstGeom>
                    </p:spPr>
                  </p:pic>
                </p:oleObj>
              </mc:Fallback>
            </mc:AlternateContent>
          </a:graphicData>
        </a:graphic>
      </p:graphicFrame>
      <p:sp>
        <p:nvSpPr>
          <p:cNvPr id="11" name="ZoneTexte 10">
            <a:extLst>
              <a:ext uri="{FF2B5EF4-FFF2-40B4-BE49-F238E27FC236}">
                <a16:creationId xmlns:a16="http://schemas.microsoft.com/office/drawing/2014/main" id="{38787625-DCD2-2197-573F-6214285C4613}"/>
              </a:ext>
            </a:extLst>
          </p:cNvPr>
          <p:cNvSpPr txBox="1"/>
          <p:nvPr/>
        </p:nvSpPr>
        <p:spPr>
          <a:xfrm>
            <a:off x="2328669" y="4449087"/>
            <a:ext cx="3309429" cy="307777"/>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12" name="ZoneTexte 11">
            <a:extLst>
              <a:ext uri="{FF2B5EF4-FFF2-40B4-BE49-F238E27FC236}">
                <a16:creationId xmlns:a16="http://schemas.microsoft.com/office/drawing/2014/main" id="{B2996516-81A2-496C-4A2E-3578C6EC405C}"/>
              </a:ext>
            </a:extLst>
          </p:cNvPr>
          <p:cNvSpPr txBox="1"/>
          <p:nvPr/>
        </p:nvSpPr>
        <p:spPr>
          <a:xfrm>
            <a:off x="7071323" y="4430524"/>
            <a:ext cx="3309429" cy="307777"/>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spTree>
    <p:extLst>
      <p:ext uri="{BB962C8B-B14F-4D97-AF65-F5344CB8AC3E}">
        <p14:creationId xmlns:p14="http://schemas.microsoft.com/office/powerpoint/2010/main" val="3140351103"/>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F00DB-2AFB-454E-A01B-69618F76F9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726FF4-0B36-1048-CBBF-048215AB3BD7}"/>
              </a:ext>
            </a:extLst>
          </p:cNvPr>
          <p:cNvSpPr>
            <a:spLocks noGrp="1"/>
          </p:cNvSpPr>
          <p:nvPr>
            <p:ph type="title"/>
          </p:nvPr>
        </p:nvSpPr>
        <p:spPr>
          <a:xfrm>
            <a:off x="636150" y="248753"/>
            <a:ext cx="11393290" cy="511102"/>
          </a:xfrm>
        </p:spPr>
        <p:txBody>
          <a:bodyPr anchor="t">
            <a:normAutofit/>
          </a:bodyPr>
          <a:lstStyle/>
          <a:p>
            <a:r>
              <a:rPr lang="fr-FR">
                <a:solidFill>
                  <a:srgbClr val="002060"/>
                </a:solidFill>
              </a:rPr>
              <a:t>Analyse de l’indice de vulnérabilité climatique (modèle V1)</a:t>
            </a:r>
          </a:p>
        </p:txBody>
      </p:sp>
      <p:sp>
        <p:nvSpPr>
          <p:cNvPr id="5" name="Espace réservé de la date 4">
            <a:extLst>
              <a:ext uri="{FF2B5EF4-FFF2-40B4-BE49-F238E27FC236}">
                <a16:creationId xmlns:a16="http://schemas.microsoft.com/office/drawing/2014/main" id="{F94C4443-0C5C-05F0-6B77-B969DC4E6297}"/>
              </a:ext>
            </a:extLst>
          </p:cNvPr>
          <p:cNvSpPr>
            <a:spLocks noGrp="1"/>
          </p:cNvSpPr>
          <p:nvPr>
            <p:ph type="dt" sz="half" idx="10"/>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F164834D-21D9-6818-3688-4736B403462F}"/>
              </a:ext>
            </a:extLst>
          </p:cNvPr>
          <p:cNvSpPr>
            <a:spLocks noGrp="1"/>
          </p:cNvSpPr>
          <p:nvPr>
            <p:ph type="sldNum" sz="quarter" idx="12"/>
          </p:nvPr>
        </p:nvSpPr>
        <p:spPr>
          <a:xfrm>
            <a:off x="918254" y="6374945"/>
            <a:ext cx="1703807" cy="350001"/>
          </a:xfrm>
        </p:spPr>
        <p:txBody>
          <a:bodyPr anchor="ctr">
            <a:normAutofit/>
          </a:bodyPr>
          <a:lstStyle/>
          <a:p>
            <a:pPr>
              <a:spcAft>
                <a:spcPts val="600"/>
              </a:spcAft>
            </a:pPr>
            <a:fld id="{68ABB3DF-BB9C-4E8D-AF18-6900103BCD2C}" type="slidenum">
              <a:rPr lang="fr-FR" smtClean="0"/>
              <a:pPr>
                <a:spcAft>
                  <a:spcPts val="600"/>
                </a:spcAft>
              </a:pPr>
              <a:t>11</a:t>
            </a:fld>
            <a:endParaRPr lang="fr-FR"/>
          </a:p>
        </p:txBody>
      </p:sp>
      <p:sp>
        <p:nvSpPr>
          <p:cNvPr id="6" name="ZoneTexte 5">
            <a:extLst>
              <a:ext uri="{FF2B5EF4-FFF2-40B4-BE49-F238E27FC236}">
                <a16:creationId xmlns:a16="http://schemas.microsoft.com/office/drawing/2014/main" id="{BB0580BA-5CD6-20A5-278E-318410D4AE6A}"/>
              </a:ext>
            </a:extLst>
          </p:cNvPr>
          <p:cNvSpPr txBox="1"/>
          <p:nvPr/>
        </p:nvSpPr>
        <p:spPr>
          <a:xfrm>
            <a:off x="740664" y="3810765"/>
            <a:ext cx="10936224" cy="2063129"/>
          </a:xfrm>
          <a:prstGeom prst="rect">
            <a:avLst/>
          </a:prstGeom>
          <a:noFill/>
        </p:spPr>
        <p:txBody>
          <a:bodyPr wrap="square">
            <a:spAutoFit/>
          </a:bodyPr>
          <a:lstStyle/>
          <a:p>
            <a:pPr marL="228600" indent="-228600" algn="just">
              <a:lnSpc>
                <a:spcPct val="90000"/>
              </a:lnSpc>
              <a:spcBef>
                <a:spcPts val="1000"/>
              </a:spcBef>
              <a:buBlip>
                <a:blip r:embed="rId3">
                  <a:extLst>
                    <a:ext uri="{96DAC541-7B7A-43D3-8B79-37D633B846F1}">
                      <asvg:svgBlip xmlns:asvg="http://schemas.microsoft.com/office/drawing/2016/SVG/main" r:embed="rId4"/>
                    </a:ext>
                  </a:extLst>
                </a:blip>
              </a:buBlip>
            </a:pPr>
            <a:r>
              <a:rPr lang="fr-FR" sz="1200">
                <a:solidFill>
                  <a:srgbClr val="002060"/>
                </a:solidFill>
                <a:latin typeface="Gotham Book"/>
                <a:cs typeface="Arial"/>
              </a:rPr>
              <a:t>De manière générale, l’indicateur climat des communes d’OM est </a:t>
            </a:r>
            <a:r>
              <a:rPr lang="fr-FR" sz="1200" b="1">
                <a:solidFill>
                  <a:srgbClr val="002060"/>
                </a:solidFill>
                <a:latin typeface="Gotham Book"/>
                <a:cs typeface="Arial"/>
              </a:rPr>
              <a:t>largement plus élevé </a:t>
            </a:r>
            <a:r>
              <a:rPr lang="fr-FR" sz="1200">
                <a:solidFill>
                  <a:srgbClr val="002060"/>
                </a:solidFill>
                <a:latin typeface="Gotham Book"/>
                <a:cs typeface="Arial"/>
              </a:rPr>
              <a:t>que celui de l’ensemble des communes françaises</a:t>
            </a:r>
          </a:p>
          <a:p>
            <a:pPr marL="228600" indent="-228600" algn="just">
              <a:lnSpc>
                <a:spcPct val="90000"/>
              </a:lnSpc>
              <a:spcBef>
                <a:spcPts val="1000"/>
              </a:spcBef>
              <a:buBlip>
                <a:blip r:embed="rId3">
                  <a:extLst>
                    <a:ext uri="{96DAC541-7B7A-43D3-8B79-37D633B846F1}">
                      <asvg:svgBlip xmlns:asvg="http://schemas.microsoft.com/office/drawing/2016/SVG/main" r:embed="rId4"/>
                    </a:ext>
                  </a:extLst>
                </a:blip>
              </a:buBlip>
            </a:pPr>
            <a:r>
              <a:rPr lang="fr-FR" sz="1200">
                <a:solidFill>
                  <a:srgbClr val="002060"/>
                </a:solidFill>
                <a:latin typeface="Gotham Book"/>
                <a:cs typeface="Arial"/>
              </a:rPr>
              <a:t>Les </a:t>
            </a:r>
            <a:r>
              <a:rPr lang="fr-FR" sz="1200" b="1">
                <a:solidFill>
                  <a:srgbClr val="002060"/>
                </a:solidFill>
                <a:latin typeface="Gotham Book"/>
                <a:cs typeface="Arial"/>
              </a:rPr>
              <a:t>2 principaux facteurs </a:t>
            </a:r>
            <a:r>
              <a:rPr lang="fr-FR" sz="1200">
                <a:solidFill>
                  <a:srgbClr val="002060"/>
                </a:solidFill>
                <a:latin typeface="Gotham Book"/>
                <a:cs typeface="Arial"/>
              </a:rPr>
              <a:t>explicatifs :</a:t>
            </a:r>
          </a:p>
          <a:p>
            <a:pPr marL="685800" lvl="1" indent="-228600" algn="just">
              <a:lnSpc>
                <a:spcPct val="90000"/>
              </a:lnSpc>
              <a:spcBef>
                <a:spcPts val="1000"/>
              </a:spcBef>
              <a:buBlip>
                <a:blip r:embed="rId3">
                  <a:extLst>
                    <a:ext uri="{96DAC541-7B7A-43D3-8B79-37D633B846F1}">
                      <asvg:svgBlip xmlns:asvg="http://schemas.microsoft.com/office/drawing/2016/SVG/main" r:embed="rId4"/>
                    </a:ext>
                  </a:extLst>
                </a:blip>
              </a:buBlip>
            </a:pPr>
            <a:r>
              <a:rPr lang="fr-FR" sz="1200" i="1">
                <a:solidFill>
                  <a:srgbClr val="002060"/>
                </a:solidFill>
                <a:latin typeface="Gotham Book"/>
                <a:cs typeface="Arial"/>
              </a:rPr>
              <a:t>Des territoires exposés à une multitude de risques différents</a:t>
            </a:r>
          </a:p>
          <a:p>
            <a:pPr marL="685800" lvl="1" indent="-228600" algn="just">
              <a:lnSpc>
                <a:spcPct val="90000"/>
              </a:lnSpc>
              <a:spcBef>
                <a:spcPts val="1000"/>
              </a:spcBef>
              <a:buBlip>
                <a:blip r:embed="rId3">
                  <a:extLst>
                    <a:ext uri="{96DAC541-7B7A-43D3-8B79-37D633B846F1}">
                      <asvg:svgBlip xmlns:asvg="http://schemas.microsoft.com/office/drawing/2016/SVG/main" r:embed="rId4"/>
                    </a:ext>
                  </a:extLst>
                </a:blip>
              </a:buBlip>
            </a:pPr>
            <a:r>
              <a:rPr lang="fr-FR" sz="1200" i="1">
                <a:solidFill>
                  <a:srgbClr val="002060"/>
                </a:solidFill>
                <a:latin typeface="Gotham Book"/>
                <a:cs typeface="Arial"/>
              </a:rPr>
              <a:t>Une densité de population par nature élevée</a:t>
            </a:r>
          </a:p>
          <a:p>
            <a:pPr marL="228600" indent="-228600" algn="just">
              <a:lnSpc>
                <a:spcPct val="90000"/>
              </a:lnSpc>
              <a:spcBef>
                <a:spcPts val="1000"/>
              </a:spcBef>
              <a:buBlip>
                <a:blip r:embed="rId3">
                  <a:extLst>
                    <a:ext uri="{96DAC541-7B7A-43D3-8B79-37D633B846F1}">
                      <asvg:svgBlip xmlns:asvg="http://schemas.microsoft.com/office/drawing/2016/SVG/main" r:embed="rId4"/>
                    </a:ext>
                  </a:extLst>
                </a:blip>
              </a:buBlip>
            </a:pPr>
            <a:r>
              <a:rPr lang="fr-FR" sz="1200" b="1">
                <a:solidFill>
                  <a:srgbClr val="002060"/>
                </a:solidFill>
                <a:latin typeface="Gotham Book"/>
                <a:cs typeface="Arial"/>
              </a:rPr>
              <a:t>La Réunion </a:t>
            </a:r>
            <a:r>
              <a:rPr lang="fr-FR" sz="1200">
                <a:solidFill>
                  <a:srgbClr val="002060"/>
                </a:solidFill>
                <a:latin typeface="Gotham Book"/>
                <a:cs typeface="Arial"/>
              </a:rPr>
              <a:t>affiche des indicateurs particulièrement élevés : tout le territoire est exposé à 4 types de risques différents et occurrences nombreuses.</a:t>
            </a:r>
          </a:p>
          <a:p>
            <a:pPr marL="228600" indent="-228600" algn="just">
              <a:lnSpc>
                <a:spcPct val="90000"/>
              </a:lnSpc>
              <a:spcBef>
                <a:spcPts val="1000"/>
              </a:spcBef>
              <a:buBlip>
                <a:blip r:embed="rId3">
                  <a:extLst>
                    <a:ext uri="{96DAC541-7B7A-43D3-8B79-37D633B846F1}">
                      <asvg:svgBlip xmlns:asvg="http://schemas.microsoft.com/office/drawing/2016/SVG/main" r:embed="rId4"/>
                    </a:ext>
                  </a:extLst>
                </a:blip>
              </a:buBlip>
            </a:pPr>
            <a:r>
              <a:rPr lang="fr-FR" sz="1200">
                <a:solidFill>
                  <a:srgbClr val="002060"/>
                </a:solidFill>
                <a:latin typeface="Gotham Book"/>
                <a:cs typeface="Arial"/>
              </a:rPr>
              <a:t>Pas de corrélation directe avec la note financière. Néanmoins, les territoires avec la </a:t>
            </a:r>
            <a:r>
              <a:rPr lang="fr-FR" sz="1200" b="1">
                <a:solidFill>
                  <a:srgbClr val="002060"/>
                </a:solidFill>
                <a:latin typeface="Gotham Book"/>
                <a:cs typeface="Arial"/>
              </a:rPr>
              <a:t>note financière la plus favorable ont enregistré le moins d’occurrences CatNat en moyenne. </a:t>
            </a:r>
            <a:r>
              <a:rPr lang="fr-FR" sz="1200" u="sng">
                <a:solidFill>
                  <a:srgbClr val="002060"/>
                </a:solidFill>
                <a:latin typeface="Gotham Book"/>
                <a:cs typeface="Arial"/>
              </a:rPr>
              <a:t>Il n’est toutefois pas possible de tirer des conclusions sur cette seule base</a:t>
            </a:r>
          </a:p>
        </p:txBody>
      </p:sp>
      <p:graphicFrame>
        <p:nvGraphicFramePr>
          <p:cNvPr id="9" name="Graphique 8">
            <a:extLst>
              <a:ext uri="{FF2B5EF4-FFF2-40B4-BE49-F238E27FC236}">
                <a16:creationId xmlns:a16="http://schemas.microsoft.com/office/drawing/2014/main" id="{3121CBF4-6C4D-4A24-80CD-BF389D9D9348}"/>
              </a:ext>
            </a:extLst>
          </p:cNvPr>
          <p:cNvGraphicFramePr>
            <a:graphicFrameLocks/>
          </p:cNvGraphicFramePr>
          <p:nvPr/>
        </p:nvGraphicFramePr>
        <p:xfrm>
          <a:off x="2545887" y="963188"/>
          <a:ext cx="6387288" cy="28762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8835427"/>
      </p:ext>
    </p:extLst>
  </p:cSld>
  <p:clrMapOvr>
    <a:masterClrMapping/>
  </p:clrMapOvr>
  <mc:AlternateContent xmlns:mc="http://schemas.openxmlformats.org/markup-compatibility/2006" xmlns:p14="http://schemas.microsoft.com/office/powerpoint/2010/main">
    <mc:Choice Requires="p14">
      <p:transition spd="slow" p14:dur="2000" advTm="4002"/>
    </mc:Choice>
    <mc:Fallback xmlns="">
      <p:transition spd="slow" advTm="400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1E8FF-62F5-47CA-A49A-1AE446DC43D4}"/>
              </a:ext>
            </a:extLst>
          </p:cNvPr>
          <p:cNvSpPr>
            <a:spLocks noGrp="1"/>
          </p:cNvSpPr>
          <p:nvPr>
            <p:ph type="title"/>
          </p:nvPr>
        </p:nvSpPr>
        <p:spPr>
          <a:xfrm>
            <a:off x="760723" y="302864"/>
            <a:ext cx="10670554" cy="511102"/>
          </a:xfrm>
        </p:spPr>
        <p:txBody>
          <a:bodyPr anchor="t">
            <a:normAutofit fontScale="90000"/>
          </a:bodyPr>
          <a:lstStyle/>
          <a:p>
            <a:r>
              <a:rPr lang="fr-FR"/>
              <a:t>Des notes financières moins favorables qu’en métropole, bien qu’en amélioration</a:t>
            </a:r>
          </a:p>
        </p:txBody>
      </p:sp>
      <p:sp>
        <p:nvSpPr>
          <p:cNvPr id="5" name="Espace réservé de la date 4">
            <a:extLst>
              <a:ext uri="{FF2B5EF4-FFF2-40B4-BE49-F238E27FC236}">
                <a16:creationId xmlns:a16="http://schemas.microsoft.com/office/drawing/2014/main" id="{CB821C6D-2A74-4B51-ACC5-C61EAECAF474}"/>
              </a:ext>
            </a:extLst>
          </p:cNvPr>
          <p:cNvSpPr>
            <a:spLocks noGrp="1"/>
          </p:cNvSpPr>
          <p:nvPr>
            <p:ph type="dt" sz="half" idx="10"/>
          </p:nvPr>
        </p:nvSpPr>
        <p:spPr>
          <a:xfrm>
            <a:off x="9197121" y="6476247"/>
            <a:ext cx="1703808" cy="350001"/>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9288E0-CFAF-4A8B-A045-EFBB6C417B8C}" type="datetime1">
              <a:rPr kumimoji="0" lang="fr-FR" sz="1200" b="0" i="0" u="none" strike="noStrike" kern="1200" cap="none" spc="0" normalizeH="0" baseline="0" noProof="0" smtClean="0">
                <a:ln>
                  <a:noFill/>
                </a:ln>
                <a:solidFill>
                  <a:srgbClr val="273780"/>
                </a:solidFill>
                <a:effectLst/>
                <a:uLnTx/>
                <a:uFillTx/>
                <a:latin typeface="Gotham Light" pitchFamily="50"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12/11/2025</a:t>
            </a:fld>
            <a:endParaRPr kumimoji="0" lang="fr-FR" sz="1200" b="0" i="0" u="none" strike="noStrike" kern="1200" cap="none" spc="0" normalizeH="0" baseline="0" noProof="0">
              <a:ln>
                <a:noFill/>
              </a:ln>
              <a:solidFill>
                <a:srgbClr val="273780"/>
              </a:solidFill>
              <a:effectLst/>
              <a:uLnTx/>
              <a:uFillTx/>
              <a:latin typeface="Gotham Light" pitchFamily="50" charset="0"/>
              <a:ea typeface="+mn-ea"/>
              <a:cs typeface="+mn-cs"/>
            </a:endParaRPr>
          </a:p>
        </p:txBody>
      </p:sp>
      <p:sp>
        <p:nvSpPr>
          <p:cNvPr id="7" name="Espace réservé du numéro de diapositive 6">
            <a:extLst>
              <a:ext uri="{FF2B5EF4-FFF2-40B4-BE49-F238E27FC236}">
                <a16:creationId xmlns:a16="http://schemas.microsoft.com/office/drawing/2014/main" id="{AEDE013E-23BD-46D7-9463-A987E91BE7D3}"/>
              </a:ext>
            </a:extLst>
          </p:cNvPr>
          <p:cNvSpPr>
            <a:spLocks noGrp="1"/>
          </p:cNvSpPr>
          <p:nvPr>
            <p:ph type="sldNum" sz="quarter" idx="12"/>
          </p:nvPr>
        </p:nvSpPr>
        <p:spPr>
          <a:xfrm>
            <a:off x="848680" y="6476245"/>
            <a:ext cx="1703807" cy="350001"/>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8ABB3DF-BB9C-4E8D-AF18-6900103BCD2C}" type="slidenum">
              <a:rPr kumimoji="0" lang="fr-FR" sz="1200" b="0" i="0" u="none" strike="noStrike" kern="1200" cap="none" spc="0" normalizeH="0" baseline="0" noProof="0" smtClean="0">
                <a:ln>
                  <a:noFill/>
                </a:ln>
                <a:solidFill>
                  <a:srgbClr val="273780"/>
                </a:solidFill>
                <a:effectLst/>
                <a:uLnTx/>
                <a:uFillTx/>
                <a:latin typeface="Gotham Light" pitchFamily="50" charset="0"/>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a:t>
            </a:fld>
            <a:endParaRPr kumimoji="0" lang="fr-FR" sz="1200" b="0" i="0" u="none" strike="noStrike" kern="1200" cap="none" spc="0" normalizeH="0" baseline="0" noProof="0">
              <a:ln>
                <a:noFill/>
              </a:ln>
              <a:solidFill>
                <a:srgbClr val="273780"/>
              </a:solidFill>
              <a:effectLst/>
              <a:uLnTx/>
              <a:uFillTx/>
              <a:latin typeface="Gotham Light" pitchFamily="50" charset="0"/>
              <a:ea typeface="+mn-ea"/>
              <a:cs typeface="+mn-cs"/>
            </a:endParaRPr>
          </a:p>
        </p:txBody>
      </p:sp>
      <p:sp>
        <p:nvSpPr>
          <p:cNvPr id="6" name="Espace réservé du contenu 1">
            <a:extLst>
              <a:ext uri="{FF2B5EF4-FFF2-40B4-BE49-F238E27FC236}">
                <a16:creationId xmlns:a16="http://schemas.microsoft.com/office/drawing/2014/main" id="{E0B9B345-739B-C9B5-83CD-8B6F0AF97912}"/>
              </a:ext>
            </a:extLst>
          </p:cNvPr>
          <p:cNvSpPr txBox="1">
            <a:spLocks/>
          </p:cNvSpPr>
          <p:nvPr/>
        </p:nvSpPr>
        <p:spPr>
          <a:xfrm>
            <a:off x="6336792" y="3750761"/>
            <a:ext cx="5132472" cy="2459343"/>
          </a:xfrm>
          <a:prstGeom prst="rect">
            <a:avLst/>
          </a:prstGeom>
        </p:spPr>
        <p:txBody>
          <a:bodyPr anchor="t">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6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400" b="1" i="0" u="none" strike="noStrike" kern="1200" cap="none" spc="0" normalizeH="0" baseline="0" noProof="0">
                <a:ln>
                  <a:noFill/>
                </a:ln>
                <a:solidFill>
                  <a:srgbClr val="273780"/>
                </a:solidFill>
                <a:effectLst/>
                <a:uLnTx/>
                <a:uFillTx/>
                <a:latin typeface="Gotham Book" pitchFamily="50" charset="0"/>
                <a:ea typeface="Calibri" panose="020F0502020204030204" pitchFamily="34" charset="0"/>
                <a:cs typeface="Arial" panose="020B0604020202020204" pitchFamily="34" charset="0"/>
              </a:rPr>
              <a:t>Les notes  (pondérées par la dette) des communes françaises s’améliorent légèrement sur la période</a:t>
            </a:r>
            <a:r>
              <a:rPr kumimoji="0" lang="fr-FR" sz="1400" b="1" i="0" u="none" strike="noStrike" kern="1200" cap="none" spc="0" normalizeH="0" baseline="0" noProof="0">
                <a:ln>
                  <a:noFill/>
                </a:ln>
                <a:solidFill>
                  <a:srgbClr val="273780"/>
                </a:solidFill>
                <a:effectLst/>
                <a:uLnTx/>
                <a:uFillTx/>
                <a:latin typeface="Gotham Book" pitchFamily="50" charset="0"/>
                <a:ea typeface="Calibri" panose="020F0502020204030204" pitchFamily="34" charset="0"/>
                <a:cs typeface="Cambria" panose="02040503050406030204" pitchFamily="18" charset="0"/>
              </a:rPr>
              <a:t> </a:t>
            </a:r>
            <a:r>
              <a:rPr kumimoji="0" lang="fr-FR" sz="1400" b="0" i="0" u="none" strike="noStrike" kern="1200" cap="none" spc="0" normalizeH="0" baseline="0" noProof="0">
                <a:ln>
                  <a:noFill/>
                </a:ln>
                <a:solidFill>
                  <a:srgbClr val="273780"/>
                </a:solidFill>
                <a:effectLst/>
                <a:uLnTx/>
                <a:uFillTx/>
                <a:latin typeface="Gotham Book" pitchFamily="50" charset="0"/>
                <a:ea typeface="Calibri" panose="020F0502020204030204" pitchFamily="34" charset="0"/>
                <a:cs typeface="Arial" panose="020B0604020202020204" pitchFamily="34" charset="0"/>
              </a:rPr>
              <a:t>: 3,77 en 2023 et 2024 vs 3,87 en 2021.</a:t>
            </a:r>
          </a:p>
          <a:p>
            <a:pPr marL="228600" marR="0" lvl="0" indent="-228600" algn="just" defTabSz="914400" rtl="0" eaLnBrk="1" fontAlgn="auto" latinLnBrk="0" hangingPunct="1">
              <a:lnSpc>
                <a:spcPct val="90000"/>
              </a:lnSpc>
              <a:spcBef>
                <a:spcPts val="10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400" b="1" i="0" u="none" strike="noStrike" kern="1200" cap="none" spc="0" normalizeH="0" baseline="0" noProof="0">
                <a:ln>
                  <a:noFill/>
                </a:ln>
                <a:solidFill>
                  <a:srgbClr val="273780"/>
                </a:solidFill>
                <a:effectLst/>
                <a:uLnTx/>
                <a:uFillTx/>
                <a:latin typeface="Gotham Book" pitchFamily="50" charset="0"/>
                <a:ea typeface="Calibri" panose="020F0502020204030204" pitchFamily="34" charset="0"/>
                <a:cs typeface="Arial" panose="020B0604020202020204" pitchFamily="34" charset="0"/>
              </a:rPr>
              <a:t>Stabilité voire légère amélioration de la note pondérée des communes OM en 2024 à 4,33</a:t>
            </a:r>
            <a:endParaRPr kumimoji="0" lang="fr-FR" sz="1400" b="0" i="0" u="none" strike="noStrike" kern="1200" cap="none" spc="0" normalizeH="0" baseline="0" noProof="0">
              <a:ln>
                <a:noFill/>
              </a:ln>
              <a:solidFill>
                <a:srgbClr val="273780"/>
              </a:solidFill>
              <a:effectLst/>
              <a:uLnTx/>
              <a:uFillTx/>
              <a:latin typeface="Gotham Book" pitchFamily="50" charset="0"/>
              <a:ea typeface="Calibri" panose="020F0502020204030204" pitchFamily="34" charset="0"/>
              <a:cs typeface="Arial" panose="020B0604020202020204" pitchFamily="34" charset="0"/>
            </a:endParaRPr>
          </a:p>
          <a:p>
            <a:pPr marL="742950" marR="0" lvl="1" indent="-285750" algn="just"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fr-FR" sz="1400" b="0" i="0" u="none" strike="noStrike" kern="1200" cap="none" spc="0" normalizeH="0" baseline="0" noProof="0">
                <a:ln>
                  <a:noFill/>
                </a:ln>
                <a:solidFill>
                  <a:srgbClr val="273780"/>
                </a:solidFill>
                <a:effectLst/>
                <a:uLnTx/>
                <a:uFillTx/>
                <a:latin typeface="Gotham Book" pitchFamily="50" charset="0"/>
                <a:ea typeface="Yu Mincho" panose="02020400000000000000" pitchFamily="18" charset="-128"/>
                <a:cs typeface="Arial" panose="020B0604020202020204" pitchFamily="34" charset="0"/>
              </a:rPr>
              <a:t>Min</a:t>
            </a:r>
            <a:r>
              <a:rPr kumimoji="0" lang="fr-FR" sz="1400" b="0" i="0" u="none" strike="noStrike" kern="1200" cap="none" spc="0" normalizeH="0" baseline="0" noProof="0">
                <a:ln>
                  <a:noFill/>
                </a:ln>
                <a:solidFill>
                  <a:srgbClr val="273780"/>
                </a:solidFill>
                <a:effectLst/>
                <a:uLnTx/>
                <a:uFillTx/>
                <a:latin typeface="Gotham Book" pitchFamily="50" charset="0"/>
                <a:ea typeface="Yu Mincho" panose="02020400000000000000" pitchFamily="18" charset="-128"/>
                <a:cs typeface="Cambria" panose="02040503050406030204" pitchFamily="18" charset="0"/>
              </a:rPr>
              <a:t> </a:t>
            </a:r>
            <a:r>
              <a:rPr kumimoji="0" lang="fr-FR" sz="1400" b="0" i="0" u="none" strike="noStrike" kern="1200" cap="none" spc="0" normalizeH="0" baseline="0" noProof="0">
                <a:ln>
                  <a:noFill/>
                </a:ln>
                <a:solidFill>
                  <a:srgbClr val="273780"/>
                </a:solidFill>
                <a:effectLst/>
                <a:uLnTx/>
                <a:uFillTx/>
                <a:latin typeface="Gotham Book" pitchFamily="50" charset="0"/>
                <a:ea typeface="Yu Mincho" panose="02020400000000000000" pitchFamily="18" charset="-128"/>
                <a:cs typeface="Arial" panose="020B0604020202020204" pitchFamily="34" charset="0"/>
              </a:rPr>
              <a:t>: 3,98 (Mayotte)</a:t>
            </a:r>
            <a:endParaRPr kumimoji="0" lang="en-US" sz="1400" b="0" i="0" u="none" strike="noStrike" kern="1200" cap="none" spc="0" normalizeH="0" baseline="0" noProof="0">
              <a:ln>
                <a:noFill/>
              </a:ln>
              <a:solidFill>
                <a:srgbClr val="273780"/>
              </a:solidFill>
              <a:effectLst/>
              <a:uLnTx/>
              <a:uFillTx/>
              <a:latin typeface="Gotham Book" pitchFamily="50" charset="0"/>
              <a:ea typeface="Yu Mincho" panose="02020400000000000000" pitchFamily="18" charset="-128"/>
              <a:cs typeface="Arial" panose="020B0604020202020204" pitchFamily="34" charset="0"/>
            </a:endParaRPr>
          </a:p>
          <a:p>
            <a:pPr marL="742950" marR="0" lvl="1" indent="-285750" algn="just"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fr-FR" sz="1400" b="0" i="0" u="none" strike="noStrike" kern="1200" cap="none" spc="0" normalizeH="0" baseline="0" noProof="0">
                <a:ln>
                  <a:noFill/>
                </a:ln>
                <a:solidFill>
                  <a:srgbClr val="273780"/>
                </a:solidFill>
                <a:effectLst/>
                <a:uLnTx/>
                <a:uFillTx/>
                <a:latin typeface="Gotham Book" pitchFamily="50" charset="0"/>
                <a:ea typeface="Yu Mincho" panose="02020400000000000000" pitchFamily="18" charset="-128"/>
                <a:cs typeface="Arial" panose="020B0604020202020204" pitchFamily="34" charset="0"/>
              </a:rPr>
              <a:t>Max</a:t>
            </a:r>
            <a:r>
              <a:rPr kumimoji="0" lang="fr-FR" sz="1400" b="0" i="0" u="none" strike="noStrike" kern="1200" cap="none" spc="0" normalizeH="0" baseline="0" noProof="0">
                <a:ln>
                  <a:noFill/>
                </a:ln>
                <a:solidFill>
                  <a:srgbClr val="273780"/>
                </a:solidFill>
                <a:effectLst/>
                <a:uLnTx/>
                <a:uFillTx/>
                <a:latin typeface="Gotham Book" pitchFamily="50" charset="0"/>
                <a:ea typeface="Yu Mincho" panose="02020400000000000000" pitchFamily="18" charset="-128"/>
                <a:cs typeface="Cambria" panose="02040503050406030204" pitchFamily="18" charset="0"/>
              </a:rPr>
              <a:t> </a:t>
            </a:r>
            <a:r>
              <a:rPr kumimoji="0" lang="fr-FR" sz="1400" b="0" i="0" u="none" strike="noStrike" kern="1200" cap="none" spc="0" normalizeH="0" baseline="0" noProof="0">
                <a:ln>
                  <a:noFill/>
                </a:ln>
                <a:solidFill>
                  <a:srgbClr val="273780"/>
                </a:solidFill>
                <a:effectLst/>
                <a:uLnTx/>
                <a:uFillTx/>
                <a:latin typeface="Gotham Book" pitchFamily="50" charset="0"/>
                <a:ea typeface="Yu Mincho" panose="02020400000000000000" pitchFamily="18" charset="-128"/>
                <a:cs typeface="Arial" panose="020B0604020202020204" pitchFamily="34" charset="0"/>
              </a:rPr>
              <a:t>: </a:t>
            </a:r>
            <a:r>
              <a:rPr lang="fr-FR" sz="1400">
                <a:solidFill>
                  <a:srgbClr val="273780"/>
                </a:solidFill>
                <a:ea typeface="Yu Mincho" panose="02020400000000000000" pitchFamily="18" charset="-128"/>
                <a:cs typeface="Arial" panose="020B0604020202020204" pitchFamily="34" charset="0"/>
              </a:rPr>
              <a:t>4,40</a:t>
            </a:r>
            <a:r>
              <a:rPr kumimoji="0" lang="fr-FR" sz="1400" b="0" i="0" u="none" strike="noStrike" kern="1200" cap="none" spc="0" normalizeH="0" baseline="0" noProof="0">
                <a:ln>
                  <a:noFill/>
                </a:ln>
                <a:solidFill>
                  <a:srgbClr val="273780"/>
                </a:solidFill>
                <a:effectLst/>
                <a:uLnTx/>
                <a:uFillTx/>
                <a:latin typeface="Gotham Book" pitchFamily="50" charset="0"/>
                <a:ea typeface="Yu Mincho" panose="02020400000000000000" pitchFamily="18" charset="-128"/>
                <a:cs typeface="Arial" panose="020B0604020202020204" pitchFamily="34" charset="0"/>
              </a:rPr>
              <a:t> (La Réunion)</a:t>
            </a:r>
          </a:p>
          <a:p>
            <a:pPr marL="228600" marR="0" lvl="0" indent="-228600" algn="just" defTabSz="914400" rtl="0" eaLnBrk="1" fontAlgn="auto" latinLnBrk="0" hangingPunct="1">
              <a:lnSpc>
                <a:spcPct val="90000"/>
              </a:lnSpc>
              <a:spcBef>
                <a:spcPts val="10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400" b="0" i="0" u="none" strike="noStrike" kern="1200" cap="none" spc="0" normalizeH="0" baseline="0" noProof="0">
                <a:ln>
                  <a:noFill/>
                </a:ln>
                <a:solidFill>
                  <a:srgbClr val="273780"/>
                </a:solidFill>
                <a:effectLst/>
                <a:uLnTx/>
                <a:uFillTx/>
                <a:latin typeface="Gotham Book" pitchFamily="50" charset="0"/>
                <a:ea typeface="+mn-ea"/>
                <a:cs typeface="Arial" panose="020B0604020202020204" pitchFamily="34" charset="0"/>
              </a:rPr>
              <a:t>Depuis 2022, une note moyenne pondérée par la dette des communes OM qui est devenue </a:t>
            </a:r>
            <a:r>
              <a:rPr kumimoji="0" lang="fr-FR" sz="1400" b="1" i="0" u="none" strike="noStrike" kern="1200" cap="none" spc="0" normalizeH="0" baseline="0" noProof="0">
                <a:ln>
                  <a:noFill/>
                </a:ln>
                <a:solidFill>
                  <a:srgbClr val="273780"/>
                </a:solidFill>
                <a:effectLst/>
                <a:uLnTx/>
                <a:uFillTx/>
                <a:latin typeface="Gotham Book" pitchFamily="50" charset="0"/>
                <a:ea typeface="+mn-ea"/>
                <a:cs typeface="Arial" panose="020B0604020202020204" pitchFamily="34" charset="0"/>
              </a:rPr>
              <a:t>inférieure à l’objectif AFL de 4,5.</a:t>
            </a:r>
            <a:endParaRPr kumimoji="0" lang="fr-FR" sz="1400" b="0" i="0" u="none" strike="noStrike" kern="1200" cap="none" spc="0" normalizeH="0" baseline="0" noProof="0">
              <a:ln>
                <a:noFill/>
              </a:ln>
              <a:solidFill>
                <a:srgbClr val="273780"/>
              </a:solidFill>
              <a:effectLst/>
              <a:uLnTx/>
              <a:uFillTx/>
              <a:latin typeface="Gotham Book" pitchFamily="50" charset="0"/>
              <a:ea typeface="+mn-ea"/>
              <a:cs typeface="Arial" panose="020B0604020202020204" pitchFamily="34" charset="0"/>
            </a:endParaRPr>
          </a:p>
        </p:txBody>
      </p:sp>
      <p:graphicFrame>
        <p:nvGraphicFramePr>
          <p:cNvPr id="8" name="Graphique 7">
            <a:extLst>
              <a:ext uri="{FF2B5EF4-FFF2-40B4-BE49-F238E27FC236}">
                <a16:creationId xmlns:a16="http://schemas.microsoft.com/office/drawing/2014/main" id="{255C49BA-44B6-41E9-8D1B-E2A02597EDB2}"/>
              </a:ext>
            </a:extLst>
          </p:cNvPr>
          <p:cNvGraphicFramePr>
            <a:graphicFrameLocks/>
          </p:cNvGraphicFramePr>
          <p:nvPr>
            <p:extLst>
              <p:ext uri="{D42A27DB-BD31-4B8C-83A1-F6EECF244321}">
                <p14:modId xmlns:p14="http://schemas.microsoft.com/office/powerpoint/2010/main" val="3873498909"/>
              </p:ext>
            </p:extLst>
          </p:nvPr>
        </p:nvGraphicFramePr>
        <p:xfrm>
          <a:off x="6193759" y="1148298"/>
          <a:ext cx="5387097" cy="2459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Graphique 2">
            <a:extLst>
              <a:ext uri="{FF2B5EF4-FFF2-40B4-BE49-F238E27FC236}">
                <a16:creationId xmlns:a16="http://schemas.microsoft.com/office/drawing/2014/main" id="{A9EDD506-B460-AC7E-A9B7-9A70F3F1CBDC}"/>
              </a:ext>
            </a:extLst>
          </p:cNvPr>
          <p:cNvGraphicFramePr>
            <a:graphicFrameLocks/>
          </p:cNvGraphicFramePr>
          <p:nvPr>
            <p:extLst>
              <p:ext uri="{D42A27DB-BD31-4B8C-83A1-F6EECF244321}">
                <p14:modId xmlns:p14="http://schemas.microsoft.com/office/powerpoint/2010/main" val="671668810"/>
              </p:ext>
            </p:extLst>
          </p:nvPr>
        </p:nvGraphicFramePr>
        <p:xfrm>
          <a:off x="848680" y="1141076"/>
          <a:ext cx="4957760" cy="2388507"/>
        </p:xfrm>
        <a:graphic>
          <a:graphicData uri="http://schemas.openxmlformats.org/drawingml/2006/chart">
            <c:chart xmlns:c="http://schemas.openxmlformats.org/drawingml/2006/chart" xmlns:r="http://schemas.openxmlformats.org/officeDocument/2006/relationships" r:id="rId6"/>
          </a:graphicData>
        </a:graphic>
      </p:graphicFrame>
      <p:sp>
        <p:nvSpPr>
          <p:cNvPr id="4" name="Espace réservé du contenu 1">
            <a:extLst>
              <a:ext uri="{FF2B5EF4-FFF2-40B4-BE49-F238E27FC236}">
                <a16:creationId xmlns:a16="http://schemas.microsoft.com/office/drawing/2014/main" id="{2C9FC62F-CE22-F9D8-CC86-DF355A9570E1}"/>
              </a:ext>
            </a:extLst>
          </p:cNvPr>
          <p:cNvSpPr txBox="1">
            <a:spLocks/>
          </p:cNvSpPr>
          <p:nvPr/>
        </p:nvSpPr>
        <p:spPr>
          <a:xfrm>
            <a:off x="848680" y="3750762"/>
            <a:ext cx="4848032" cy="2467158"/>
          </a:xfrm>
          <a:prstGeom prst="rect">
            <a:avLst/>
          </a:prstGeom>
        </p:spPr>
        <p:txBody>
          <a:bodyPr lIns="91440" tIns="45720" rIns="91440" bIns="45720" anchor="t">
            <a:normAutofit fontScale="85000" lnSpcReduction="10000"/>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6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10000"/>
              </a:lnSpc>
              <a:spcBef>
                <a:spcPts val="10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600" b="0" i="0" u="none" strike="noStrike" kern="1200" cap="none" spc="0" normalizeH="0" baseline="0" noProof="0">
                <a:ln>
                  <a:noFill/>
                </a:ln>
                <a:solidFill>
                  <a:srgbClr val="273780"/>
                </a:solidFill>
                <a:effectLst/>
                <a:uLnTx/>
                <a:uFillTx/>
                <a:latin typeface="Gotham Book" pitchFamily="50" charset="0"/>
                <a:ea typeface="+mn-ea"/>
                <a:cs typeface="Arial"/>
              </a:rPr>
              <a:t>Malgré une tendance au redressement budgétaire sur les derniers exercices, </a:t>
            </a:r>
            <a:r>
              <a:rPr kumimoji="0" lang="fr-FR" sz="1600" b="1" i="0" u="none" strike="noStrike" kern="1200" cap="none" spc="0" normalizeH="0" baseline="0" noProof="0">
                <a:ln>
                  <a:noFill/>
                </a:ln>
                <a:solidFill>
                  <a:srgbClr val="273780"/>
                </a:solidFill>
                <a:effectLst/>
                <a:uLnTx/>
                <a:uFillTx/>
                <a:latin typeface="Gotham Book" pitchFamily="50" charset="0"/>
                <a:ea typeface="+mn-ea"/>
                <a:cs typeface="Arial"/>
              </a:rPr>
              <a:t>des fragilités structurelles subsistent en Outre-Mer </a:t>
            </a:r>
            <a:r>
              <a:rPr kumimoji="0" lang="fr-FR" sz="1600" b="0" i="0" u="none" strike="noStrike" kern="1200" cap="none" spc="0" normalizeH="0" baseline="0" noProof="0">
                <a:ln>
                  <a:noFill/>
                </a:ln>
                <a:solidFill>
                  <a:srgbClr val="273780"/>
                </a:solidFill>
                <a:effectLst/>
                <a:uLnTx/>
                <a:uFillTx/>
                <a:latin typeface="Gotham Book" pitchFamily="50" charset="0"/>
                <a:ea typeface="+mn-ea"/>
                <a:cs typeface="Arial"/>
              </a:rPr>
              <a:t>:</a:t>
            </a:r>
          </a:p>
          <a:p>
            <a:pPr marL="685800" marR="0" lvl="1" indent="-228600" algn="just" defTabSz="914400" rtl="0" eaLnBrk="1" fontAlgn="auto" latinLnBrk="0" hangingPunct="1">
              <a:lnSpc>
                <a:spcPct val="110000"/>
              </a:lnSpc>
              <a:spcBef>
                <a:spcPts val="5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400" b="0" i="1" u="none" strike="noStrike" kern="1200" cap="none" spc="0" normalizeH="0" baseline="0" noProof="0">
                <a:ln>
                  <a:noFill/>
                </a:ln>
                <a:solidFill>
                  <a:srgbClr val="273780"/>
                </a:solidFill>
                <a:effectLst/>
                <a:uLnTx/>
                <a:uFillTx/>
                <a:latin typeface="Gotham Book" pitchFamily="50" charset="0"/>
                <a:ea typeface="+mn-ea"/>
                <a:cs typeface="Arial"/>
              </a:rPr>
              <a:t>En 2021 et 2022, 28% des notes sont toujours supérieures à 5.</a:t>
            </a:r>
          </a:p>
          <a:p>
            <a:pPr marL="685800" marR="0" lvl="1" indent="-228600" algn="just" defTabSz="914400" rtl="0" eaLnBrk="1" fontAlgn="auto" latinLnBrk="0" hangingPunct="1">
              <a:lnSpc>
                <a:spcPct val="110000"/>
              </a:lnSpc>
              <a:spcBef>
                <a:spcPts val="5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400" b="0" i="1" u="none" strike="noStrike" kern="1200" cap="none" spc="0" normalizeH="0" baseline="0" noProof="0">
                <a:ln>
                  <a:noFill/>
                </a:ln>
                <a:solidFill>
                  <a:srgbClr val="273780"/>
                </a:solidFill>
                <a:effectLst/>
                <a:uLnTx/>
                <a:uFillTx/>
                <a:latin typeface="Gotham Book" pitchFamily="50" charset="0"/>
                <a:ea typeface="+mn-ea"/>
                <a:cs typeface="Arial"/>
              </a:rPr>
              <a:t>En 2023, la répartition des notes est relativement plus homogène, mais une part importante reste au-delà de 5 (23% versus 8% pour la France entière)</a:t>
            </a:r>
          </a:p>
          <a:p>
            <a:pPr marL="685800" marR="0" lvl="1" indent="-228600" algn="just" defTabSz="914400" rtl="0" eaLnBrk="1" fontAlgn="auto" latinLnBrk="0" hangingPunct="1">
              <a:lnSpc>
                <a:spcPct val="110000"/>
              </a:lnSpc>
              <a:spcBef>
                <a:spcPts val="5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400" b="0" i="1" u="none" strike="noStrike" kern="1200" cap="none" spc="0" normalizeH="0" baseline="0" noProof="0">
                <a:ln>
                  <a:noFill/>
                </a:ln>
                <a:solidFill>
                  <a:srgbClr val="273780"/>
                </a:solidFill>
                <a:effectLst/>
                <a:uLnTx/>
                <a:uFillTx/>
                <a:latin typeface="Gotham Book" pitchFamily="50" charset="0"/>
                <a:ea typeface="+mn-ea"/>
                <a:cs typeface="Arial"/>
              </a:rPr>
              <a:t>Cette tendance reste stable en 2024</a:t>
            </a:r>
            <a:r>
              <a:rPr lang="fr-FR" sz="1400" i="1">
                <a:solidFill>
                  <a:srgbClr val="273780"/>
                </a:solidFill>
                <a:cs typeface="Arial"/>
              </a:rPr>
              <a:t> : </a:t>
            </a:r>
            <a:r>
              <a:rPr kumimoji="0" lang="fr-FR" sz="1200" b="0" i="1" u="none" strike="noStrike" kern="1200" cap="none" spc="0" normalizeH="0" baseline="0" noProof="0">
                <a:ln>
                  <a:noFill/>
                </a:ln>
                <a:solidFill>
                  <a:srgbClr val="273780"/>
                </a:solidFill>
                <a:effectLst/>
                <a:uLnTx/>
                <a:uFillTx/>
                <a:latin typeface="Gotham Book" pitchFamily="50" charset="0"/>
                <a:ea typeface="+mn-ea"/>
                <a:cs typeface="Arial"/>
              </a:rPr>
              <a:t>On observe toutefois un léger basculement de plusieurs notations de communes ultramarines vers les </a:t>
            </a:r>
            <a:r>
              <a:rPr kumimoji="0" lang="fr-FR" sz="1200" b="0" i="1" u="none" strike="noStrike" kern="1200" cap="none" spc="0" normalizeH="0" baseline="0" noProof="0" err="1">
                <a:ln>
                  <a:noFill/>
                </a:ln>
                <a:solidFill>
                  <a:srgbClr val="273780"/>
                </a:solidFill>
                <a:effectLst/>
                <a:uLnTx/>
                <a:uFillTx/>
                <a:latin typeface="Gotham Book" pitchFamily="50" charset="0"/>
                <a:ea typeface="+mn-ea"/>
                <a:cs typeface="Arial"/>
              </a:rPr>
              <a:t>buckets</a:t>
            </a:r>
            <a:r>
              <a:rPr kumimoji="0" lang="fr-FR" sz="1200" b="0" i="1" u="none" strike="noStrike" kern="1200" cap="none" spc="0" normalizeH="0" baseline="0" noProof="0">
                <a:ln>
                  <a:noFill/>
                </a:ln>
                <a:solidFill>
                  <a:srgbClr val="273780"/>
                </a:solidFill>
                <a:effectLst/>
                <a:uLnTx/>
                <a:uFillTx/>
                <a:latin typeface="Gotham Book" pitchFamily="50" charset="0"/>
                <a:ea typeface="+mn-ea"/>
                <a:cs typeface="Arial"/>
              </a:rPr>
              <a:t> 3 et 4.</a:t>
            </a:r>
          </a:p>
        </p:txBody>
      </p:sp>
    </p:spTree>
    <p:extLst>
      <p:ext uri="{BB962C8B-B14F-4D97-AF65-F5344CB8AC3E}">
        <p14:creationId xmlns:p14="http://schemas.microsoft.com/office/powerpoint/2010/main" val="1812483431"/>
      </p:ext>
    </p:extLst>
  </p:cSld>
  <p:clrMapOvr>
    <a:masterClrMapping/>
  </p:clrMapOvr>
  <mc:AlternateContent xmlns:mc="http://schemas.openxmlformats.org/markup-compatibility/2006" xmlns:p14="http://schemas.microsoft.com/office/powerpoint/2010/main">
    <mc:Choice Requires="p14">
      <p:transition spd="slow" p14:dur="2000" advTm="4002"/>
    </mc:Choice>
    <mc:Fallback xmlns="">
      <p:transition spd="slow" advTm="400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1E8FF-62F5-47CA-A49A-1AE446DC43D4}"/>
              </a:ext>
            </a:extLst>
          </p:cNvPr>
          <p:cNvSpPr>
            <a:spLocks noGrp="1"/>
          </p:cNvSpPr>
          <p:nvPr>
            <p:ph type="title"/>
          </p:nvPr>
        </p:nvSpPr>
        <p:spPr>
          <a:xfrm>
            <a:off x="848680" y="310738"/>
            <a:ext cx="10670554" cy="511102"/>
          </a:xfrm>
        </p:spPr>
        <p:txBody>
          <a:bodyPr anchor="t">
            <a:normAutofit/>
          </a:bodyPr>
          <a:lstStyle/>
          <a:p>
            <a:r>
              <a:rPr lang="fr-FR" sz="2400"/>
              <a:t>Une épargne fragile pour les communes ultramarines</a:t>
            </a:r>
            <a:endParaRPr lang="en-US" sz="2400"/>
          </a:p>
        </p:txBody>
      </p:sp>
      <p:sp>
        <p:nvSpPr>
          <p:cNvPr id="5" name="Espace réservé de la date 4">
            <a:extLst>
              <a:ext uri="{FF2B5EF4-FFF2-40B4-BE49-F238E27FC236}">
                <a16:creationId xmlns:a16="http://schemas.microsoft.com/office/drawing/2014/main" id="{CB821C6D-2A74-4B51-ACC5-C61EAECAF474}"/>
              </a:ext>
            </a:extLst>
          </p:cNvPr>
          <p:cNvSpPr>
            <a:spLocks noGrp="1"/>
          </p:cNvSpPr>
          <p:nvPr>
            <p:ph type="dt" sz="half" idx="10"/>
          </p:nvPr>
        </p:nvSpPr>
        <p:spPr>
          <a:xfrm>
            <a:off x="9197121" y="6476247"/>
            <a:ext cx="1703808" cy="350001"/>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9288E0-CFAF-4A8B-A045-EFBB6C417B8C}" type="datetime1">
              <a:rPr kumimoji="0" lang="fr-FR" sz="1200" b="0" i="0" u="none" strike="noStrike" kern="1200" cap="none" spc="0" normalizeH="0" baseline="0" noProof="0" smtClean="0">
                <a:ln>
                  <a:noFill/>
                </a:ln>
                <a:solidFill>
                  <a:srgbClr val="273780"/>
                </a:solidFill>
                <a:effectLst/>
                <a:uLnTx/>
                <a:uFillTx/>
                <a:latin typeface="Gotham Light" pitchFamily="50"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12/11/2025</a:t>
            </a:fld>
            <a:endParaRPr kumimoji="0" lang="fr-FR" sz="1200" b="0" i="0" u="none" strike="noStrike" kern="1200" cap="none" spc="0" normalizeH="0" baseline="0" noProof="0">
              <a:ln>
                <a:noFill/>
              </a:ln>
              <a:solidFill>
                <a:srgbClr val="273780"/>
              </a:solidFill>
              <a:effectLst/>
              <a:uLnTx/>
              <a:uFillTx/>
              <a:latin typeface="Gotham Light" pitchFamily="50" charset="0"/>
              <a:ea typeface="+mn-ea"/>
              <a:cs typeface="+mn-cs"/>
            </a:endParaRPr>
          </a:p>
        </p:txBody>
      </p:sp>
      <p:sp>
        <p:nvSpPr>
          <p:cNvPr id="7" name="Espace réservé du numéro de diapositive 6">
            <a:extLst>
              <a:ext uri="{FF2B5EF4-FFF2-40B4-BE49-F238E27FC236}">
                <a16:creationId xmlns:a16="http://schemas.microsoft.com/office/drawing/2014/main" id="{AEDE013E-23BD-46D7-9463-A987E91BE7D3}"/>
              </a:ext>
            </a:extLst>
          </p:cNvPr>
          <p:cNvSpPr>
            <a:spLocks noGrp="1"/>
          </p:cNvSpPr>
          <p:nvPr>
            <p:ph type="sldNum" sz="quarter" idx="12"/>
          </p:nvPr>
        </p:nvSpPr>
        <p:spPr>
          <a:xfrm>
            <a:off x="848680" y="6476245"/>
            <a:ext cx="1703807" cy="350001"/>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8ABB3DF-BB9C-4E8D-AF18-6900103BCD2C}" type="slidenum">
              <a:rPr kumimoji="0" lang="fr-FR" sz="1200" b="0" i="0" u="none" strike="noStrike" kern="1200" cap="none" spc="0" normalizeH="0" baseline="0" noProof="0" smtClean="0">
                <a:ln>
                  <a:noFill/>
                </a:ln>
                <a:solidFill>
                  <a:srgbClr val="273780"/>
                </a:solidFill>
                <a:effectLst/>
                <a:uLnTx/>
                <a:uFillTx/>
                <a:latin typeface="Gotham Light" pitchFamily="50" charset="0"/>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13</a:t>
            </a:fld>
            <a:endParaRPr kumimoji="0" lang="fr-FR" sz="1200" b="0" i="0" u="none" strike="noStrike" kern="1200" cap="none" spc="0" normalizeH="0" baseline="0" noProof="0">
              <a:ln>
                <a:noFill/>
              </a:ln>
              <a:solidFill>
                <a:srgbClr val="273780"/>
              </a:solidFill>
              <a:effectLst/>
              <a:uLnTx/>
              <a:uFillTx/>
              <a:latin typeface="Gotham Light" pitchFamily="50" charset="0"/>
              <a:ea typeface="+mn-ea"/>
              <a:cs typeface="+mn-cs"/>
            </a:endParaRPr>
          </a:p>
        </p:txBody>
      </p:sp>
      <p:sp>
        <p:nvSpPr>
          <p:cNvPr id="17" name="ZoneTexte 16">
            <a:extLst>
              <a:ext uri="{FF2B5EF4-FFF2-40B4-BE49-F238E27FC236}">
                <a16:creationId xmlns:a16="http://schemas.microsoft.com/office/drawing/2014/main" id="{5AF9F29A-016E-4AA3-9EF6-CA81A0531FF5}"/>
              </a:ext>
            </a:extLst>
          </p:cNvPr>
          <p:cNvSpPr txBox="1"/>
          <p:nvPr/>
        </p:nvSpPr>
        <p:spPr>
          <a:xfrm>
            <a:off x="848680" y="1025522"/>
            <a:ext cx="10568954" cy="1051570"/>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600" b="1" i="0" u="none" strike="noStrike" kern="1200" cap="none" spc="0" normalizeH="0" baseline="0" noProof="0">
                <a:ln>
                  <a:noFill/>
                </a:ln>
                <a:solidFill>
                  <a:srgbClr val="273780"/>
                </a:solidFill>
                <a:effectLst/>
                <a:uLnTx/>
                <a:uFillTx/>
                <a:latin typeface="Gotham Book" pitchFamily="50" charset="0"/>
                <a:ea typeface="+mn-ea"/>
                <a:cs typeface="+mn-cs"/>
              </a:rPr>
              <a:t>Un taux d’épargne brute (EB) en légère baisse pour les communes de France entière et d’outre-mer en 2024</a:t>
            </a:r>
          </a:p>
          <a:p>
            <a:pPr marL="685800" marR="0" lvl="1" indent="-228600" algn="just" defTabSz="914400" rtl="0" eaLnBrk="1" fontAlgn="auto" latinLnBrk="0" hangingPunct="1">
              <a:lnSpc>
                <a:spcPct val="90000"/>
              </a:lnSpc>
              <a:spcBef>
                <a:spcPts val="10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400" b="0" i="0" u="none" strike="noStrike" kern="1200" cap="none" spc="0" normalizeH="0" baseline="0" noProof="0">
                <a:ln>
                  <a:noFill/>
                </a:ln>
                <a:solidFill>
                  <a:srgbClr val="273780"/>
                </a:solidFill>
                <a:effectLst/>
                <a:uLnTx/>
                <a:uFillTx/>
                <a:latin typeface="Gotham Book" pitchFamily="50" charset="0"/>
                <a:ea typeface="+mn-ea"/>
                <a:cs typeface="+mn-cs"/>
              </a:rPr>
              <a:t>Des évolutions toutefois inégales selon le territoire concerné (la Martinique et la Guyane voient leur épargne brute s’améliorer sur l’exercice)</a:t>
            </a:r>
          </a:p>
        </p:txBody>
      </p:sp>
      <p:sp>
        <p:nvSpPr>
          <p:cNvPr id="12" name="ZoneTexte 11">
            <a:extLst>
              <a:ext uri="{FF2B5EF4-FFF2-40B4-BE49-F238E27FC236}">
                <a16:creationId xmlns:a16="http://schemas.microsoft.com/office/drawing/2014/main" id="{312EFD39-4C6B-4EFF-950A-C0FE50E5C6B5}"/>
              </a:ext>
            </a:extLst>
          </p:cNvPr>
          <p:cNvSpPr txBox="1"/>
          <p:nvPr/>
        </p:nvSpPr>
        <p:spPr>
          <a:xfrm>
            <a:off x="1431280" y="4936823"/>
            <a:ext cx="4882797" cy="996170"/>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400" b="1" i="0" u="none" strike="noStrike" kern="1200" cap="none" spc="0" normalizeH="0" baseline="0" noProof="0">
                <a:ln>
                  <a:noFill/>
                </a:ln>
                <a:solidFill>
                  <a:srgbClr val="273780"/>
                </a:solidFill>
                <a:effectLst/>
                <a:uLnTx/>
                <a:uFillTx/>
                <a:latin typeface="Gotham Book" pitchFamily="50" charset="0"/>
                <a:ea typeface="+mn-ea"/>
                <a:cs typeface="+mn-cs"/>
              </a:rPr>
              <a:t>Une proportion en légère hausse de communes ultramarines avec une EB négative en 2024</a:t>
            </a:r>
          </a:p>
          <a:p>
            <a:pPr marL="685800" marR="0" lvl="1" indent="-228600" algn="just" defTabSz="914400" rtl="0" eaLnBrk="1" fontAlgn="auto" latinLnBrk="0" hangingPunct="1">
              <a:lnSpc>
                <a:spcPct val="90000"/>
              </a:lnSpc>
              <a:spcBef>
                <a:spcPts val="1000"/>
              </a:spcBef>
              <a:spcAft>
                <a:spcPts val="0"/>
              </a:spcAft>
              <a:buClrTx/>
              <a:buSzTx/>
              <a:buFontTx/>
              <a:buBlip>
                <a:blip r:embed="rId3">
                  <a:extLst>
                    <a:ext uri="{96DAC541-7B7A-43D3-8B79-37D633B846F1}">
                      <asvg:svgBlip xmlns:asvg="http://schemas.microsoft.com/office/drawing/2016/SVG/main" r:embed="rId4"/>
                    </a:ext>
                  </a:extLst>
                </a:blip>
              </a:buBlip>
              <a:tabLst/>
              <a:defRPr/>
            </a:pPr>
            <a:r>
              <a:rPr kumimoji="0" lang="fr-FR" sz="1400" b="0" i="1" u="none" strike="noStrike" kern="1200" cap="none" spc="0" normalizeH="0" baseline="0" noProof="0">
                <a:ln>
                  <a:noFill/>
                </a:ln>
                <a:solidFill>
                  <a:srgbClr val="273780"/>
                </a:solidFill>
                <a:effectLst/>
                <a:uLnTx/>
                <a:uFillTx/>
                <a:latin typeface="Gotham Book" pitchFamily="50" charset="0"/>
                <a:ea typeface="+mn-ea"/>
                <a:cs typeface="+mn-cs"/>
              </a:rPr>
              <a:t>Cette proportion de 13% </a:t>
            </a:r>
            <a:r>
              <a:rPr kumimoji="0" lang="fr-FR" sz="1400" b="1" i="1" u="none" strike="noStrike" kern="1200" cap="none" spc="0" normalizeH="0" baseline="0" noProof="0">
                <a:ln>
                  <a:noFill/>
                </a:ln>
                <a:solidFill>
                  <a:srgbClr val="273780"/>
                </a:solidFill>
                <a:effectLst/>
                <a:uLnTx/>
                <a:uFillTx/>
                <a:latin typeface="Gotham Book" pitchFamily="50" charset="0"/>
                <a:ea typeface="+mn-ea"/>
                <a:cs typeface="+mn-cs"/>
              </a:rPr>
              <a:t>est largement supérieure à celle de l’hexagone </a:t>
            </a:r>
            <a:r>
              <a:rPr kumimoji="0" lang="fr-FR" sz="1400" b="0" i="1" u="none" strike="noStrike" kern="1200" cap="none" spc="0" normalizeH="0" baseline="0" noProof="0">
                <a:ln>
                  <a:noFill/>
                </a:ln>
                <a:solidFill>
                  <a:srgbClr val="273780"/>
                </a:solidFill>
                <a:effectLst/>
                <a:uLnTx/>
                <a:uFillTx/>
                <a:latin typeface="Gotham Book" pitchFamily="50" charset="0"/>
                <a:ea typeface="+mn-ea"/>
                <a:cs typeface="+mn-cs"/>
              </a:rPr>
              <a:t>(3,7%)</a:t>
            </a:r>
          </a:p>
        </p:txBody>
      </p:sp>
      <p:graphicFrame>
        <p:nvGraphicFramePr>
          <p:cNvPr id="10" name="Tableau 9">
            <a:extLst>
              <a:ext uri="{FF2B5EF4-FFF2-40B4-BE49-F238E27FC236}">
                <a16:creationId xmlns:a16="http://schemas.microsoft.com/office/drawing/2014/main" id="{86136503-E41B-4414-9336-10E369B7017F}"/>
              </a:ext>
            </a:extLst>
          </p:cNvPr>
          <p:cNvGraphicFramePr>
            <a:graphicFrameLocks noGrp="1"/>
          </p:cNvGraphicFramePr>
          <p:nvPr>
            <p:extLst>
              <p:ext uri="{D42A27DB-BD31-4B8C-83A1-F6EECF244321}">
                <p14:modId xmlns:p14="http://schemas.microsoft.com/office/powerpoint/2010/main" val="2951178034"/>
              </p:ext>
            </p:extLst>
          </p:nvPr>
        </p:nvGraphicFramePr>
        <p:xfrm>
          <a:off x="6797118" y="4587472"/>
          <a:ext cx="4294554" cy="1539420"/>
        </p:xfrm>
        <a:graphic>
          <a:graphicData uri="http://schemas.openxmlformats.org/drawingml/2006/table">
            <a:tbl>
              <a:tblPr>
                <a:tableStyleId>{5C22544A-7EE6-4342-B048-85BDC9FD1C3A}</a:tableStyleId>
              </a:tblPr>
              <a:tblGrid>
                <a:gridCol w="962167">
                  <a:extLst>
                    <a:ext uri="{9D8B030D-6E8A-4147-A177-3AD203B41FA5}">
                      <a16:colId xmlns:a16="http://schemas.microsoft.com/office/drawing/2014/main" val="866677796"/>
                    </a:ext>
                  </a:extLst>
                </a:gridCol>
                <a:gridCol w="1149909">
                  <a:extLst>
                    <a:ext uri="{9D8B030D-6E8A-4147-A177-3AD203B41FA5}">
                      <a16:colId xmlns:a16="http://schemas.microsoft.com/office/drawing/2014/main" val="3509651216"/>
                    </a:ext>
                  </a:extLst>
                </a:gridCol>
                <a:gridCol w="1091239">
                  <a:extLst>
                    <a:ext uri="{9D8B030D-6E8A-4147-A177-3AD203B41FA5}">
                      <a16:colId xmlns:a16="http://schemas.microsoft.com/office/drawing/2014/main" val="660353774"/>
                    </a:ext>
                  </a:extLst>
                </a:gridCol>
                <a:gridCol w="1091239">
                  <a:extLst>
                    <a:ext uri="{9D8B030D-6E8A-4147-A177-3AD203B41FA5}">
                      <a16:colId xmlns:a16="http://schemas.microsoft.com/office/drawing/2014/main" val="2751995430"/>
                    </a:ext>
                  </a:extLst>
                </a:gridCol>
              </a:tblGrid>
              <a:tr h="281028">
                <a:tc>
                  <a:txBody>
                    <a:bodyPr/>
                    <a:lstStyle/>
                    <a:p>
                      <a:pPr algn="l" fontAlgn="b"/>
                      <a:r>
                        <a:rPr lang="en-US" sz="1100" b="0" i="0" u="none" strike="noStrike">
                          <a:solidFill>
                            <a:srgbClr val="FFFFFF"/>
                          </a:solidFill>
                          <a:effectLst/>
                          <a:latin typeface="Calibri" panose="020F0502020204030204" pitchFamily="34" charset="0"/>
                        </a:rPr>
                        <a:t> </a:t>
                      </a:r>
                    </a:p>
                  </a:txBody>
                  <a:tcPr marL="9525" marR="9525" marT="9525" marB="0" anchor="b">
                    <a:solidFill>
                      <a:schemeClr val="bg1"/>
                    </a:solidFill>
                  </a:tcPr>
                </a:tc>
                <a:tc>
                  <a:txBody>
                    <a:bodyPr/>
                    <a:lstStyle/>
                    <a:p>
                      <a:pPr algn="ctr" fontAlgn="b"/>
                      <a:r>
                        <a:rPr lang="en-US" sz="1100" b="1" i="0" u="none" strike="noStrike">
                          <a:solidFill>
                            <a:srgbClr val="4472C4"/>
                          </a:solidFill>
                          <a:effectLst/>
                          <a:latin typeface="Calibri" panose="020F0502020204030204" pitchFamily="34" charset="0"/>
                        </a:rPr>
                        <a:t>% </a:t>
                      </a:r>
                      <a:r>
                        <a:rPr lang="en-US" sz="1100" b="1" i="0" u="none" strike="noStrike" err="1">
                          <a:solidFill>
                            <a:srgbClr val="4472C4"/>
                          </a:solidFill>
                          <a:effectLst/>
                          <a:latin typeface="Calibri" panose="020F0502020204030204" pitchFamily="34" charset="0"/>
                        </a:rPr>
                        <a:t>Cnes</a:t>
                      </a:r>
                      <a:r>
                        <a:rPr lang="en-US" sz="1100" b="1" i="0" u="none" strike="noStrike">
                          <a:solidFill>
                            <a:srgbClr val="4472C4"/>
                          </a:solidFill>
                          <a:effectLst/>
                          <a:latin typeface="Calibri" panose="020F0502020204030204" pitchFamily="34" charset="0"/>
                        </a:rPr>
                        <a:t> EB&lt;0 2022</a:t>
                      </a:r>
                    </a:p>
                  </a:txBody>
                  <a:tcPr marL="9525" marR="9525" marT="9525" marB="0" anchor="b">
                    <a:solidFill>
                      <a:schemeClr val="bg1">
                        <a:lumMod val="75000"/>
                      </a:schemeClr>
                    </a:solidFill>
                  </a:tcPr>
                </a:tc>
                <a:tc>
                  <a:txBody>
                    <a:bodyPr/>
                    <a:lstStyle/>
                    <a:p>
                      <a:pPr algn="ctr" fontAlgn="b"/>
                      <a:r>
                        <a:rPr lang="en-US" sz="1100" b="1" i="0" u="none" strike="noStrike">
                          <a:solidFill>
                            <a:srgbClr val="4472C4"/>
                          </a:solidFill>
                          <a:effectLst/>
                          <a:latin typeface="Calibri" panose="020F0502020204030204" pitchFamily="34" charset="0"/>
                        </a:rPr>
                        <a:t>% Cnes EB&lt;0 2023</a:t>
                      </a:r>
                    </a:p>
                  </a:txBody>
                  <a:tcPr marL="9525" marR="9525" marT="9525" marB="0" anchor="b">
                    <a:solidFill>
                      <a:schemeClr val="bg1">
                        <a:lumMod val="75000"/>
                      </a:schemeClr>
                    </a:solidFill>
                  </a:tcPr>
                </a:tc>
                <a:tc>
                  <a:txBody>
                    <a:bodyPr/>
                    <a:lstStyle/>
                    <a:p>
                      <a:pPr algn="ctr" fontAlgn="b">
                        <a:buNone/>
                      </a:pPr>
                      <a:r>
                        <a:rPr lang="fr-FR" sz="1100" b="1" i="0" u="none" strike="noStrike">
                          <a:solidFill>
                            <a:srgbClr val="4472C4"/>
                          </a:solidFill>
                          <a:effectLst/>
                          <a:latin typeface="Calibri" panose="020F0502020204030204" pitchFamily="34" charset="0"/>
                        </a:rPr>
                        <a:t>% Cnes EB&lt;0 2024</a:t>
                      </a:r>
                    </a:p>
                  </a:txBody>
                  <a:tcPr marL="9525" marR="9525" marT="9525" marB="0" anchor="b">
                    <a:solidFill>
                      <a:schemeClr val="bg1">
                        <a:lumMod val="75000"/>
                      </a:schemeClr>
                    </a:solidFill>
                  </a:tcPr>
                </a:tc>
                <a:extLst>
                  <a:ext uri="{0D108BD9-81ED-4DB2-BD59-A6C34878D82A}">
                    <a16:rowId xmlns:a16="http://schemas.microsoft.com/office/drawing/2014/main" val="1075866450"/>
                  </a:ext>
                </a:extLst>
              </a:tr>
              <a:tr h="209732">
                <a:tc>
                  <a:txBody>
                    <a:bodyPr/>
                    <a:lstStyle/>
                    <a:p>
                      <a:pPr algn="l" fontAlgn="ctr"/>
                      <a:r>
                        <a:rPr lang="en-US" sz="1100" b="1" i="0" u="none" strike="noStrike">
                          <a:solidFill>
                            <a:srgbClr val="4472C4"/>
                          </a:solidFill>
                          <a:effectLst/>
                          <a:latin typeface="Calibri" panose="020F0502020204030204" pitchFamily="34" charset="0"/>
                        </a:rPr>
                        <a:t>Guadeloupe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buNone/>
                      </a:pPr>
                      <a:r>
                        <a:rPr lang="fr-FR" sz="1100" b="0" i="0" u="none" strike="noStrike">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2556766022"/>
                  </a:ext>
                </a:extLst>
              </a:tr>
              <a:tr h="209732">
                <a:tc>
                  <a:txBody>
                    <a:bodyPr/>
                    <a:lstStyle/>
                    <a:p>
                      <a:pPr algn="l" fontAlgn="ctr"/>
                      <a:r>
                        <a:rPr lang="en-US" sz="1100" b="1" i="0" u="none" strike="noStrike">
                          <a:solidFill>
                            <a:srgbClr val="4472C4"/>
                          </a:solidFill>
                          <a:effectLst/>
                          <a:latin typeface="Calibri" panose="020F0502020204030204" pitchFamily="34" charset="0"/>
                        </a:rPr>
                        <a:t>Martinique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buNone/>
                      </a:pPr>
                      <a:r>
                        <a:rPr lang="fr-FR" sz="1100" b="0" i="0" u="none" strike="noStrike">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175582386"/>
                  </a:ext>
                </a:extLst>
              </a:tr>
              <a:tr h="209732">
                <a:tc>
                  <a:txBody>
                    <a:bodyPr/>
                    <a:lstStyle/>
                    <a:p>
                      <a:pPr algn="l" fontAlgn="ctr"/>
                      <a:r>
                        <a:rPr lang="en-US" sz="1100" b="1" i="0" u="none" strike="noStrike">
                          <a:solidFill>
                            <a:srgbClr val="4472C4"/>
                          </a:solidFill>
                          <a:effectLst/>
                          <a:latin typeface="Calibri" panose="020F0502020204030204" pitchFamily="34" charset="0"/>
                        </a:rPr>
                        <a:t>Guyane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23%</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buNone/>
                      </a:pPr>
                      <a:r>
                        <a:rPr lang="fr-FR" sz="1100" b="0" i="0" u="none" strike="noStrike">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1159339284"/>
                  </a:ext>
                </a:extLst>
              </a:tr>
              <a:tr h="209732">
                <a:tc>
                  <a:txBody>
                    <a:bodyPr/>
                    <a:lstStyle/>
                    <a:p>
                      <a:pPr algn="l" fontAlgn="ctr"/>
                      <a:r>
                        <a:rPr lang="en-US" sz="1100" b="1" i="0" u="none" strike="noStrike">
                          <a:solidFill>
                            <a:srgbClr val="4472C4"/>
                          </a:solidFill>
                          <a:effectLst/>
                          <a:latin typeface="Calibri" panose="020F0502020204030204" pitchFamily="34" charset="0"/>
                        </a:rPr>
                        <a:t>La Réunion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buNone/>
                      </a:pPr>
                      <a:r>
                        <a:rPr lang="fr-FR" sz="1100" b="0" i="0" u="none" strike="noStrike">
                          <a:solidFill>
                            <a:srgbClr val="000000"/>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1082012784"/>
                  </a:ext>
                </a:extLst>
              </a:tr>
              <a:tr h="209732">
                <a:tc>
                  <a:txBody>
                    <a:bodyPr/>
                    <a:lstStyle/>
                    <a:p>
                      <a:pPr algn="l" fontAlgn="ctr"/>
                      <a:r>
                        <a:rPr lang="en-US" sz="1100" b="1" i="0" u="none" strike="noStrike">
                          <a:solidFill>
                            <a:srgbClr val="4472C4"/>
                          </a:solidFill>
                          <a:effectLst/>
                          <a:latin typeface="Calibri" panose="020F0502020204030204" pitchFamily="34" charset="0"/>
                        </a:rPr>
                        <a:t>Mayotte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buNone/>
                      </a:pPr>
                      <a:r>
                        <a:rPr lang="fr-FR" sz="11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3523416166"/>
                  </a:ext>
                </a:extLst>
              </a:tr>
              <a:tr h="209732">
                <a:tc>
                  <a:txBody>
                    <a:bodyPr/>
                    <a:lstStyle/>
                    <a:p>
                      <a:pPr algn="l" fontAlgn="ctr"/>
                      <a:r>
                        <a:rPr lang="en-US" sz="1100" b="1" i="0" u="none" strike="noStrike">
                          <a:solidFill>
                            <a:srgbClr val="4472C4"/>
                          </a:solidFill>
                          <a:effectLst/>
                          <a:latin typeface="Calibri" panose="020F0502020204030204" pitchFamily="34" charset="0"/>
                        </a:rPr>
                        <a:t>Total OM</a:t>
                      </a:r>
                    </a:p>
                  </a:txBody>
                  <a:tcPr marL="9525" marR="9525" marT="9525" marB="0" anchor="ctr"/>
                </a:tc>
                <a:tc>
                  <a:txBody>
                    <a:bodyPr/>
                    <a:lstStyle/>
                    <a:p>
                      <a:pPr algn="ctr" fontAlgn="b"/>
                      <a:r>
                        <a:rPr lang="en-US" sz="1100" b="1"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100" b="1"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buNone/>
                      </a:pPr>
                      <a:r>
                        <a:rPr lang="fr-FR" sz="1100" b="1" i="0" u="none" strike="noStrike">
                          <a:solidFill>
                            <a:srgbClr val="000000"/>
                          </a:solidFill>
                          <a:effectLst/>
                          <a:latin typeface="Calibri" panose="020F0502020204030204" pitchFamily="34" charset="0"/>
                        </a:rPr>
                        <a:t>13%</a:t>
                      </a:r>
                    </a:p>
                  </a:txBody>
                  <a:tcPr marL="9525" marR="9525" marT="9525" marB="0" anchor="b"/>
                </a:tc>
                <a:extLst>
                  <a:ext uri="{0D108BD9-81ED-4DB2-BD59-A6C34878D82A}">
                    <a16:rowId xmlns:a16="http://schemas.microsoft.com/office/drawing/2014/main" val="2295944905"/>
                  </a:ext>
                </a:extLst>
              </a:tr>
            </a:tbl>
          </a:graphicData>
        </a:graphic>
      </p:graphicFrame>
      <p:graphicFrame>
        <p:nvGraphicFramePr>
          <p:cNvPr id="3" name="Graphique 2">
            <a:extLst>
              <a:ext uri="{FF2B5EF4-FFF2-40B4-BE49-F238E27FC236}">
                <a16:creationId xmlns:a16="http://schemas.microsoft.com/office/drawing/2014/main" id="{C70CF66F-B410-4202-836D-EA4D7A22F5F4}"/>
              </a:ext>
            </a:extLst>
          </p:cNvPr>
          <p:cNvGraphicFramePr>
            <a:graphicFrameLocks/>
          </p:cNvGraphicFramePr>
          <p:nvPr>
            <p:extLst>
              <p:ext uri="{D42A27DB-BD31-4B8C-83A1-F6EECF244321}">
                <p14:modId xmlns:p14="http://schemas.microsoft.com/office/powerpoint/2010/main" val="2937074681"/>
              </p:ext>
            </p:extLst>
          </p:nvPr>
        </p:nvGraphicFramePr>
        <p:xfrm>
          <a:off x="1539419" y="2077092"/>
          <a:ext cx="9549316" cy="24523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4356148"/>
      </p:ext>
    </p:extLst>
  </p:cSld>
  <p:clrMapOvr>
    <a:masterClrMapping/>
  </p:clrMapOvr>
  <mc:AlternateContent xmlns:mc="http://schemas.openxmlformats.org/markup-compatibility/2006" xmlns:p14="http://schemas.microsoft.com/office/powerpoint/2010/main">
    <mc:Choice Requires="p14">
      <p:transition spd="slow" p14:dur="2000" advTm="4002"/>
    </mc:Choice>
    <mc:Fallback xmlns="">
      <p:transition spd="slow" advTm="400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789F70-4D19-46BC-946E-8AFD41143ACA}"/>
              </a:ext>
            </a:extLst>
          </p:cNvPr>
          <p:cNvSpPr>
            <a:spLocks noGrp="1"/>
          </p:cNvSpPr>
          <p:nvPr>
            <p:ph sz="quarter" idx="14"/>
          </p:nvPr>
        </p:nvSpPr>
        <p:spPr>
          <a:xfrm>
            <a:off x="686839" y="1045841"/>
            <a:ext cx="5309073" cy="2606786"/>
          </a:xfrm>
        </p:spPr>
        <p:txBody>
          <a:bodyPr>
            <a:normAutofit/>
          </a:bodyPr>
          <a:lstStyle/>
          <a:p>
            <a:pPr algn="just">
              <a:lnSpc>
                <a:spcPct val="120000"/>
              </a:lnSpc>
            </a:pPr>
            <a:r>
              <a:rPr lang="fr-FR" b="1"/>
              <a:t>CDD : De grandes disparités selon le territoire</a:t>
            </a:r>
          </a:p>
          <a:p>
            <a:pPr lvl="1" algn="just">
              <a:lnSpc>
                <a:spcPct val="120000"/>
              </a:lnSpc>
            </a:pPr>
            <a:r>
              <a:rPr lang="fr-FR" sz="1300"/>
              <a:t>L</a:t>
            </a:r>
            <a:r>
              <a:rPr lang="fr-FR" sz="1300">
                <a:effectLst/>
              </a:rPr>
              <a:t>a CDD moyenne des communes ultramarines est plus élevée, de manière générale, que celle des communes France entière </a:t>
            </a:r>
          </a:p>
          <a:p>
            <a:pPr lvl="1" algn="just">
              <a:lnSpc>
                <a:spcPct val="120000"/>
              </a:lnSpc>
            </a:pPr>
            <a:r>
              <a:rPr lang="fr-FR" sz="1300">
                <a:effectLst/>
              </a:rPr>
              <a:t>En tendance, la CDD </a:t>
            </a:r>
            <a:r>
              <a:rPr lang="fr-FR" sz="1300"/>
              <a:t>ultramarine évolue toutefois </a:t>
            </a:r>
            <a:r>
              <a:rPr lang="fr-FR" sz="1300">
                <a:effectLst/>
              </a:rPr>
              <a:t>favorablement sur la période 2021-2024 et se rappro</a:t>
            </a:r>
            <a:r>
              <a:rPr lang="fr-FR" sz="1300"/>
              <a:t>che des niveaux observés en métropole.</a:t>
            </a:r>
            <a:endParaRPr lang="fr-FR" sz="1300">
              <a:effectLst/>
            </a:endParaRPr>
          </a:p>
          <a:p>
            <a:pPr lvl="1" algn="just">
              <a:lnSpc>
                <a:spcPct val="120000"/>
              </a:lnSpc>
            </a:pPr>
            <a:r>
              <a:rPr lang="fr-FR" sz="1300"/>
              <a:t>On observe une relative stabilité de cet indicateur en 2024, avec des disparités selon les territoires.</a:t>
            </a:r>
          </a:p>
          <a:p>
            <a:pPr lvl="1" algn="just">
              <a:lnSpc>
                <a:spcPct val="120000"/>
              </a:lnSpc>
            </a:pPr>
            <a:endParaRPr lang="fr-FR" sz="500"/>
          </a:p>
        </p:txBody>
      </p:sp>
      <p:sp>
        <p:nvSpPr>
          <p:cNvPr id="5" name="Espace réservé de la date 4">
            <a:extLst>
              <a:ext uri="{FF2B5EF4-FFF2-40B4-BE49-F238E27FC236}">
                <a16:creationId xmlns:a16="http://schemas.microsoft.com/office/drawing/2014/main" id="{F6E754F8-B919-4A67-9488-07AB1CCEADC7}"/>
              </a:ext>
            </a:extLst>
          </p:cNvPr>
          <p:cNvSpPr>
            <a:spLocks noGrp="1"/>
          </p:cNvSpPr>
          <p:nvPr>
            <p:ph type="dt" sz="half" idx="15"/>
          </p:nvPr>
        </p:nvSpPr>
        <p:spPr>
          <a:xfrm>
            <a:off x="9197121" y="6476247"/>
            <a:ext cx="1703808" cy="350001"/>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9288E0-CFAF-4A8B-A045-EFBB6C417B8C}" type="datetime1">
              <a:rPr kumimoji="0" lang="fr-FR" sz="1200" b="0" i="0" u="none" strike="noStrike" kern="1200" cap="none" spc="0" normalizeH="0" baseline="0" noProof="0" smtClean="0">
                <a:ln>
                  <a:noFill/>
                </a:ln>
                <a:solidFill>
                  <a:srgbClr val="273780"/>
                </a:solidFill>
                <a:effectLst/>
                <a:uLnTx/>
                <a:uFillTx/>
                <a:latin typeface="Gotham Light" pitchFamily="50"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12/11/2025</a:t>
            </a:fld>
            <a:endParaRPr kumimoji="0" lang="fr-FR" sz="1200" b="0" i="0" u="none" strike="noStrike" kern="1200" cap="none" spc="0" normalizeH="0" baseline="0" noProof="0">
              <a:ln>
                <a:noFill/>
              </a:ln>
              <a:solidFill>
                <a:srgbClr val="273780"/>
              </a:solidFill>
              <a:effectLst/>
              <a:uLnTx/>
              <a:uFillTx/>
              <a:latin typeface="Gotham Light" pitchFamily="50" charset="0"/>
              <a:ea typeface="+mn-ea"/>
              <a:cs typeface="+mn-cs"/>
            </a:endParaRPr>
          </a:p>
        </p:txBody>
      </p:sp>
      <p:sp>
        <p:nvSpPr>
          <p:cNvPr id="7" name="Espace réservé du numéro de diapositive 6">
            <a:extLst>
              <a:ext uri="{FF2B5EF4-FFF2-40B4-BE49-F238E27FC236}">
                <a16:creationId xmlns:a16="http://schemas.microsoft.com/office/drawing/2014/main" id="{D4041572-BF18-4AAF-B5B1-3DBDD1FB29AB}"/>
              </a:ext>
            </a:extLst>
          </p:cNvPr>
          <p:cNvSpPr>
            <a:spLocks noGrp="1"/>
          </p:cNvSpPr>
          <p:nvPr>
            <p:ph type="sldNum" sz="quarter" idx="17"/>
          </p:nvPr>
        </p:nvSpPr>
        <p:spPr>
          <a:xfrm>
            <a:off x="848680" y="6476245"/>
            <a:ext cx="1703807" cy="350001"/>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8ABB3DF-BB9C-4E8D-AF18-6900103BCD2C}" type="slidenum">
              <a:rPr kumimoji="0" lang="fr-FR" sz="1200" b="0" i="0" u="none" strike="noStrike" kern="1200" cap="none" spc="0" normalizeH="0" baseline="0" noProof="0" smtClean="0">
                <a:ln>
                  <a:noFill/>
                </a:ln>
                <a:solidFill>
                  <a:srgbClr val="273780"/>
                </a:solidFill>
                <a:effectLst/>
                <a:uLnTx/>
                <a:uFillTx/>
                <a:latin typeface="Gotham Light" pitchFamily="50" charset="0"/>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fr-FR" sz="1200" b="0" i="0" u="none" strike="noStrike" kern="1200" cap="none" spc="0" normalizeH="0" baseline="0" noProof="0">
              <a:ln>
                <a:noFill/>
              </a:ln>
              <a:solidFill>
                <a:srgbClr val="273780"/>
              </a:solidFill>
              <a:effectLst/>
              <a:uLnTx/>
              <a:uFillTx/>
              <a:latin typeface="Gotham Light" pitchFamily="50" charset="0"/>
              <a:ea typeface="+mn-ea"/>
              <a:cs typeface="+mn-cs"/>
            </a:endParaRPr>
          </a:p>
        </p:txBody>
      </p:sp>
      <p:sp>
        <p:nvSpPr>
          <p:cNvPr id="2" name="Titre 1">
            <a:extLst>
              <a:ext uri="{FF2B5EF4-FFF2-40B4-BE49-F238E27FC236}">
                <a16:creationId xmlns:a16="http://schemas.microsoft.com/office/drawing/2014/main" id="{5058E1A8-7CFF-4272-9483-C431FD3B2D4A}"/>
              </a:ext>
            </a:extLst>
          </p:cNvPr>
          <p:cNvSpPr>
            <a:spLocks noGrp="1"/>
          </p:cNvSpPr>
          <p:nvPr>
            <p:ph type="title"/>
          </p:nvPr>
        </p:nvSpPr>
        <p:spPr>
          <a:xfrm>
            <a:off x="686839" y="94389"/>
            <a:ext cx="11113656" cy="865513"/>
          </a:xfrm>
        </p:spPr>
        <p:txBody>
          <a:bodyPr anchor="ctr">
            <a:normAutofit/>
          </a:bodyPr>
          <a:lstStyle/>
          <a:p>
            <a:pPr algn="just"/>
            <a:r>
              <a:rPr lang="fr-FR" sz="2400"/>
              <a:t>Des écarts notables dans les ratios de solvabilité pluriannuelle et d’endettement</a:t>
            </a:r>
            <a:endParaRPr lang="en-US" sz="2400"/>
          </a:p>
        </p:txBody>
      </p:sp>
      <p:sp>
        <p:nvSpPr>
          <p:cNvPr id="13" name="ZoneTexte 12">
            <a:extLst>
              <a:ext uri="{FF2B5EF4-FFF2-40B4-BE49-F238E27FC236}">
                <a16:creationId xmlns:a16="http://schemas.microsoft.com/office/drawing/2014/main" id="{53D7B534-4A21-F385-B984-8E5EB2917C5A}"/>
              </a:ext>
            </a:extLst>
          </p:cNvPr>
          <p:cNvSpPr txBox="1"/>
          <p:nvPr/>
        </p:nvSpPr>
        <p:spPr>
          <a:xfrm>
            <a:off x="6159597" y="1054013"/>
            <a:ext cx="5786870" cy="3092129"/>
          </a:xfrm>
          <a:prstGeom prst="rect">
            <a:avLst/>
          </a:prstGeom>
          <a:noFill/>
        </p:spPr>
        <p:txBody>
          <a:bodyPr wrap="square" rtlCol="0">
            <a:spAutoFit/>
          </a:bodyPr>
          <a:lstStyle/>
          <a:p>
            <a:pPr marL="228600" marR="0" lvl="0" indent="-228600" algn="just" defTabSz="914400" rtl="0" eaLnBrk="1" fontAlgn="auto" latinLnBrk="0" hangingPunct="1">
              <a:lnSpc>
                <a:spcPct val="90000"/>
              </a:lnSpc>
              <a:spcBef>
                <a:spcPts val="1000"/>
              </a:spcBef>
              <a:spcAft>
                <a:spcPts val="0"/>
              </a:spcAft>
              <a:buClrTx/>
              <a:buSzTx/>
              <a:buFontTx/>
              <a:buBlip>
                <a:blip r:embed="rId2">
                  <a:extLst>
                    <a:ext uri="{96DAC541-7B7A-43D3-8B79-37D633B846F1}">
                      <asvg:svgBlip xmlns:asvg="http://schemas.microsoft.com/office/drawing/2016/SVG/main" r:embed="rId3"/>
                    </a:ext>
                  </a:extLst>
                </a:blip>
              </a:buBlip>
              <a:tabLst/>
              <a:defRPr/>
            </a:pPr>
            <a:r>
              <a:rPr kumimoji="0" lang="fr-FR" sz="1500" b="1" i="0" u="none" strike="noStrike" kern="1200" cap="none" spc="0" normalizeH="0" baseline="0" noProof="0">
                <a:ln>
                  <a:noFill/>
                </a:ln>
                <a:solidFill>
                  <a:srgbClr val="273780"/>
                </a:solidFill>
                <a:effectLst/>
                <a:uLnTx/>
                <a:uFillTx/>
                <a:latin typeface="Gotham Book" pitchFamily="50" charset="0"/>
                <a:ea typeface="+mn-ea"/>
                <a:cs typeface="+mn-cs"/>
              </a:rPr>
              <a:t>Un taux d’endettement mesuré</a:t>
            </a:r>
          </a:p>
          <a:p>
            <a:pPr marL="685800" marR="0" lvl="1" indent="-228600" algn="just" fontAlgn="auto">
              <a:lnSpc>
                <a:spcPct val="120000"/>
              </a:lnSpc>
              <a:spcBef>
                <a:spcPts val="500"/>
              </a:spcBef>
              <a:spcAft>
                <a:spcPts val="0"/>
              </a:spcAft>
              <a:buClrTx/>
              <a:buSzTx/>
              <a:buBlip>
                <a:blip r:embed="rId2">
                  <a:extLst>
                    <a:ext uri="{96DAC541-7B7A-43D3-8B79-37D633B846F1}">
                      <asvg:svgBlip xmlns:asvg="http://schemas.microsoft.com/office/drawing/2016/SVG/main" r:embed="rId3"/>
                    </a:ext>
                  </a:extLst>
                </a:blip>
              </a:buBlip>
              <a:tabLst/>
              <a:defRPr/>
            </a:pPr>
            <a:r>
              <a:rPr lang="fr-FR" sz="1300">
                <a:latin typeface="Gotham Book" pitchFamily="50" charset="0"/>
              </a:rPr>
              <a:t>Taux structurellement </a:t>
            </a:r>
            <a:r>
              <a:rPr lang="fr-FR" sz="1300" b="1">
                <a:latin typeface="Gotham Book" pitchFamily="50" charset="0"/>
              </a:rPr>
              <a:t>plus faible </a:t>
            </a:r>
            <a:r>
              <a:rPr lang="fr-FR" sz="1300">
                <a:latin typeface="Gotham Book" pitchFamily="50" charset="0"/>
              </a:rPr>
              <a:t>que celui des communes France entière</a:t>
            </a:r>
          </a:p>
          <a:p>
            <a:pPr marL="685800" marR="0" lvl="1" indent="-228600" algn="just" defTabSz="914400" rtl="0" eaLnBrk="1" fontAlgn="auto" latinLnBrk="0" hangingPunct="1">
              <a:lnSpc>
                <a:spcPct val="90000"/>
              </a:lnSpc>
              <a:spcBef>
                <a:spcPts val="1000"/>
              </a:spcBef>
              <a:spcAft>
                <a:spcPts val="0"/>
              </a:spcAft>
              <a:buClrTx/>
              <a:buSzTx/>
              <a:buFontTx/>
              <a:buBlip>
                <a:blip r:embed="rId2">
                  <a:extLst>
                    <a:ext uri="{96DAC541-7B7A-43D3-8B79-37D633B846F1}">
                      <asvg:svgBlip xmlns:asvg="http://schemas.microsoft.com/office/drawing/2016/SVG/main" r:embed="rId3"/>
                    </a:ext>
                  </a:extLst>
                </a:blip>
              </a:buBlip>
              <a:tabLst/>
              <a:defRPr/>
            </a:pPr>
            <a:r>
              <a:rPr kumimoji="0" lang="fr-FR" sz="1300" b="1" i="0" u="none" strike="noStrike" kern="1200" cap="none" spc="0" normalizeH="0" baseline="0" noProof="0">
                <a:ln>
                  <a:noFill/>
                </a:ln>
                <a:solidFill>
                  <a:srgbClr val="273780"/>
                </a:solidFill>
                <a:effectLst/>
                <a:uLnTx/>
                <a:uFillTx/>
                <a:latin typeface="Gotham Book" pitchFamily="50" charset="0"/>
                <a:ea typeface="+mn-ea"/>
                <a:cs typeface="+mn-cs"/>
              </a:rPr>
              <a:t>La Réunion fait exception </a:t>
            </a:r>
            <a:r>
              <a:rPr kumimoji="0" lang="fr-FR" sz="1300" b="0" i="0" u="none" strike="noStrike" kern="1200" cap="none" spc="0" normalizeH="0" baseline="0" noProof="0">
                <a:ln>
                  <a:noFill/>
                </a:ln>
                <a:solidFill>
                  <a:srgbClr val="273780"/>
                </a:solidFill>
                <a:effectLst/>
                <a:uLnTx/>
                <a:uFillTx/>
                <a:latin typeface="Gotham Book" pitchFamily="50" charset="0"/>
                <a:ea typeface="+mn-ea"/>
                <a:cs typeface="+mn-cs"/>
              </a:rPr>
              <a:t>mais poursuit une trajectoire de baisse de son endettement pour revenir à un niveau proche des communes de métropole</a:t>
            </a:r>
          </a:p>
          <a:p>
            <a:pPr marL="685800" marR="0" lvl="1" indent="-228600" algn="just" defTabSz="914400" rtl="0" eaLnBrk="1" fontAlgn="auto" latinLnBrk="0" hangingPunct="1">
              <a:lnSpc>
                <a:spcPct val="90000"/>
              </a:lnSpc>
              <a:spcBef>
                <a:spcPts val="1000"/>
              </a:spcBef>
              <a:spcAft>
                <a:spcPts val="0"/>
              </a:spcAft>
              <a:buClrTx/>
              <a:buSzTx/>
              <a:buFontTx/>
              <a:buBlip>
                <a:blip r:embed="rId2">
                  <a:extLst>
                    <a:ext uri="{96DAC541-7B7A-43D3-8B79-37D633B846F1}">
                      <asvg:svgBlip xmlns:asvg="http://schemas.microsoft.com/office/drawing/2016/SVG/main" r:embed="rId3"/>
                    </a:ext>
                  </a:extLst>
                </a:blip>
              </a:buBlip>
              <a:tabLst/>
              <a:defRPr/>
            </a:pPr>
            <a:r>
              <a:rPr kumimoji="0" lang="fr-FR" sz="1300" b="0" i="0" u="none" strike="noStrike" kern="1200" cap="none" spc="0" normalizeH="0" baseline="0" noProof="0">
                <a:ln>
                  <a:noFill/>
                </a:ln>
                <a:solidFill>
                  <a:srgbClr val="273780"/>
                </a:solidFill>
                <a:effectLst/>
                <a:uLnTx/>
                <a:uFillTx/>
                <a:latin typeface="Gotham Book" pitchFamily="50" charset="0"/>
                <a:ea typeface="+mn-ea"/>
                <a:cs typeface="+mn-cs"/>
              </a:rPr>
              <a:t>Sur la période 2022-2024, un taux d’endettement (et un stock de dette) </a:t>
            </a:r>
            <a:r>
              <a:rPr kumimoji="0" lang="fr-FR" sz="1300" b="1" i="0" u="none" strike="noStrike" kern="1200" cap="none" spc="0" normalizeH="0" baseline="0" noProof="0">
                <a:ln>
                  <a:noFill/>
                </a:ln>
                <a:solidFill>
                  <a:srgbClr val="273780"/>
                </a:solidFill>
                <a:effectLst/>
                <a:uLnTx/>
                <a:uFillTx/>
                <a:latin typeface="Gotham Book" pitchFamily="50" charset="0"/>
                <a:ea typeface="+mn-ea"/>
                <a:cs typeface="+mn-cs"/>
              </a:rPr>
              <a:t>en baisse sur chaque territoire</a:t>
            </a:r>
            <a:r>
              <a:rPr kumimoji="0" lang="fr-FR" sz="1300" b="0" i="0" u="none" strike="noStrike" kern="1200" cap="none" spc="0" normalizeH="0" baseline="0" noProof="0">
                <a:ln>
                  <a:noFill/>
                </a:ln>
                <a:solidFill>
                  <a:srgbClr val="273780"/>
                </a:solidFill>
                <a:effectLst/>
                <a:uLnTx/>
                <a:uFillTx/>
                <a:latin typeface="Gotham Book" pitchFamily="50" charset="0"/>
                <a:ea typeface="+mn-ea"/>
                <a:cs typeface="+mn-cs"/>
              </a:rPr>
              <a:t> (hormis Mayotte) :</a:t>
            </a:r>
          </a:p>
          <a:p>
            <a:pPr marL="1143000" marR="0" lvl="2" indent="-228600" algn="just" defTabSz="914400" rtl="0" eaLnBrk="1" fontAlgn="auto" latinLnBrk="0" hangingPunct="1">
              <a:lnSpc>
                <a:spcPct val="90000"/>
              </a:lnSpc>
              <a:spcBef>
                <a:spcPts val="1000"/>
              </a:spcBef>
              <a:spcAft>
                <a:spcPts val="0"/>
              </a:spcAft>
              <a:buClrTx/>
              <a:buSzTx/>
              <a:buFontTx/>
              <a:buBlip>
                <a:blip r:embed="rId2">
                  <a:extLst>
                    <a:ext uri="{96DAC541-7B7A-43D3-8B79-37D633B846F1}">
                      <asvg:svgBlip xmlns:asvg="http://schemas.microsoft.com/office/drawing/2016/SVG/main" r:embed="rId3"/>
                    </a:ext>
                  </a:extLst>
                </a:blip>
              </a:buBlip>
              <a:tabLst/>
              <a:defRPr/>
            </a:pPr>
            <a:r>
              <a:rPr kumimoji="0" lang="fr-FR" sz="1300" b="0" i="1" u="none" strike="noStrike" kern="1200" cap="none" spc="0" normalizeH="0" baseline="0" noProof="0">
                <a:ln>
                  <a:noFill/>
                </a:ln>
                <a:solidFill>
                  <a:srgbClr val="273780"/>
                </a:solidFill>
                <a:effectLst/>
                <a:uLnTx/>
                <a:uFillTx/>
                <a:latin typeface="Gotham Book" pitchFamily="50" charset="0"/>
                <a:ea typeface="+mn-ea"/>
                <a:cs typeface="+mn-cs"/>
              </a:rPr>
              <a:t>Commune France entière : -6 pts de pourcentage</a:t>
            </a:r>
          </a:p>
          <a:p>
            <a:pPr marL="1143000" marR="0" lvl="2" indent="-228600" algn="just" defTabSz="914400" rtl="0" eaLnBrk="1" fontAlgn="auto" latinLnBrk="0" hangingPunct="1">
              <a:lnSpc>
                <a:spcPct val="90000"/>
              </a:lnSpc>
              <a:spcBef>
                <a:spcPts val="1000"/>
              </a:spcBef>
              <a:spcAft>
                <a:spcPts val="0"/>
              </a:spcAft>
              <a:buClrTx/>
              <a:buSzTx/>
              <a:buFontTx/>
              <a:buBlip>
                <a:blip r:embed="rId2">
                  <a:extLst>
                    <a:ext uri="{96DAC541-7B7A-43D3-8B79-37D633B846F1}">
                      <asvg:svgBlip xmlns:asvg="http://schemas.microsoft.com/office/drawing/2016/SVG/main" r:embed="rId3"/>
                    </a:ext>
                  </a:extLst>
                </a:blip>
              </a:buBlip>
              <a:tabLst/>
              <a:defRPr/>
            </a:pPr>
            <a:r>
              <a:rPr kumimoji="0" lang="fr-FR" sz="1300" b="0" i="1" u="none" strike="noStrike" kern="1200" cap="none" spc="0" normalizeH="0" baseline="0" noProof="0">
                <a:ln>
                  <a:noFill/>
                </a:ln>
                <a:solidFill>
                  <a:srgbClr val="273780"/>
                </a:solidFill>
                <a:effectLst/>
                <a:uLnTx/>
                <a:uFillTx/>
                <a:latin typeface="Gotham Book" pitchFamily="50" charset="0"/>
                <a:ea typeface="+mn-ea"/>
                <a:cs typeface="+mn-cs"/>
              </a:rPr>
              <a:t>Commune Outre-mer : -</a:t>
            </a:r>
            <a:r>
              <a:rPr lang="fr-FR" sz="1300" i="1">
                <a:solidFill>
                  <a:srgbClr val="273780"/>
                </a:solidFill>
                <a:latin typeface="Gotham Book" pitchFamily="50" charset="0"/>
              </a:rPr>
              <a:t>8</a:t>
            </a:r>
            <a:r>
              <a:rPr kumimoji="0" lang="fr-FR" sz="1300" b="0" i="1" u="none" strike="noStrike" kern="1200" cap="none" spc="0" normalizeH="0" baseline="0" noProof="0">
                <a:ln>
                  <a:noFill/>
                </a:ln>
                <a:solidFill>
                  <a:srgbClr val="273780"/>
                </a:solidFill>
                <a:effectLst/>
                <a:uLnTx/>
                <a:uFillTx/>
                <a:latin typeface="Gotham Book" pitchFamily="50" charset="0"/>
                <a:ea typeface="+mn-ea"/>
                <a:cs typeface="+mn-cs"/>
              </a:rPr>
              <a:t> pts de pourcentage.</a:t>
            </a:r>
          </a:p>
          <a:p>
            <a:pPr marL="685800" marR="0" lvl="1" indent="-228600" algn="just" defTabSz="914400" rtl="0" eaLnBrk="1" fontAlgn="auto" latinLnBrk="0" hangingPunct="1">
              <a:lnSpc>
                <a:spcPct val="90000"/>
              </a:lnSpc>
              <a:spcBef>
                <a:spcPts val="1000"/>
              </a:spcBef>
              <a:spcAft>
                <a:spcPts val="0"/>
              </a:spcAft>
              <a:buClrTx/>
              <a:buSzTx/>
              <a:buFontTx/>
              <a:buBlip>
                <a:blip r:embed="rId2">
                  <a:extLst>
                    <a:ext uri="{96DAC541-7B7A-43D3-8B79-37D633B846F1}">
                      <asvg:svgBlip xmlns:asvg="http://schemas.microsoft.com/office/drawing/2016/SVG/main" r:embed="rId3"/>
                    </a:ext>
                  </a:extLst>
                </a:blip>
              </a:buBlip>
              <a:tabLst/>
              <a:defRPr/>
            </a:pPr>
            <a:endParaRPr kumimoji="0" lang="fr-FR" sz="1200" b="0" i="0" u="none" strike="noStrike" kern="1200" cap="none" spc="0" normalizeH="0" baseline="0" noProof="0">
              <a:ln>
                <a:noFill/>
              </a:ln>
              <a:solidFill>
                <a:srgbClr val="273780"/>
              </a:solidFill>
              <a:effectLst/>
              <a:uLnTx/>
              <a:uFillTx/>
              <a:latin typeface="Gotham Book" pitchFamily="50" charset="0"/>
              <a:ea typeface="+mn-ea"/>
              <a:cs typeface="+mn-cs"/>
            </a:endParaRPr>
          </a:p>
        </p:txBody>
      </p:sp>
      <p:graphicFrame>
        <p:nvGraphicFramePr>
          <p:cNvPr id="4" name="Graphique 3">
            <a:extLst>
              <a:ext uri="{FF2B5EF4-FFF2-40B4-BE49-F238E27FC236}">
                <a16:creationId xmlns:a16="http://schemas.microsoft.com/office/drawing/2014/main" id="{288615DA-0C93-4337-BD4E-3670AA001DBE}"/>
              </a:ext>
            </a:extLst>
          </p:cNvPr>
          <p:cNvGraphicFramePr>
            <a:graphicFrameLocks/>
          </p:cNvGraphicFramePr>
          <p:nvPr>
            <p:extLst>
              <p:ext uri="{D42A27DB-BD31-4B8C-83A1-F6EECF244321}">
                <p14:modId xmlns:p14="http://schemas.microsoft.com/office/powerpoint/2010/main" val="3266822593"/>
              </p:ext>
            </p:extLst>
          </p:nvPr>
        </p:nvGraphicFramePr>
        <p:xfrm>
          <a:off x="848680" y="3794082"/>
          <a:ext cx="5183724" cy="25407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phique 5">
            <a:extLst>
              <a:ext uri="{FF2B5EF4-FFF2-40B4-BE49-F238E27FC236}">
                <a16:creationId xmlns:a16="http://schemas.microsoft.com/office/drawing/2014/main" id="{32980C67-259E-416D-A6B0-4C7BD9648784}"/>
              </a:ext>
            </a:extLst>
          </p:cNvPr>
          <p:cNvGraphicFramePr>
            <a:graphicFrameLocks/>
          </p:cNvGraphicFramePr>
          <p:nvPr>
            <p:extLst>
              <p:ext uri="{D42A27DB-BD31-4B8C-83A1-F6EECF244321}">
                <p14:modId xmlns:p14="http://schemas.microsoft.com/office/powerpoint/2010/main" val="3113745091"/>
              </p:ext>
            </p:extLst>
          </p:nvPr>
        </p:nvGraphicFramePr>
        <p:xfrm>
          <a:off x="6407352" y="3995529"/>
          <a:ext cx="5393143" cy="22691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79099089"/>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9C5BF-088F-E6E7-2FCF-47C48676D13C}"/>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FD1BBB3F-6F7E-777F-3E87-5DC107031262}"/>
              </a:ext>
            </a:extLst>
          </p:cNvPr>
          <p:cNvSpPr>
            <a:spLocks noGrp="1"/>
          </p:cNvSpPr>
          <p:nvPr>
            <p:ph type="dt" sz="half" idx="10"/>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6FA2EE0D-F259-D316-FBAD-2CFAA2688728}"/>
              </a:ext>
            </a:extLst>
          </p:cNvPr>
          <p:cNvSpPr>
            <a:spLocks noGrp="1"/>
          </p:cNvSpPr>
          <p:nvPr>
            <p:ph type="sldNum" sz="quarter" idx="12"/>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15</a:t>
            </a:fld>
            <a:endParaRPr lang="fr-FR"/>
          </a:p>
        </p:txBody>
      </p:sp>
      <p:sp>
        <p:nvSpPr>
          <p:cNvPr id="3" name="Titre 2">
            <a:extLst>
              <a:ext uri="{FF2B5EF4-FFF2-40B4-BE49-F238E27FC236}">
                <a16:creationId xmlns:a16="http://schemas.microsoft.com/office/drawing/2014/main" id="{6232A6B7-B5D7-E176-7A42-5B4B64B61927}"/>
              </a:ext>
            </a:extLst>
          </p:cNvPr>
          <p:cNvSpPr>
            <a:spLocks noGrp="1"/>
          </p:cNvSpPr>
          <p:nvPr>
            <p:ph type="title"/>
          </p:nvPr>
        </p:nvSpPr>
        <p:spPr/>
        <p:txBody>
          <a:bodyPr/>
          <a:lstStyle/>
          <a:p>
            <a:r>
              <a:rPr lang="fr-FR">
                <a:solidFill>
                  <a:srgbClr val="002060"/>
                </a:solidFill>
              </a:rPr>
              <a:t>Une grande majorité des communes OM éligibles à l’adhésion</a:t>
            </a:r>
          </a:p>
        </p:txBody>
      </p:sp>
      <p:sp>
        <p:nvSpPr>
          <p:cNvPr id="4" name="Espace réservé du contenu 2">
            <a:extLst>
              <a:ext uri="{FF2B5EF4-FFF2-40B4-BE49-F238E27FC236}">
                <a16:creationId xmlns:a16="http://schemas.microsoft.com/office/drawing/2014/main" id="{EB69735A-AF78-15DA-28DF-6A74517D24CE}"/>
              </a:ext>
            </a:extLst>
          </p:cNvPr>
          <p:cNvSpPr txBox="1">
            <a:spLocks/>
          </p:cNvSpPr>
          <p:nvPr/>
        </p:nvSpPr>
        <p:spPr>
          <a:xfrm>
            <a:off x="997869" y="4633139"/>
            <a:ext cx="10758351" cy="124374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1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6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4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12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400" dirty="0">
                <a:solidFill>
                  <a:srgbClr val="002060"/>
                </a:solidFill>
                <a:latin typeface="Gotham Book"/>
                <a:cs typeface="Arial"/>
              </a:rPr>
              <a:t>Le taux d’éligibilité de commune OM est relativement stable sur les trois dernières années et atteint </a:t>
            </a:r>
            <a:r>
              <a:rPr lang="fr-FR" sz="1400" b="1" dirty="0">
                <a:solidFill>
                  <a:srgbClr val="002060"/>
                </a:solidFill>
                <a:latin typeface="Gotham Book"/>
                <a:cs typeface="Arial"/>
              </a:rPr>
              <a:t>89% en 2024</a:t>
            </a:r>
          </a:p>
        </p:txBody>
      </p:sp>
      <p:graphicFrame>
        <p:nvGraphicFramePr>
          <p:cNvPr id="9" name="Graphique 8">
            <a:extLst>
              <a:ext uri="{FF2B5EF4-FFF2-40B4-BE49-F238E27FC236}">
                <a16:creationId xmlns:a16="http://schemas.microsoft.com/office/drawing/2014/main" id="{500A594A-46D8-3CBE-2AFB-C58844287620}"/>
              </a:ext>
            </a:extLst>
          </p:cNvPr>
          <p:cNvGraphicFramePr>
            <a:graphicFrameLocks/>
          </p:cNvGraphicFramePr>
          <p:nvPr>
            <p:extLst>
              <p:ext uri="{D42A27DB-BD31-4B8C-83A1-F6EECF244321}">
                <p14:modId xmlns:p14="http://schemas.microsoft.com/office/powerpoint/2010/main" val="661697386"/>
              </p:ext>
            </p:extLst>
          </p:nvPr>
        </p:nvGraphicFramePr>
        <p:xfrm>
          <a:off x="625998" y="1337996"/>
          <a:ext cx="3640341" cy="27565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aphique 5">
            <a:extLst>
              <a:ext uri="{FF2B5EF4-FFF2-40B4-BE49-F238E27FC236}">
                <a16:creationId xmlns:a16="http://schemas.microsoft.com/office/drawing/2014/main" id="{34D760C7-9EFB-CFC7-708A-75F8A65EE417}"/>
              </a:ext>
            </a:extLst>
          </p:cNvPr>
          <p:cNvGraphicFramePr>
            <a:graphicFrameLocks/>
          </p:cNvGraphicFramePr>
          <p:nvPr>
            <p:extLst>
              <p:ext uri="{D42A27DB-BD31-4B8C-83A1-F6EECF244321}">
                <p14:modId xmlns:p14="http://schemas.microsoft.com/office/powerpoint/2010/main" val="2641648778"/>
              </p:ext>
            </p:extLst>
          </p:nvPr>
        </p:nvGraphicFramePr>
        <p:xfrm>
          <a:off x="4101174" y="1337996"/>
          <a:ext cx="4288029" cy="27565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aphique 7">
            <a:extLst>
              <a:ext uri="{FF2B5EF4-FFF2-40B4-BE49-F238E27FC236}">
                <a16:creationId xmlns:a16="http://schemas.microsoft.com/office/drawing/2014/main" id="{34D760C7-9EFB-CFC7-708A-75F8A65EE417}"/>
              </a:ext>
            </a:extLst>
          </p:cNvPr>
          <p:cNvGraphicFramePr>
            <a:graphicFrameLocks/>
          </p:cNvGraphicFramePr>
          <p:nvPr>
            <p:extLst>
              <p:ext uri="{D42A27DB-BD31-4B8C-83A1-F6EECF244321}">
                <p14:modId xmlns:p14="http://schemas.microsoft.com/office/powerpoint/2010/main" val="4059476618"/>
              </p:ext>
            </p:extLst>
          </p:nvPr>
        </p:nvGraphicFramePr>
        <p:xfrm>
          <a:off x="8224041" y="1337996"/>
          <a:ext cx="3640341" cy="275653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93768815"/>
      </p:ext>
    </p:extLst>
  </p:cSld>
  <p:clrMapOvr>
    <a:masterClrMapping/>
  </p:clrMapOvr>
  <mc:AlternateContent xmlns:mc="http://schemas.openxmlformats.org/markup-compatibility/2006" xmlns:p14="http://schemas.microsoft.com/office/powerpoint/2010/main">
    <mc:Choice Requires="p14">
      <p:transition spd="slow" p14:dur="2000" advTm="4002"/>
    </mc:Choice>
    <mc:Fallback xmlns="">
      <p:transition spd="slow" advTm="40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3A700-B46C-53EF-D0B9-BBA03C4421A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B14BFD-F4A2-A7A4-FDCB-EC59D35196B9}"/>
              </a:ext>
            </a:extLst>
          </p:cNvPr>
          <p:cNvSpPr>
            <a:spLocks noGrp="1"/>
          </p:cNvSpPr>
          <p:nvPr>
            <p:ph type="title"/>
          </p:nvPr>
        </p:nvSpPr>
        <p:spPr>
          <a:xfrm>
            <a:off x="7041924" y="1072331"/>
            <a:ext cx="4360817" cy="1724086"/>
          </a:xfrm>
        </p:spPr>
        <p:txBody>
          <a:bodyPr>
            <a:normAutofit/>
          </a:bodyPr>
          <a:lstStyle/>
          <a:p>
            <a:r>
              <a:rPr lang="fr-FR">
                <a:solidFill>
                  <a:srgbClr val="002060"/>
                </a:solidFill>
              </a:rPr>
              <a:t>Annexes </a:t>
            </a:r>
            <a:br>
              <a:rPr lang="fr-FR">
                <a:solidFill>
                  <a:srgbClr val="002060"/>
                </a:solidFill>
              </a:rPr>
            </a:br>
            <a:r>
              <a:rPr lang="fr-FR" sz="3200">
                <a:solidFill>
                  <a:srgbClr val="002060"/>
                </a:solidFill>
              </a:rPr>
              <a:t>Monographies par territoire ultramarin</a:t>
            </a:r>
            <a:endParaRPr lang="fr-FR">
              <a:solidFill>
                <a:srgbClr val="002060"/>
              </a:solidFill>
            </a:endParaRPr>
          </a:p>
        </p:txBody>
      </p:sp>
    </p:spTree>
    <p:extLst>
      <p:ext uri="{BB962C8B-B14F-4D97-AF65-F5344CB8AC3E}">
        <p14:creationId xmlns:p14="http://schemas.microsoft.com/office/powerpoint/2010/main" val="415101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8486-1676-876B-9DAC-499134639023}"/>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C836A979-4A61-DD77-023B-89D432DE55DC}"/>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D368F0F2-339D-AE73-71D1-199B2279577A}"/>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17</a:t>
            </a:fld>
            <a:endParaRPr lang="fr-FR"/>
          </a:p>
        </p:txBody>
      </p:sp>
      <p:sp>
        <p:nvSpPr>
          <p:cNvPr id="2" name="Titre 1">
            <a:extLst>
              <a:ext uri="{FF2B5EF4-FFF2-40B4-BE49-F238E27FC236}">
                <a16:creationId xmlns:a16="http://schemas.microsoft.com/office/drawing/2014/main" id="{9D7EB0A8-02BF-8A98-FDC9-ED279AC7633A}"/>
              </a:ext>
            </a:extLst>
          </p:cNvPr>
          <p:cNvSpPr>
            <a:spLocks noGrp="1"/>
          </p:cNvSpPr>
          <p:nvPr>
            <p:ph type="title"/>
          </p:nvPr>
        </p:nvSpPr>
        <p:spPr>
          <a:xfrm>
            <a:off x="686838" y="31752"/>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Mayotte - Communes</a:t>
            </a:r>
            <a:endParaRPr lang="en-US" sz="2400">
              <a:solidFill>
                <a:srgbClr val="002060"/>
              </a:solidFill>
            </a:endParaRPr>
          </a:p>
        </p:txBody>
      </p:sp>
      <p:sp>
        <p:nvSpPr>
          <p:cNvPr id="13" name="ZoneTexte 12">
            <a:extLst>
              <a:ext uri="{FF2B5EF4-FFF2-40B4-BE49-F238E27FC236}">
                <a16:creationId xmlns:a16="http://schemas.microsoft.com/office/drawing/2014/main" id="{47AB6B12-C3BB-8B89-A690-E1D8F7842865}"/>
              </a:ext>
            </a:extLst>
          </p:cNvPr>
          <p:cNvSpPr txBox="1"/>
          <p:nvPr/>
        </p:nvSpPr>
        <p:spPr>
          <a:xfrm>
            <a:off x="686838" y="1107086"/>
            <a:ext cx="5409162" cy="2833083"/>
          </a:xfrm>
          <a:prstGeom prst="rect">
            <a:avLst/>
          </a:prstGeom>
          <a:noFill/>
        </p:spPr>
        <p:txBody>
          <a:bodyPr wrap="square" rtlCol="0">
            <a:spAutoFit/>
          </a:bodyPr>
          <a:lstStyle/>
          <a:p>
            <a:pPr algn="just">
              <a:lnSpc>
                <a:spcPct val="90000"/>
              </a:lnSpc>
              <a:spcAft>
                <a:spcPts val="300"/>
              </a:spcAft>
            </a:pPr>
            <a:r>
              <a:rPr lang="fr-FR" sz="1500" b="1">
                <a:solidFill>
                  <a:srgbClr val="002060"/>
                </a:solidFill>
                <a:latin typeface="Gotham Book" pitchFamily="50" charset="0"/>
              </a:rPr>
              <a:t>Les communes mahoraises (17) enregistrent les plus fortes dégradations de leur note en 2024 </a:t>
            </a:r>
          </a:p>
          <a:p>
            <a:pPr marL="228600" indent="-228600" algn="just">
              <a:lnSpc>
                <a:spcPct val="90000"/>
              </a:lnSpc>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Les communes mahoraises affichent le ratio d’épargne brute moyen le plus faible des territoires ultramarins pour atteindre 5,1% en 2024. </a:t>
            </a:r>
          </a:p>
          <a:p>
            <a:pPr marL="228600" indent="-228600" algn="just">
              <a:lnSpc>
                <a:spcPct val="90000"/>
              </a:lnSpc>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La forte hausse des DRF (+7,2%), portée notamment par l’évolution des charges de personnel (+9,6%) dépasse largement la dynamique des RRF (+4,2%). </a:t>
            </a:r>
          </a:p>
          <a:p>
            <a:pPr marL="228600" indent="-228600" algn="just">
              <a:lnSpc>
                <a:spcPct val="90000"/>
              </a:lnSpc>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Conséquences : </a:t>
            </a:r>
          </a:p>
          <a:p>
            <a:pPr marL="685800" lvl="1" indent="-228600" algn="just">
              <a:lnSpc>
                <a:spcPct val="90000"/>
              </a:lnSpc>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Hausse marquée du recours à l’emprunt entrainant une augmentation de 19,6% du stock de dette, </a:t>
            </a:r>
          </a:p>
          <a:p>
            <a:pPr marL="685800" lvl="1" indent="-228600" algn="just">
              <a:lnSpc>
                <a:spcPct val="90000"/>
              </a:lnSpc>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Dégradation des ratios de solvabilité et de la note financière</a:t>
            </a:r>
          </a:p>
        </p:txBody>
      </p:sp>
      <p:sp>
        <p:nvSpPr>
          <p:cNvPr id="21" name="ZoneTexte 20">
            <a:extLst>
              <a:ext uri="{FF2B5EF4-FFF2-40B4-BE49-F238E27FC236}">
                <a16:creationId xmlns:a16="http://schemas.microsoft.com/office/drawing/2014/main" id="{B4B35EDE-78E3-9645-A9FB-9FA7F614761B}"/>
              </a:ext>
            </a:extLst>
          </p:cNvPr>
          <p:cNvSpPr txBox="1"/>
          <p:nvPr/>
        </p:nvSpPr>
        <p:spPr>
          <a:xfrm>
            <a:off x="541209" y="4352369"/>
            <a:ext cx="3309429" cy="307777"/>
          </a:xfrm>
          <a:prstGeom prst="rect">
            <a:avLst/>
          </a:prstGeom>
          <a:solidFill>
            <a:srgbClr val="002060"/>
          </a:solidFill>
        </p:spPr>
        <p:txBody>
          <a:bodyPr wrap="square" rtlCol="0">
            <a:spAutoFit/>
          </a:bodyPr>
          <a:lstStyle/>
          <a:p>
            <a:pPr algn="ctr"/>
            <a:r>
              <a:rPr lang="fr-FR" sz="1400" b="1">
                <a:solidFill>
                  <a:schemeClr val="bg1"/>
                </a:solidFill>
              </a:rPr>
              <a:t>Mayotte</a:t>
            </a:r>
            <a:endParaRPr lang="fr-FR" sz="1600" b="1">
              <a:solidFill>
                <a:schemeClr val="bg1"/>
              </a:solidFill>
            </a:endParaRPr>
          </a:p>
        </p:txBody>
      </p:sp>
      <p:sp>
        <p:nvSpPr>
          <p:cNvPr id="22" name="ZoneTexte 21">
            <a:extLst>
              <a:ext uri="{FF2B5EF4-FFF2-40B4-BE49-F238E27FC236}">
                <a16:creationId xmlns:a16="http://schemas.microsoft.com/office/drawing/2014/main" id="{60A17F05-2C87-C299-A8C3-EED5031B868B}"/>
              </a:ext>
            </a:extLst>
          </p:cNvPr>
          <p:cNvSpPr txBox="1"/>
          <p:nvPr/>
        </p:nvSpPr>
        <p:spPr>
          <a:xfrm>
            <a:off x="4588290" y="4352369"/>
            <a:ext cx="3309429" cy="307777"/>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23" name="ZoneTexte 22">
            <a:extLst>
              <a:ext uri="{FF2B5EF4-FFF2-40B4-BE49-F238E27FC236}">
                <a16:creationId xmlns:a16="http://schemas.microsoft.com/office/drawing/2014/main" id="{160A7373-02A2-9C07-9E5D-03D3B5F074B3}"/>
              </a:ext>
            </a:extLst>
          </p:cNvPr>
          <p:cNvSpPr txBox="1"/>
          <p:nvPr/>
        </p:nvSpPr>
        <p:spPr>
          <a:xfrm>
            <a:off x="8609976" y="4351390"/>
            <a:ext cx="3309429" cy="307777"/>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graphicFrame>
        <p:nvGraphicFramePr>
          <p:cNvPr id="24" name="Objet 23">
            <a:extLst>
              <a:ext uri="{FF2B5EF4-FFF2-40B4-BE49-F238E27FC236}">
                <a16:creationId xmlns:a16="http://schemas.microsoft.com/office/drawing/2014/main" id="{E771DD4D-D9CC-AF37-648D-48C37B4A0828}"/>
              </a:ext>
            </a:extLst>
          </p:cNvPr>
          <p:cNvGraphicFramePr>
            <a:graphicFrameLocks noChangeAspect="1"/>
          </p:cNvGraphicFramePr>
          <p:nvPr/>
        </p:nvGraphicFramePr>
        <p:xfrm>
          <a:off x="281688" y="4710405"/>
          <a:ext cx="11811600" cy="1607946"/>
        </p:xfrm>
        <a:graphic>
          <a:graphicData uri="http://schemas.openxmlformats.org/presentationml/2006/ole">
            <mc:AlternateContent xmlns:mc="http://schemas.openxmlformats.org/markup-compatibility/2006">
              <mc:Choice xmlns:v="urn:schemas-microsoft-com:vml" Requires="v">
                <p:oleObj name="Worksheet" r:id="rId4" imgW="14068438" imgH="1914676" progId="Excel.Sheet.12">
                  <p:embed/>
                </p:oleObj>
              </mc:Choice>
              <mc:Fallback>
                <p:oleObj name="Worksheet" r:id="rId4" imgW="14068438" imgH="1914676" progId="Excel.Sheet.12">
                  <p:embed/>
                  <p:pic>
                    <p:nvPicPr>
                      <p:cNvPr id="24" name="Objet 23">
                        <a:extLst>
                          <a:ext uri="{FF2B5EF4-FFF2-40B4-BE49-F238E27FC236}">
                            <a16:creationId xmlns:a16="http://schemas.microsoft.com/office/drawing/2014/main" id="{E771DD4D-D9CC-AF37-648D-48C37B4A0828}"/>
                          </a:ext>
                        </a:extLst>
                      </p:cNvPr>
                      <p:cNvPicPr/>
                      <p:nvPr/>
                    </p:nvPicPr>
                    <p:blipFill>
                      <a:blip r:embed="rId5"/>
                      <a:stretch>
                        <a:fillRect/>
                      </a:stretch>
                    </p:blipFill>
                    <p:spPr>
                      <a:xfrm>
                        <a:off x="281688" y="4710405"/>
                        <a:ext cx="11811600" cy="1607946"/>
                      </a:xfrm>
                      <a:prstGeom prst="rect">
                        <a:avLst/>
                      </a:prstGeom>
                    </p:spPr>
                  </p:pic>
                </p:oleObj>
              </mc:Fallback>
            </mc:AlternateContent>
          </a:graphicData>
        </a:graphic>
      </p:graphicFrame>
      <p:pic>
        <p:nvPicPr>
          <p:cNvPr id="25" name="Image 24">
            <a:extLst>
              <a:ext uri="{FF2B5EF4-FFF2-40B4-BE49-F238E27FC236}">
                <a16:creationId xmlns:a16="http://schemas.microsoft.com/office/drawing/2014/main" id="{EDEB0FE4-5DEC-319C-61E6-E198DC05AE1A}"/>
              </a:ext>
            </a:extLst>
          </p:cNvPr>
          <p:cNvPicPr>
            <a:picLocks noChangeAspect="1"/>
          </p:cNvPicPr>
          <p:nvPr/>
        </p:nvPicPr>
        <p:blipFill>
          <a:blip r:embed="rId6"/>
          <a:stretch>
            <a:fillRect/>
          </a:stretch>
        </p:blipFill>
        <p:spPr>
          <a:xfrm>
            <a:off x="6302681" y="986106"/>
            <a:ext cx="5718544" cy="3365284"/>
          </a:xfrm>
          <a:prstGeom prst="rect">
            <a:avLst/>
          </a:prstGeom>
        </p:spPr>
      </p:pic>
    </p:spTree>
    <p:extLst>
      <p:ext uri="{BB962C8B-B14F-4D97-AF65-F5344CB8AC3E}">
        <p14:creationId xmlns:p14="http://schemas.microsoft.com/office/powerpoint/2010/main" val="974044497"/>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37CBA-57C7-2250-31C2-3312603DB644}"/>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8CCC0FA4-DE39-1D16-B95E-47324E8F9B32}"/>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D1831E30-15AA-5CD8-7D76-FF3760E0255D}"/>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18</a:t>
            </a:fld>
            <a:endParaRPr lang="fr-FR"/>
          </a:p>
        </p:txBody>
      </p:sp>
      <p:sp>
        <p:nvSpPr>
          <p:cNvPr id="2" name="Titre 1">
            <a:extLst>
              <a:ext uri="{FF2B5EF4-FFF2-40B4-BE49-F238E27FC236}">
                <a16:creationId xmlns:a16="http://schemas.microsoft.com/office/drawing/2014/main" id="{D8139641-910F-F242-3B93-43D9871EC49C}"/>
              </a:ext>
            </a:extLst>
          </p:cNvPr>
          <p:cNvSpPr>
            <a:spLocks noGrp="1"/>
          </p:cNvSpPr>
          <p:nvPr>
            <p:ph type="title"/>
          </p:nvPr>
        </p:nvSpPr>
        <p:spPr>
          <a:xfrm>
            <a:off x="686839" y="25267"/>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Mayotte – Intercommunalité à fiscalité propre</a:t>
            </a:r>
            <a:endParaRPr lang="en-US" sz="2400">
              <a:solidFill>
                <a:srgbClr val="002060"/>
              </a:solidFill>
            </a:endParaRPr>
          </a:p>
        </p:txBody>
      </p:sp>
      <p:sp>
        <p:nvSpPr>
          <p:cNvPr id="13" name="ZoneTexte 12">
            <a:extLst>
              <a:ext uri="{FF2B5EF4-FFF2-40B4-BE49-F238E27FC236}">
                <a16:creationId xmlns:a16="http://schemas.microsoft.com/office/drawing/2014/main" id="{D84B3C2D-6CFD-02C5-47F3-FB35DDF25B58}"/>
              </a:ext>
            </a:extLst>
          </p:cNvPr>
          <p:cNvSpPr txBox="1"/>
          <p:nvPr/>
        </p:nvSpPr>
        <p:spPr>
          <a:xfrm>
            <a:off x="848680" y="1068177"/>
            <a:ext cx="10951815" cy="1813830"/>
          </a:xfrm>
          <a:prstGeom prst="rect">
            <a:avLst/>
          </a:prstGeom>
          <a:noFill/>
        </p:spPr>
        <p:txBody>
          <a:bodyPr wrap="square" rtlCol="0">
            <a:spAutoFit/>
          </a:bodyPr>
          <a:lstStyle/>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endParaRPr lang="fr-FR" sz="1300">
              <a:solidFill>
                <a:srgbClr val="002060"/>
              </a:solidFill>
              <a:latin typeface="Gotham Book" pitchFamily="50" charset="0"/>
            </a:endParaRP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endParaRPr lang="fr-FR" sz="1300">
              <a:solidFill>
                <a:srgbClr val="002060"/>
              </a:solidFill>
              <a:latin typeface="Gotham Book" pitchFamily="50" charset="0"/>
            </a:endParaRP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endParaRPr lang="fr-FR" sz="1300">
              <a:solidFill>
                <a:srgbClr val="002060"/>
              </a:solidFill>
              <a:latin typeface="Gotham Book" pitchFamily="50" charset="0"/>
            </a:endParaRP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endParaRPr lang="fr-FR" sz="1300">
              <a:solidFill>
                <a:srgbClr val="002060"/>
              </a:solidFill>
              <a:latin typeface="Gotham Book" pitchFamily="50" charset="0"/>
            </a:endParaRP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endParaRPr lang="fr-FR" sz="1300">
              <a:solidFill>
                <a:srgbClr val="002060"/>
              </a:solidFill>
              <a:latin typeface="Gotham Book" pitchFamily="50" charset="0"/>
            </a:endParaRP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endParaRPr lang="fr-FR" sz="1300">
              <a:solidFill>
                <a:srgbClr val="002060"/>
              </a:solidFill>
              <a:latin typeface="Gotham Book" pitchFamily="50" charset="0"/>
            </a:endParaRPr>
          </a:p>
        </p:txBody>
      </p:sp>
      <p:graphicFrame>
        <p:nvGraphicFramePr>
          <p:cNvPr id="3" name="Objet 2">
            <a:extLst>
              <a:ext uri="{FF2B5EF4-FFF2-40B4-BE49-F238E27FC236}">
                <a16:creationId xmlns:a16="http://schemas.microsoft.com/office/drawing/2014/main" id="{26912337-D891-95FE-8F3D-692B27B2571E}"/>
              </a:ext>
            </a:extLst>
          </p:cNvPr>
          <p:cNvGraphicFramePr>
            <a:graphicFrameLocks noChangeAspect="1"/>
          </p:cNvGraphicFramePr>
          <p:nvPr>
            <p:extLst>
              <p:ext uri="{D42A27DB-BD31-4B8C-83A1-F6EECF244321}">
                <p14:modId xmlns:p14="http://schemas.microsoft.com/office/powerpoint/2010/main" val="2418055251"/>
              </p:ext>
            </p:extLst>
          </p:nvPr>
        </p:nvGraphicFramePr>
        <p:xfrm>
          <a:off x="331099" y="4714693"/>
          <a:ext cx="11810105" cy="1607742"/>
        </p:xfrm>
        <a:graphic>
          <a:graphicData uri="http://schemas.openxmlformats.org/presentationml/2006/ole">
            <mc:AlternateContent xmlns:mc="http://schemas.openxmlformats.org/markup-compatibility/2006">
              <mc:Choice xmlns:v="urn:schemas-microsoft-com:vml" Requires="v">
                <p:oleObj name="Worksheet" r:id="rId4" imgW="14068438" imgH="1914676" progId="Excel.Sheet.12">
                  <p:embed/>
                </p:oleObj>
              </mc:Choice>
              <mc:Fallback>
                <p:oleObj name="Worksheet" r:id="rId4" imgW="14068438" imgH="1914676" progId="Excel.Sheet.12">
                  <p:embed/>
                  <p:pic>
                    <p:nvPicPr>
                      <p:cNvPr id="3" name="Objet 2">
                        <a:extLst>
                          <a:ext uri="{FF2B5EF4-FFF2-40B4-BE49-F238E27FC236}">
                            <a16:creationId xmlns:a16="http://schemas.microsoft.com/office/drawing/2014/main" id="{26912337-D891-95FE-8F3D-692B27B2571E}"/>
                          </a:ext>
                        </a:extLst>
                      </p:cNvPr>
                      <p:cNvPicPr/>
                      <p:nvPr/>
                    </p:nvPicPr>
                    <p:blipFill>
                      <a:blip r:embed="rId5"/>
                      <a:stretch>
                        <a:fillRect/>
                      </a:stretch>
                    </p:blipFill>
                    <p:spPr>
                      <a:xfrm>
                        <a:off x="331099" y="4714693"/>
                        <a:ext cx="11810105" cy="1607742"/>
                      </a:xfrm>
                      <a:prstGeom prst="rect">
                        <a:avLst/>
                      </a:prstGeom>
                    </p:spPr>
                  </p:pic>
                </p:oleObj>
              </mc:Fallback>
            </mc:AlternateContent>
          </a:graphicData>
        </a:graphic>
      </p:graphicFrame>
      <p:sp>
        <p:nvSpPr>
          <p:cNvPr id="4" name="ZoneTexte 3">
            <a:extLst>
              <a:ext uri="{FF2B5EF4-FFF2-40B4-BE49-F238E27FC236}">
                <a16:creationId xmlns:a16="http://schemas.microsoft.com/office/drawing/2014/main" id="{851A1FC2-6F96-9245-0FD9-FDBEA0F1CEDE}"/>
              </a:ext>
            </a:extLst>
          </p:cNvPr>
          <p:cNvSpPr txBox="1"/>
          <p:nvPr/>
        </p:nvSpPr>
        <p:spPr>
          <a:xfrm>
            <a:off x="551369" y="4321890"/>
            <a:ext cx="3309429" cy="307777"/>
          </a:xfrm>
          <a:prstGeom prst="rect">
            <a:avLst/>
          </a:prstGeom>
          <a:solidFill>
            <a:srgbClr val="002060"/>
          </a:solidFill>
        </p:spPr>
        <p:txBody>
          <a:bodyPr wrap="square" rtlCol="0">
            <a:spAutoFit/>
          </a:bodyPr>
          <a:lstStyle/>
          <a:p>
            <a:pPr algn="ctr"/>
            <a:r>
              <a:rPr lang="fr-FR" sz="1400" b="1">
                <a:solidFill>
                  <a:schemeClr val="bg1"/>
                </a:solidFill>
              </a:rPr>
              <a:t>Mayotte</a:t>
            </a:r>
            <a:endParaRPr lang="fr-FR" sz="1600" b="1">
              <a:solidFill>
                <a:schemeClr val="bg1"/>
              </a:solidFill>
            </a:endParaRPr>
          </a:p>
        </p:txBody>
      </p:sp>
      <p:sp>
        <p:nvSpPr>
          <p:cNvPr id="6" name="ZoneTexte 5">
            <a:extLst>
              <a:ext uri="{FF2B5EF4-FFF2-40B4-BE49-F238E27FC236}">
                <a16:creationId xmlns:a16="http://schemas.microsoft.com/office/drawing/2014/main" id="{63DDC38D-FB52-EB48-8FDC-A25C519EE4F7}"/>
              </a:ext>
            </a:extLst>
          </p:cNvPr>
          <p:cNvSpPr txBox="1"/>
          <p:nvPr/>
        </p:nvSpPr>
        <p:spPr>
          <a:xfrm>
            <a:off x="4598450" y="4321890"/>
            <a:ext cx="3309429" cy="307777"/>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8" name="ZoneTexte 7">
            <a:extLst>
              <a:ext uri="{FF2B5EF4-FFF2-40B4-BE49-F238E27FC236}">
                <a16:creationId xmlns:a16="http://schemas.microsoft.com/office/drawing/2014/main" id="{1522B9A8-B3D7-5FA0-7680-EC23BDFDD7AC}"/>
              </a:ext>
            </a:extLst>
          </p:cNvPr>
          <p:cNvSpPr txBox="1"/>
          <p:nvPr/>
        </p:nvSpPr>
        <p:spPr>
          <a:xfrm>
            <a:off x="8620136" y="4347287"/>
            <a:ext cx="3309429" cy="307777"/>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sp>
        <p:nvSpPr>
          <p:cNvPr id="9" name="ZoneTexte 8">
            <a:extLst>
              <a:ext uri="{FF2B5EF4-FFF2-40B4-BE49-F238E27FC236}">
                <a16:creationId xmlns:a16="http://schemas.microsoft.com/office/drawing/2014/main" id="{154E3CAA-A411-BF47-A1D7-1C150B8921AE}"/>
              </a:ext>
            </a:extLst>
          </p:cNvPr>
          <p:cNvSpPr txBox="1"/>
          <p:nvPr/>
        </p:nvSpPr>
        <p:spPr>
          <a:xfrm>
            <a:off x="747076" y="1076642"/>
            <a:ext cx="5348923" cy="2433487"/>
          </a:xfrm>
          <a:prstGeom prst="rect">
            <a:avLst/>
          </a:prstGeom>
          <a:noFill/>
        </p:spPr>
        <p:txBody>
          <a:bodyPr wrap="square" rtlCol="0">
            <a:spAutoFit/>
          </a:bodyPr>
          <a:lstStyle/>
          <a:p>
            <a:pPr algn="just">
              <a:lnSpc>
                <a:spcPct val="90000"/>
              </a:lnSpc>
              <a:spcBef>
                <a:spcPts val="1000"/>
              </a:spcBef>
            </a:pPr>
            <a:r>
              <a:rPr lang="fr-FR" sz="1500" b="1">
                <a:solidFill>
                  <a:srgbClr val="002060"/>
                </a:solidFill>
                <a:latin typeface="Gotham Book" pitchFamily="50" charset="0"/>
              </a:rPr>
              <a:t>Les GFP mahorais (5) structurellement bien notés et en amélioration en 2024 mais au profil budgétaire atypique</a:t>
            </a: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 taux d’endettement structurellement faible malgré une progression sensible entre 2023 et 2024</a:t>
            </a: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 taux d’épargne brute en baisse rapide</a:t>
            </a: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Des ratios de solvabilité toujours favorables mais qui évoluent rapidement</a:t>
            </a:r>
            <a:endParaRPr lang="fr-FR" sz="1300">
              <a:solidFill>
                <a:srgbClr val="002060"/>
              </a:solidFill>
              <a:latin typeface="Gotham Book" pitchFamily="50" charset="0"/>
            </a:endParaRP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endParaRPr lang="fr-FR" sz="1400">
              <a:solidFill>
                <a:srgbClr val="002060"/>
              </a:solidFill>
              <a:latin typeface="Gotham Book" pitchFamily="50" charset="0"/>
            </a:endParaRPr>
          </a:p>
        </p:txBody>
      </p:sp>
      <p:pic>
        <p:nvPicPr>
          <p:cNvPr id="10" name="Image 9">
            <a:extLst>
              <a:ext uri="{FF2B5EF4-FFF2-40B4-BE49-F238E27FC236}">
                <a16:creationId xmlns:a16="http://schemas.microsoft.com/office/drawing/2014/main" id="{BBBB9419-5B6F-6E6A-ABB7-39BB00743656}"/>
              </a:ext>
            </a:extLst>
          </p:cNvPr>
          <p:cNvPicPr>
            <a:picLocks noChangeAspect="1"/>
          </p:cNvPicPr>
          <p:nvPr/>
        </p:nvPicPr>
        <p:blipFill>
          <a:blip r:embed="rId6"/>
          <a:stretch>
            <a:fillRect/>
          </a:stretch>
        </p:blipFill>
        <p:spPr>
          <a:xfrm>
            <a:off x="6236151" y="933293"/>
            <a:ext cx="5785605" cy="3237257"/>
          </a:xfrm>
          <a:prstGeom prst="rect">
            <a:avLst/>
          </a:prstGeom>
        </p:spPr>
      </p:pic>
    </p:spTree>
    <p:extLst>
      <p:ext uri="{BB962C8B-B14F-4D97-AF65-F5344CB8AC3E}">
        <p14:creationId xmlns:p14="http://schemas.microsoft.com/office/powerpoint/2010/main" val="4265557763"/>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152C5-D505-5F74-F5F0-B2543D74C680}"/>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896D9898-C8D9-DF61-8F03-91FB98763C55}"/>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5EE9254F-96F8-6AE1-6B34-A10E3FB4DFFD}"/>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19</a:t>
            </a:fld>
            <a:endParaRPr lang="fr-FR"/>
          </a:p>
        </p:txBody>
      </p:sp>
      <p:sp>
        <p:nvSpPr>
          <p:cNvPr id="2" name="Titre 1">
            <a:extLst>
              <a:ext uri="{FF2B5EF4-FFF2-40B4-BE49-F238E27FC236}">
                <a16:creationId xmlns:a16="http://schemas.microsoft.com/office/drawing/2014/main" id="{2E2D99EE-F491-0BE5-10E0-69AD1E319FEE}"/>
              </a:ext>
            </a:extLst>
          </p:cNvPr>
          <p:cNvSpPr>
            <a:spLocks noGrp="1"/>
          </p:cNvSpPr>
          <p:nvPr>
            <p:ph type="title"/>
          </p:nvPr>
        </p:nvSpPr>
        <p:spPr>
          <a:xfrm>
            <a:off x="696300" y="31752"/>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La Réunion - Communes</a:t>
            </a:r>
            <a:endParaRPr lang="en-US" sz="2400">
              <a:solidFill>
                <a:srgbClr val="002060"/>
              </a:solidFill>
            </a:endParaRPr>
          </a:p>
        </p:txBody>
      </p:sp>
      <p:sp>
        <p:nvSpPr>
          <p:cNvPr id="13" name="ZoneTexte 12">
            <a:extLst>
              <a:ext uri="{FF2B5EF4-FFF2-40B4-BE49-F238E27FC236}">
                <a16:creationId xmlns:a16="http://schemas.microsoft.com/office/drawing/2014/main" id="{4844EFED-5585-805C-D58D-04D2EF83BF3F}"/>
              </a:ext>
            </a:extLst>
          </p:cNvPr>
          <p:cNvSpPr txBox="1"/>
          <p:nvPr/>
        </p:nvSpPr>
        <p:spPr>
          <a:xfrm>
            <a:off x="848680" y="1068177"/>
            <a:ext cx="5247319" cy="3039294"/>
          </a:xfrm>
          <a:prstGeom prst="rect">
            <a:avLst/>
          </a:prstGeom>
          <a:noFill/>
        </p:spPr>
        <p:txBody>
          <a:bodyPr wrap="square" rtlCol="0">
            <a:spAutoFit/>
          </a:bodyPr>
          <a:lstStyle/>
          <a:p>
            <a:pPr algn="just">
              <a:lnSpc>
                <a:spcPct val="90000"/>
              </a:lnSpc>
              <a:spcBef>
                <a:spcPts val="1000"/>
              </a:spcBef>
            </a:pPr>
            <a:r>
              <a:rPr lang="fr-FR" sz="1500" b="1">
                <a:solidFill>
                  <a:srgbClr val="002060"/>
                </a:solidFill>
                <a:latin typeface="Gotham Book" pitchFamily="50" charset="0"/>
              </a:rPr>
              <a:t>Des communes réunionnaises : une notation financière structurellement moins favorable que dans le reste des outre-mer</a:t>
            </a: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Malgré la forte baisse du taux d’endettement, la contraction continue du taux d’épargne brute empêche les communes réunionnaises de présenter des ratios de solvabilité solides : </a:t>
            </a:r>
          </a:p>
          <a:p>
            <a:pPr marL="685800" lvl="1" indent="-228600" algn="just">
              <a:lnSpc>
                <a:spcPct val="90000"/>
              </a:lnSpc>
              <a:spcBef>
                <a:spcPts val="10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La solvabilité annuelle suit une trajectoire défavorable et atteint désormais un niveau plancher (1 vs 2,1 et 1,8)</a:t>
            </a:r>
          </a:p>
          <a:p>
            <a:pPr marL="685800" lvl="1" indent="-228600" algn="just">
              <a:lnSpc>
                <a:spcPct val="90000"/>
              </a:lnSpc>
              <a:spcBef>
                <a:spcPts val="10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La solvabilité pluriannuelle se maintient à un niveau élevé et largement décalé des moyennes nationale et ultramarine (7,6 vs 4,8 et 4,9 années)</a:t>
            </a:r>
          </a:p>
        </p:txBody>
      </p:sp>
      <p:sp>
        <p:nvSpPr>
          <p:cNvPr id="3" name="ZoneTexte 2">
            <a:extLst>
              <a:ext uri="{FF2B5EF4-FFF2-40B4-BE49-F238E27FC236}">
                <a16:creationId xmlns:a16="http://schemas.microsoft.com/office/drawing/2014/main" id="{3A5E3D34-863B-2C8D-0944-83BBF548F844}"/>
              </a:ext>
            </a:extLst>
          </p:cNvPr>
          <p:cNvSpPr txBox="1"/>
          <p:nvPr/>
        </p:nvSpPr>
        <p:spPr>
          <a:xfrm>
            <a:off x="551369" y="4581573"/>
            <a:ext cx="3309429" cy="307777"/>
          </a:xfrm>
          <a:prstGeom prst="rect">
            <a:avLst/>
          </a:prstGeom>
          <a:solidFill>
            <a:srgbClr val="002060"/>
          </a:solidFill>
        </p:spPr>
        <p:txBody>
          <a:bodyPr wrap="square" rtlCol="0">
            <a:spAutoFit/>
          </a:bodyPr>
          <a:lstStyle/>
          <a:p>
            <a:pPr algn="ctr"/>
            <a:r>
              <a:rPr lang="fr-FR" sz="1400" b="1">
                <a:solidFill>
                  <a:schemeClr val="bg1"/>
                </a:solidFill>
              </a:rPr>
              <a:t>La Réunion</a:t>
            </a:r>
            <a:endParaRPr lang="fr-FR" sz="1600" b="1">
              <a:solidFill>
                <a:schemeClr val="bg1"/>
              </a:solidFill>
            </a:endParaRPr>
          </a:p>
        </p:txBody>
      </p:sp>
      <p:sp>
        <p:nvSpPr>
          <p:cNvPr id="4" name="ZoneTexte 3">
            <a:extLst>
              <a:ext uri="{FF2B5EF4-FFF2-40B4-BE49-F238E27FC236}">
                <a16:creationId xmlns:a16="http://schemas.microsoft.com/office/drawing/2014/main" id="{879D5CFC-F0AF-CFFF-9F0A-EB7573605651}"/>
              </a:ext>
            </a:extLst>
          </p:cNvPr>
          <p:cNvSpPr txBox="1"/>
          <p:nvPr/>
        </p:nvSpPr>
        <p:spPr>
          <a:xfrm>
            <a:off x="4598450" y="4581573"/>
            <a:ext cx="3309429" cy="307777"/>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6" name="ZoneTexte 5">
            <a:extLst>
              <a:ext uri="{FF2B5EF4-FFF2-40B4-BE49-F238E27FC236}">
                <a16:creationId xmlns:a16="http://schemas.microsoft.com/office/drawing/2014/main" id="{4C08F7D5-2321-3C33-7AEB-009DABEF07EE}"/>
              </a:ext>
            </a:extLst>
          </p:cNvPr>
          <p:cNvSpPr txBox="1"/>
          <p:nvPr/>
        </p:nvSpPr>
        <p:spPr>
          <a:xfrm>
            <a:off x="8620136" y="4606970"/>
            <a:ext cx="3309429" cy="307777"/>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pic>
        <p:nvPicPr>
          <p:cNvPr id="9" name="Image 8">
            <a:extLst>
              <a:ext uri="{FF2B5EF4-FFF2-40B4-BE49-F238E27FC236}">
                <a16:creationId xmlns:a16="http://schemas.microsoft.com/office/drawing/2014/main" id="{12010476-5A2B-6310-6073-6231B652D495}"/>
              </a:ext>
            </a:extLst>
          </p:cNvPr>
          <p:cNvPicPr>
            <a:picLocks noChangeAspect="1"/>
          </p:cNvPicPr>
          <p:nvPr/>
        </p:nvPicPr>
        <p:blipFill>
          <a:blip r:embed="rId4"/>
          <a:stretch>
            <a:fillRect/>
          </a:stretch>
        </p:blipFill>
        <p:spPr>
          <a:xfrm>
            <a:off x="6096000" y="1012563"/>
            <a:ext cx="5704494" cy="3357016"/>
          </a:xfrm>
          <a:prstGeom prst="rect">
            <a:avLst/>
          </a:prstGeom>
        </p:spPr>
      </p:pic>
      <p:pic>
        <p:nvPicPr>
          <p:cNvPr id="8" name="Image 7">
            <a:extLst>
              <a:ext uri="{FF2B5EF4-FFF2-40B4-BE49-F238E27FC236}">
                <a16:creationId xmlns:a16="http://schemas.microsoft.com/office/drawing/2014/main" id="{6B9AE231-9325-35E1-9EEC-79182C07C9E3}"/>
              </a:ext>
            </a:extLst>
          </p:cNvPr>
          <p:cNvPicPr>
            <a:picLocks noChangeAspect="1"/>
          </p:cNvPicPr>
          <p:nvPr/>
        </p:nvPicPr>
        <p:blipFill>
          <a:blip r:embed="rId5"/>
          <a:stretch>
            <a:fillRect/>
          </a:stretch>
        </p:blipFill>
        <p:spPr>
          <a:xfrm>
            <a:off x="231385" y="5001765"/>
            <a:ext cx="11901347" cy="1514262"/>
          </a:xfrm>
          <a:prstGeom prst="rect">
            <a:avLst/>
          </a:prstGeom>
        </p:spPr>
      </p:pic>
    </p:spTree>
    <p:extLst>
      <p:ext uri="{BB962C8B-B14F-4D97-AF65-F5344CB8AC3E}">
        <p14:creationId xmlns:p14="http://schemas.microsoft.com/office/powerpoint/2010/main" val="1846498139"/>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E4F5A5-29BC-4AF4-B9F6-86D33920BE6D}"/>
              </a:ext>
            </a:extLst>
          </p:cNvPr>
          <p:cNvPicPr>
            <a:picLocks noChangeAspect="1"/>
          </p:cNvPicPr>
          <p:nvPr/>
        </p:nvPicPr>
        <p:blipFill>
          <a:blip r:embed="rId2"/>
          <a:stretch>
            <a:fillRect/>
          </a:stretch>
        </p:blipFill>
        <p:spPr>
          <a:xfrm>
            <a:off x="258683" y="120555"/>
            <a:ext cx="1108478" cy="611444"/>
          </a:xfrm>
          <a:prstGeom prst="rect">
            <a:avLst/>
          </a:prstGeom>
        </p:spPr>
      </p:pic>
      <p:sp>
        <p:nvSpPr>
          <p:cNvPr id="4" name="Rectangle 3">
            <a:extLst>
              <a:ext uri="{FF2B5EF4-FFF2-40B4-BE49-F238E27FC236}">
                <a16:creationId xmlns:a16="http://schemas.microsoft.com/office/drawing/2014/main" id="{D032EF36-F0B8-40CD-A476-82B274E28243}"/>
              </a:ext>
            </a:extLst>
          </p:cNvPr>
          <p:cNvSpPr/>
          <p:nvPr/>
        </p:nvSpPr>
        <p:spPr>
          <a:xfrm flipV="1">
            <a:off x="1216242" y="921421"/>
            <a:ext cx="9500834" cy="45719"/>
          </a:xfrm>
          <a:prstGeom prst="rect">
            <a:avLst/>
          </a:prstGeom>
          <a:solidFill>
            <a:srgbClr val="FFC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3D52C53A-01E2-4614-BBF8-5AD046B43515}"/>
              </a:ext>
            </a:extLst>
          </p:cNvPr>
          <p:cNvSpPr txBox="1"/>
          <p:nvPr/>
        </p:nvSpPr>
        <p:spPr>
          <a:xfrm>
            <a:off x="1216241" y="1156562"/>
            <a:ext cx="9232683" cy="430887"/>
          </a:xfrm>
          <a:prstGeom prst="rect">
            <a:avLst/>
          </a:prstGeom>
          <a:noFill/>
        </p:spPr>
        <p:txBody>
          <a:bodyPr wrap="square">
            <a:spAutoFit/>
          </a:bodyPr>
          <a:lstStyle/>
          <a:p>
            <a:r>
              <a:rPr lang="fr-FR" sz="2200" b="1" dirty="0">
                <a:solidFill>
                  <a:srgbClr val="FFC94F"/>
                </a:solidFill>
              </a:rPr>
              <a:t>Zoom : </a:t>
            </a:r>
            <a:r>
              <a:rPr lang="fr-FR" sz="2200" b="1" dirty="0">
                <a:solidFill>
                  <a:srgbClr val="000066"/>
                </a:solidFill>
              </a:rPr>
              <a:t>Agence France Locale </a:t>
            </a:r>
          </a:p>
        </p:txBody>
      </p:sp>
      <p:sp>
        <p:nvSpPr>
          <p:cNvPr id="10" name="Rectangle : coins arrondis 9">
            <a:extLst>
              <a:ext uri="{FF2B5EF4-FFF2-40B4-BE49-F238E27FC236}">
                <a16:creationId xmlns:a16="http://schemas.microsoft.com/office/drawing/2014/main" id="{4894D2F9-6B72-4E6B-BA36-9BC2326CBAB6}"/>
              </a:ext>
            </a:extLst>
          </p:cNvPr>
          <p:cNvSpPr/>
          <p:nvPr/>
        </p:nvSpPr>
        <p:spPr>
          <a:xfrm>
            <a:off x="3901788" y="1856773"/>
            <a:ext cx="7541529" cy="612925"/>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panose="020F0502020204030204" pitchFamily="34" charset="0"/>
                <a:cs typeface="Calibri" panose="020F0502020204030204" pitchFamily="34" charset="0"/>
              </a:rPr>
              <a:t>Assurant à ses collectivités actionnaires :</a:t>
            </a:r>
          </a:p>
        </p:txBody>
      </p:sp>
      <p:sp>
        <p:nvSpPr>
          <p:cNvPr id="11" name="Rectangle : coins arrondis 10">
            <a:extLst>
              <a:ext uri="{FF2B5EF4-FFF2-40B4-BE49-F238E27FC236}">
                <a16:creationId xmlns:a16="http://schemas.microsoft.com/office/drawing/2014/main" id="{875B076C-6539-474B-90E2-438E88BE9EFB}"/>
              </a:ext>
            </a:extLst>
          </p:cNvPr>
          <p:cNvSpPr/>
          <p:nvPr/>
        </p:nvSpPr>
        <p:spPr>
          <a:xfrm>
            <a:off x="4161559" y="3618690"/>
            <a:ext cx="2094300" cy="612925"/>
          </a:xfrm>
          <a:prstGeom prst="roundRect">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800" b="1" dirty="0">
                <a:solidFill>
                  <a:srgbClr val="191998"/>
                </a:solidFill>
                <a:latin typeface="Calibri" panose="020F0502020204030204" pitchFamily="34" charset="0"/>
                <a:ea typeface="Calibri" panose="020F0502020204030204" pitchFamily="34" charset="0"/>
                <a:cs typeface="Calibri" panose="020F0502020204030204" pitchFamily="34" charset="0"/>
              </a:rPr>
              <a:t>Autonomie</a:t>
            </a:r>
            <a:endParaRPr lang="fr-FR" sz="1800" b="1" dirty="0">
              <a:solidFill>
                <a:srgbClr val="191998"/>
              </a:solidFill>
              <a:latin typeface="Calibri" panose="020F0502020204030204" pitchFamily="34" charset="0"/>
              <a:ea typeface="MS PGothic" panose="020B0600070205080204" pitchFamily="34" charset="-128"/>
              <a:cs typeface="Calibri" panose="020F0502020204030204" pitchFamily="34" charset="0"/>
            </a:endParaRPr>
          </a:p>
        </p:txBody>
      </p:sp>
      <p:sp>
        <p:nvSpPr>
          <p:cNvPr id="12" name="Rectangle : coins arrondis 11">
            <a:extLst>
              <a:ext uri="{FF2B5EF4-FFF2-40B4-BE49-F238E27FC236}">
                <a16:creationId xmlns:a16="http://schemas.microsoft.com/office/drawing/2014/main" id="{4C3E0307-12E2-47F7-946A-8DB8F18D69BF}"/>
              </a:ext>
            </a:extLst>
          </p:cNvPr>
          <p:cNvSpPr/>
          <p:nvPr/>
        </p:nvSpPr>
        <p:spPr>
          <a:xfrm>
            <a:off x="6687107" y="3618691"/>
            <a:ext cx="2094300" cy="612925"/>
          </a:xfrm>
          <a:prstGeom prst="roundRect">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solidFill>
                  <a:srgbClr val="191998"/>
                </a:solidFill>
                <a:latin typeface="Calibri" panose="020F0502020204030204" pitchFamily="34" charset="0"/>
                <a:cs typeface="Calibri" panose="020F0502020204030204" pitchFamily="34" charset="0"/>
              </a:rPr>
              <a:t>Sécurisation</a:t>
            </a:r>
          </a:p>
        </p:txBody>
      </p:sp>
      <p:sp>
        <p:nvSpPr>
          <p:cNvPr id="13" name="Rectangle : coins arrondis 12">
            <a:extLst>
              <a:ext uri="{FF2B5EF4-FFF2-40B4-BE49-F238E27FC236}">
                <a16:creationId xmlns:a16="http://schemas.microsoft.com/office/drawing/2014/main" id="{3355B3C2-1D69-4BCD-BE34-A655EFBF3109}"/>
              </a:ext>
            </a:extLst>
          </p:cNvPr>
          <p:cNvSpPr/>
          <p:nvPr/>
        </p:nvSpPr>
        <p:spPr>
          <a:xfrm>
            <a:off x="9212655" y="3618081"/>
            <a:ext cx="2094300" cy="612925"/>
          </a:xfrm>
          <a:prstGeom prst="roundRect">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solidFill>
                  <a:srgbClr val="191998"/>
                </a:solidFill>
                <a:latin typeface="Calibri" panose="020F0502020204030204" pitchFamily="34" charset="0"/>
                <a:cs typeface="Calibri" panose="020F0502020204030204" pitchFamily="34" charset="0"/>
              </a:rPr>
              <a:t>Optimisation</a:t>
            </a:r>
          </a:p>
        </p:txBody>
      </p:sp>
      <p:sp>
        <p:nvSpPr>
          <p:cNvPr id="14" name="Rectangle : coins arrondis 13">
            <a:extLst>
              <a:ext uri="{FF2B5EF4-FFF2-40B4-BE49-F238E27FC236}">
                <a16:creationId xmlns:a16="http://schemas.microsoft.com/office/drawing/2014/main" id="{F23264D7-AA99-49D8-A4BD-774D60CEE531}"/>
              </a:ext>
            </a:extLst>
          </p:cNvPr>
          <p:cNvSpPr/>
          <p:nvPr/>
        </p:nvSpPr>
        <p:spPr>
          <a:xfrm>
            <a:off x="4157576" y="4493422"/>
            <a:ext cx="2081845" cy="1873178"/>
          </a:xfrm>
          <a:prstGeom prst="roundRect">
            <a:avLst/>
          </a:prstGeom>
          <a:solidFill>
            <a:srgbClr val="FFC94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dirty="0">
                <a:latin typeface="Calibri" panose="020F0502020204030204" pitchFamily="34" charset="0"/>
                <a:ea typeface="Calibri" panose="020F0502020204030204" pitchFamily="34" charset="0"/>
                <a:cs typeface="Calibri" panose="020F0502020204030204" pitchFamily="34" charset="0"/>
              </a:rPr>
              <a:t>Vis-à-vis du monde bancaire traditionnel.</a:t>
            </a:r>
          </a:p>
          <a:p>
            <a:pPr algn="ctr"/>
            <a:endParaRPr lang="fr-FR" sz="1600" dirty="0">
              <a:latin typeface="Calibri" panose="020F0502020204030204" pitchFamily="34" charset="0"/>
              <a:ea typeface="Calibri" panose="020F0502020204030204" pitchFamily="34" charset="0"/>
              <a:cs typeface="Calibri" panose="020F0502020204030204" pitchFamily="34" charset="0"/>
            </a:endParaRPr>
          </a:p>
          <a:p>
            <a:pPr algn="ctr"/>
            <a:r>
              <a:rPr lang="fr-FR" sz="1400" dirty="0">
                <a:latin typeface="Calibri" panose="020F0502020204030204" pitchFamily="34" charset="0"/>
                <a:ea typeface="MS PGothic" panose="020B0600070205080204" pitchFamily="34" charset="-128"/>
                <a:cs typeface="Calibri" panose="020F0502020204030204" pitchFamily="34" charset="0"/>
                <a:sym typeface="Gill Sans" charset="0"/>
              </a:rPr>
              <a:t>Complémentaire au financement obligataire direct</a:t>
            </a:r>
            <a:endParaRPr lang="fr-FR" sz="1400" dirty="0">
              <a:latin typeface="Calibri" panose="020F0502020204030204" pitchFamily="34" charset="0"/>
              <a:ea typeface="MS PGothic" panose="020B0600070205080204" pitchFamily="34" charset="-128"/>
              <a:cs typeface="Calibri" panose="020F0502020204030204" pitchFamily="34" charset="0"/>
            </a:endParaRPr>
          </a:p>
        </p:txBody>
      </p:sp>
      <p:sp>
        <p:nvSpPr>
          <p:cNvPr id="15" name="Rectangle : coins arrondis 14">
            <a:extLst>
              <a:ext uri="{FF2B5EF4-FFF2-40B4-BE49-F238E27FC236}">
                <a16:creationId xmlns:a16="http://schemas.microsoft.com/office/drawing/2014/main" id="{B7B9C3B0-28D3-44AF-90EA-3548E8A7FF32}"/>
              </a:ext>
            </a:extLst>
          </p:cNvPr>
          <p:cNvSpPr/>
          <p:nvPr/>
        </p:nvSpPr>
        <p:spPr>
          <a:xfrm>
            <a:off x="6714923" y="4493422"/>
            <a:ext cx="2081845" cy="1873178"/>
          </a:xfrm>
          <a:prstGeom prst="roundRect">
            <a:avLst/>
          </a:prstGeom>
          <a:solidFill>
            <a:srgbClr val="FFC94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dirty="0">
                <a:latin typeface="Calibri" panose="020F0502020204030204" pitchFamily="34" charset="0"/>
                <a:cs typeface="Calibri" panose="020F0502020204030204" pitchFamily="34" charset="0"/>
                <a:sym typeface="Gill Sans" charset="0"/>
              </a:rPr>
              <a:t>De l’accès à la res</a:t>
            </a:r>
            <a:r>
              <a:rPr lang="fr-FR" sz="1400" dirty="0">
                <a:latin typeface="Calibri" panose="020F0502020204030204" pitchFamily="34" charset="0"/>
                <a:cs typeface="Calibri" panose="020F0502020204030204" pitchFamily="34" charset="0"/>
              </a:rPr>
              <a:t>source financière pour les collectivités grâce au principe de diversification. </a:t>
            </a:r>
            <a:endParaRPr lang="fr-FR" sz="1400" dirty="0">
              <a:latin typeface="Calibri" panose="020F0502020204030204" pitchFamily="34" charset="0"/>
              <a:cs typeface="Calibri" panose="020F0502020204030204" pitchFamily="34" charset="0"/>
              <a:sym typeface="Gill Sans" charset="0"/>
            </a:endParaRPr>
          </a:p>
        </p:txBody>
      </p:sp>
      <p:sp>
        <p:nvSpPr>
          <p:cNvPr id="16" name="Rectangle : coins arrondis 15">
            <a:extLst>
              <a:ext uri="{FF2B5EF4-FFF2-40B4-BE49-F238E27FC236}">
                <a16:creationId xmlns:a16="http://schemas.microsoft.com/office/drawing/2014/main" id="{BE86F463-2432-468E-BCDF-BB4857E96F43}"/>
              </a:ext>
            </a:extLst>
          </p:cNvPr>
          <p:cNvSpPr/>
          <p:nvPr/>
        </p:nvSpPr>
        <p:spPr>
          <a:xfrm>
            <a:off x="9225110" y="4493422"/>
            <a:ext cx="2081845" cy="1862990"/>
          </a:xfrm>
          <a:prstGeom prst="roundRect">
            <a:avLst/>
          </a:prstGeom>
          <a:solidFill>
            <a:srgbClr val="FFC94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dirty="0">
                <a:latin typeface="Calibri" panose="020F0502020204030204" pitchFamily="34" charset="0"/>
                <a:cs typeface="Calibri" panose="020F0502020204030204" pitchFamily="34" charset="0"/>
              </a:rPr>
              <a:t>Du coût de financement des collectivités locales</a:t>
            </a:r>
            <a:endParaRPr lang="fr-FR" sz="1400" dirty="0">
              <a:latin typeface="Calibri" panose="020F0502020204030204" pitchFamily="34" charset="0"/>
              <a:cs typeface="Calibri" panose="020F0502020204030204" pitchFamily="34" charset="0"/>
              <a:sym typeface="Gill Sans" charset="0"/>
            </a:endParaRPr>
          </a:p>
        </p:txBody>
      </p:sp>
      <p:sp>
        <p:nvSpPr>
          <p:cNvPr id="17" name="Rectangle : coins arrondis 16">
            <a:extLst>
              <a:ext uri="{FF2B5EF4-FFF2-40B4-BE49-F238E27FC236}">
                <a16:creationId xmlns:a16="http://schemas.microsoft.com/office/drawing/2014/main" id="{29374D45-505B-4134-8A9E-FAFF91DCEFD6}"/>
              </a:ext>
            </a:extLst>
          </p:cNvPr>
          <p:cNvSpPr/>
          <p:nvPr/>
        </p:nvSpPr>
        <p:spPr>
          <a:xfrm>
            <a:off x="851294" y="1873330"/>
            <a:ext cx="2848125" cy="1032824"/>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latin typeface="Calibri" panose="020F0502020204030204" pitchFamily="34" charset="0"/>
                <a:ea typeface="Calibri" panose="020F0502020204030204" pitchFamily="34" charset="0"/>
                <a:cs typeface="Calibri" panose="020F0502020204030204" pitchFamily="34" charset="0"/>
              </a:rPr>
              <a:t>La banque 100% publique, créée par et pour les collectivités</a:t>
            </a:r>
            <a:r>
              <a:rPr lang="fr-FR" sz="1800" dirty="0">
                <a:latin typeface="Calibri" panose="020F0502020204030204" pitchFamily="34" charset="0"/>
                <a:ea typeface="MS PGothic" panose="020B0600070205080204" pitchFamily="34" charset="-128"/>
                <a:cs typeface="Calibri" panose="020F0502020204030204" pitchFamily="34" charset="0"/>
                <a:sym typeface="Gill Sans" charset="0"/>
              </a:rPr>
              <a:t>.</a:t>
            </a:r>
            <a:endParaRPr lang="fr-FR" sz="1800" dirty="0">
              <a:latin typeface="Calibri" panose="020F0502020204030204" pitchFamily="34" charset="0"/>
              <a:ea typeface="MS PGothic" panose="020B0600070205080204" pitchFamily="34" charset="-128"/>
              <a:cs typeface="Calibri" panose="020F0502020204030204" pitchFamily="34" charset="0"/>
            </a:endParaRPr>
          </a:p>
        </p:txBody>
      </p:sp>
      <p:sp>
        <p:nvSpPr>
          <p:cNvPr id="18" name="Rectangle : coins arrondis 17">
            <a:extLst>
              <a:ext uri="{FF2B5EF4-FFF2-40B4-BE49-F238E27FC236}">
                <a16:creationId xmlns:a16="http://schemas.microsoft.com/office/drawing/2014/main" id="{C7FC1AF5-27F1-48CB-A53B-92664C1B98DE}"/>
              </a:ext>
            </a:extLst>
          </p:cNvPr>
          <p:cNvSpPr/>
          <p:nvPr/>
        </p:nvSpPr>
        <p:spPr>
          <a:xfrm>
            <a:off x="1737039" y="4483234"/>
            <a:ext cx="1962380" cy="1873178"/>
          </a:xfrm>
          <a:prstGeom prst="round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solidFill>
                  <a:srgbClr val="191998"/>
                </a:solidFill>
                <a:latin typeface="Calibri" panose="020F0502020204030204" pitchFamily="34" charset="0"/>
                <a:cs typeface="Calibri" panose="020F0502020204030204" pitchFamily="34" charset="0"/>
              </a:rPr>
              <a:t>1300</a:t>
            </a:r>
            <a:r>
              <a:rPr lang="fr-FR" sz="1400" dirty="0">
                <a:latin typeface="Calibri" panose="020F0502020204030204" pitchFamily="34" charset="0"/>
                <a:cs typeface="Calibri" panose="020F0502020204030204" pitchFamily="34" charset="0"/>
              </a:rPr>
              <a:t> collectivités actionnaires </a:t>
            </a:r>
          </a:p>
          <a:p>
            <a:pPr algn="ctr"/>
            <a:r>
              <a:rPr lang="fr-FR" sz="1400" b="1" dirty="0">
                <a:solidFill>
                  <a:srgbClr val="191998"/>
                </a:solidFill>
                <a:latin typeface="Calibri" panose="020F0502020204030204" pitchFamily="34" charset="0"/>
                <a:cs typeface="Calibri" panose="020F0502020204030204" pitchFamily="34" charset="0"/>
              </a:rPr>
              <a:t>26%</a:t>
            </a:r>
            <a:r>
              <a:rPr lang="fr-FR" sz="1400" dirty="0">
                <a:latin typeface="Calibri" panose="020F0502020204030204" pitchFamily="34" charset="0"/>
                <a:cs typeface="Calibri" panose="020F0502020204030204" pitchFamily="34" charset="0"/>
              </a:rPr>
              <a:t> des collectivités françaises</a:t>
            </a:r>
          </a:p>
        </p:txBody>
      </p:sp>
      <p:sp>
        <p:nvSpPr>
          <p:cNvPr id="22" name="Rectangle : coins arrondis 21">
            <a:extLst>
              <a:ext uri="{FF2B5EF4-FFF2-40B4-BE49-F238E27FC236}">
                <a16:creationId xmlns:a16="http://schemas.microsoft.com/office/drawing/2014/main" id="{964E6648-307C-4108-BCFD-9D3164A5AF84}"/>
              </a:ext>
            </a:extLst>
          </p:cNvPr>
          <p:cNvSpPr/>
          <p:nvPr/>
        </p:nvSpPr>
        <p:spPr>
          <a:xfrm>
            <a:off x="4157576" y="2616401"/>
            <a:ext cx="7035281" cy="569474"/>
          </a:xfrm>
          <a:prstGeom prst="round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Calibri" panose="020F0502020204030204" pitchFamily="34" charset="0"/>
                <a:ea typeface="Calibri" panose="020F0502020204030204" pitchFamily="34" charset="0"/>
                <a:cs typeface="Calibri" panose="020F0502020204030204" pitchFamily="34" charset="0"/>
              </a:rPr>
              <a:t>Un appui en ingénierie financière sur demande et sur mesure, adapté à la diversité du monde local français.</a:t>
            </a:r>
            <a:endParaRPr lang="fr-FR" sz="1600" dirty="0">
              <a:latin typeface="Calibri" panose="020F0502020204030204" pitchFamily="34" charset="0"/>
              <a:ea typeface="MS PGothic" panose="020B0600070205080204" pitchFamily="34" charset="-128"/>
              <a:cs typeface="Calibri" panose="020F0502020204030204" pitchFamily="34" charset="0"/>
            </a:endParaRPr>
          </a:p>
        </p:txBody>
      </p:sp>
      <p:sp>
        <p:nvSpPr>
          <p:cNvPr id="23" name="Ellipse 22">
            <a:extLst>
              <a:ext uri="{FF2B5EF4-FFF2-40B4-BE49-F238E27FC236}">
                <a16:creationId xmlns:a16="http://schemas.microsoft.com/office/drawing/2014/main" id="{C11B49F3-DFC8-4BA0-ABFB-B6800AABC6D4}"/>
              </a:ext>
            </a:extLst>
          </p:cNvPr>
          <p:cNvSpPr/>
          <p:nvPr/>
        </p:nvSpPr>
        <p:spPr>
          <a:xfrm>
            <a:off x="830924" y="3318531"/>
            <a:ext cx="800820" cy="784974"/>
          </a:xfrm>
          <a:prstGeom prst="ellipse">
            <a:avLst/>
          </a:prstGeom>
          <a:solidFill>
            <a:srgbClr val="00006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100" b="1" dirty="0">
                <a:latin typeface="Calibri" panose="020F0502020204030204" pitchFamily="34" charset="0"/>
                <a:cs typeface="Calibri" panose="020F0502020204030204" pitchFamily="34" charset="0"/>
              </a:rPr>
              <a:t>2013</a:t>
            </a:r>
          </a:p>
        </p:txBody>
      </p:sp>
      <p:sp>
        <p:nvSpPr>
          <p:cNvPr id="24" name="Rectangle : coins arrondis 23">
            <a:extLst>
              <a:ext uri="{FF2B5EF4-FFF2-40B4-BE49-F238E27FC236}">
                <a16:creationId xmlns:a16="http://schemas.microsoft.com/office/drawing/2014/main" id="{41604A3D-52FF-491B-BE8A-2C3C3D864F9B}"/>
              </a:ext>
            </a:extLst>
          </p:cNvPr>
          <p:cNvSpPr/>
          <p:nvPr/>
        </p:nvSpPr>
        <p:spPr>
          <a:xfrm>
            <a:off x="1737039" y="3154088"/>
            <a:ext cx="1966324" cy="1076918"/>
          </a:xfrm>
          <a:prstGeom prst="round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a:latin typeface="Calibri" panose="020F0502020204030204" pitchFamily="34" charset="0"/>
                <a:ea typeface="Calibri" panose="020F0502020204030204" pitchFamily="34" charset="0"/>
                <a:cs typeface="Calibri" panose="020F0502020204030204" pitchFamily="34" charset="0"/>
              </a:rPr>
              <a:t>Création par la mobilisation de </a:t>
            </a:r>
          </a:p>
          <a:p>
            <a:pPr algn="ctr"/>
            <a:r>
              <a:rPr lang="fr-FR" sz="1400" dirty="0">
                <a:solidFill>
                  <a:srgbClr val="191998"/>
                </a:solidFill>
                <a:latin typeface="Calibri" panose="020F0502020204030204" pitchFamily="34" charset="0"/>
                <a:ea typeface="Calibri" panose="020F0502020204030204" pitchFamily="34" charset="0"/>
                <a:cs typeface="Calibri" panose="020F0502020204030204" pitchFamily="34" charset="0"/>
              </a:rPr>
              <a:t>11</a:t>
            </a:r>
            <a:r>
              <a:rPr lang="fr-FR" sz="1400" dirty="0">
                <a:latin typeface="Calibri" panose="020F0502020204030204" pitchFamily="34" charset="0"/>
                <a:ea typeface="Calibri" panose="020F0502020204030204" pitchFamily="34" charset="0"/>
                <a:cs typeface="Calibri" panose="020F0502020204030204" pitchFamily="34" charset="0"/>
              </a:rPr>
              <a:t> collectivités fondatrices</a:t>
            </a:r>
            <a:endParaRPr lang="fr-FR" sz="1400" dirty="0">
              <a:latin typeface="Calibri" panose="020F0502020204030204" pitchFamily="34" charset="0"/>
              <a:ea typeface="MS PGothic" panose="020B0600070205080204" pitchFamily="34" charset="-128"/>
              <a:cs typeface="Calibri" panose="020F0502020204030204" pitchFamily="34" charset="0"/>
            </a:endParaRPr>
          </a:p>
        </p:txBody>
      </p:sp>
      <p:sp>
        <p:nvSpPr>
          <p:cNvPr id="25" name="Ellipse 24">
            <a:extLst>
              <a:ext uri="{FF2B5EF4-FFF2-40B4-BE49-F238E27FC236}">
                <a16:creationId xmlns:a16="http://schemas.microsoft.com/office/drawing/2014/main" id="{D61AC19E-150D-4E09-A307-96E65C0F1774}"/>
              </a:ext>
            </a:extLst>
          </p:cNvPr>
          <p:cNvSpPr/>
          <p:nvPr/>
        </p:nvSpPr>
        <p:spPr>
          <a:xfrm>
            <a:off x="812922" y="4916464"/>
            <a:ext cx="800820" cy="784974"/>
          </a:xfrm>
          <a:prstGeom prst="ellipse">
            <a:avLst/>
          </a:prstGeom>
          <a:solidFill>
            <a:srgbClr val="00006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100" b="1" dirty="0">
                <a:latin typeface="Calibri" panose="020F0502020204030204" pitchFamily="34" charset="0"/>
                <a:cs typeface="Calibri" panose="020F0502020204030204" pitchFamily="34" charset="0"/>
              </a:rPr>
              <a:t>2025 à date</a:t>
            </a:r>
          </a:p>
        </p:txBody>
      </p:sp>
      <p:sp>
        <p:nvSpPr>
          <p:cNvPr id="5" name="Espace réservé du numéro de diapositive 4">
            <a:extLst>
              <a:ext uri="{FF2B5EF4-FFF2-40B4-BE49-F238E27FC236}">
                <a16:creationId xmlns:a16="http://schemas.microsoft.com/office/drawing/2014/main" id="{3DEC4819-406C-42C6-BF8E-E482CA6AB563}"/>
              </a:ext>
            </a:extLst>
          </p:cNvPr>
          <p:cNvSpPr>
            <a:spLocks noGrp="1"/>
          </p:cNvSpPr>
          <p:nvPr>
            <p:ph type="sldNum" sz="quarter" idx="12"/>
          </p:nvPr>
        </p:nvSpPr>
        <p:spPr/>
        <p:txBody>
          <a:bodyPr/>
          <a:lstStyle/>
          <a:p>
            <a:fld id="{42E7235A-348C-496A-B667-5DD25FD2FDA8}" type="slidenum">
              <a:rPr lang="fr-FR" smtClean="0"/>
              <a:t>2</a:t>
            </a:fld>
            <a:endParaRPr lang="fr-FR"/>
          </a:p>
        </p:txBody>
      </p:sp>
    </p:spTree>
    <p:extLst>
      <p:ext uri="{BB962C8B-B14F-4D97-AF65-F5344CB8AC3E}">
        <p14:creationId xmlns:p14="http://schemas.microsoft.com/office/powerpoint/2010/main" val="24331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6879-9A32-C20D-89A5-019C89560BBC}"/>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664D0BD2-7378-2801-67E9-AD6C9E86562A}"/>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D9203506-5BF6-9407-8BF6-A34616358357}"/>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20</a:t>
            </a:fld>
            <a:endParaRPr lang="fr-FR"/>
          </a:p>
        </p:txBody>
      </p:sp>
      <p:sp>
        <p:nvSpPr>
          <p:cNvPr id="2" name="Titre 1">
            <a:extLst>
              <a:ext uri="{FF2B5EF4-FFF2-40B4-BE49-F238E27FC236}">
                <a16:creationId xmlns:a16="http://schemas.microsoft.com/office/drawing/2014/main" id="{E517AADE-6EF2-3E37-D5F0-DCFB2CD6F313}"/>
              </a:ext>
            </a:extLst>
          </p:cNvPr>
          <p:cNvSpPr>
            <a:spLocks noGrp="1"/>
          </p:cNvSpPr>
          <p:nvPr>
            <p:ph type="title"/>
          </p:nvPr>
        </p:nvSpPr>
        <p:spPr>
          <a:xfrm>
            <a:off x="686838" y="83679"/>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La Réunion – Intercommunalité à fiscalité propre</a:t>
            </a:r>
            <a:endParaRPr lang="en-US" sz="2400">
              <a:solidFill>
                <a:srgbClr val="002060"/>
              </a:solidFill>
            </a:endParaRPr>
          </a:p>
        </p:txBody>
      </p:sp>
      <p:sp>
        <p:nvSpPr>
          <p:cNvPr id="13" name="ZoneTexte 12">
            <a:extLst>
              <a:ext uri="{FF2B5EF4-FFF2-40B4-BE49-F238E27FC236}">
                <a16:creationId xmlns:a16="http://schemas.microsoft.com/office/drawing/2014/main" id="{28D7A9D1-06DA-AFEB-BE49-5287F835F62D}"/>
              </a:ext>
            </a:extLst>
          </p:cNvPr>
          <p:cNvSpPr txBox="1"/>
          <p:nvPr/>
        </p:nvSpPr>
        <p:spPr>
          <a:xfrm>
            <a:off x="848681" y="968594"/>
            <a:ext cx="5179586" cy="3389646"/>
          </a:xfrm>
          <a:prstGeom prst="rect">
            <a:avLst/>
          </a:prstGeom>
          <a:noFill/>
        </p:spPr>
        <p:txBody>
          <a:bodyPr wrap="square" rtlCol="0">
            <a:spAutoFit/>
          </a:bodyPr>
          <a:lstStyle/>
          <a:p>
            <a:pPr algn="just" fontAlgn="base">
              <a:spcAft>
                <a:spcPts val="300"/>
              </a:spcAft>
            </a:pPr>
            <a:r>
              <a:rPr lang="fr-FR" sz="1400" b="1">
                <a:solidFill>
                  <a:srgbClr val="002060"/>
                </a:solidFill>
                <a:latin typeface="Gotham Book" pitchFamily="50" charset="0"/>
              </a:rPr>
              <a:t>Les GFP réunionnais sont 5 communautés d’agglomération qui se caractérisent par : </a:t>
            </a:r>
          </a:p>
          <a:p>
            <a:pPr marL="228600" indent="-228600" algn="just" fontAlgn="base">
              <a:lnSpc>
                <a:spcPct val="90000"/>
              </a:lnSpc>
              <a:spcBef>
                <a:spcPts val="1000"/>
              </a:spcBef>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 haut niveau d’endettement, nettement supérieur aux moyennes nationale et ultramarine (95,6% vs 69% et 63%)</a:t>
            </a:r>
          </a:p>
          <a:p>
            <a:pPr marL="228600" indent="-228600" algn="just" fontAlgn="base">
              <a:lnSpc>
                <a:spcPct val="90000"/>
              </a:lnSpc>
              <a:spcBef>
                <a:spcPts val="1000"/>
              </a:spcBef>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 taux d’épargne brute proche de la moyenne nationale (14,7% vs 14,8%) mais meilleur que celui des GFP ultramarins (13,8%) </a:t>
            </a:r>
          </a:p>
          <a:p>
            <a:pPr algn="just" fontAlgn="base">
              <a:spcAft>
                <a:spcPts val="300"/>
              </a:spcAft>
            </a:pPr>
            <a:r>
              <a:rPr lang="fr-FR" sz="1400" b="1">
                <a:solidFill>
                  <a:srgbClr val="002060"/>
                </a:solidFill>
                <a:latin typeface="Gotham Book" pitchFamily="50" charset="0"/>
              </a:rPr>
              <a:t>En découlent des ratios de solvabilité – en particulier la CDD – plus tendus que pour l’ensemble des GFP : 6,5 années vs 4,7 années</a:t>
            </a:r>
          </a:p>
          <a:p>
            <a:pPr algn="just" fontAlgn="base">
              <a:spcAft>
                <a:spcPts val="300"/>
              </a:spcAft>
            </a:pPr>
            <a:r>
              <a:rPr lang="fr-FR" sz="1400" b="1">
                <a:solidFill>
                  <a:srgbClr val="002060"/>
                </a:solidFill>
                <a:latin typeface="Gotham Book" pitchFamily="50" charset="0"/>
              </a:rPr>
              <a:t>La notation financière moyenne des GFP réunionnais - malgré une amélioration notable depuis 2022 - demeure la moins favorable des outre-mer.</a:t>
            </a:r>
            <a:endParaRPr lang="fr-FR" sz="1200">
              <a:solidFill>
                <a:srgbClr val="002060"/>
              </a:solidFill>
              <a:latin typeface="Gotham Book" pitchFamily="50" charset="0"/>
            </a:endParaRPr>
          </a:p>
        </p:txBody>
      </p:sp>
      <p:pic>
        <p:nvPicPr>
          <p:cNvPr id="3" name="Image 2">
            <a:extLst>
              <a:ext uri="{FF2B5EF4-FFF2-40B4-BE49-F238E27FC236}">
                <a16:creationId xmlns:a16="http://schemas.microsoft.com/office/drawing/2014/main" id="{7F765FA7-B8E2-C90A-4B8E-7A53AD665690}"/>
              </a:ext>
            </a:extLst>
          </p:cNvPr>
          <p:cNvPicPr>
            <a:picLocks noChangeAspect="1"/>
          </p:cNvPicPr>
          <p:nvPr/>
        </p:nvPicPr>
        <p:blipFill>
          <a:blip r:embed="rId4"/>
          <a:stretch>
            <a:fillRect/>
          </a:stretch>
        </p:blipFill>
        <p:spPr>
          <a:xfrm>
            <a:off x="6236151" y="933293"/>
            <a:ext cx="5785605" cy="3237257"/>
          </a:xfrm>
          <a:prstGeom prst="rect">
            <a:avLst/>
          </a:prstGeom>
        </p:spPr>
      </p:pic>
      <p:sp>
        <p:nvSpPr>
          <p:cNvPr id="6" name="ZoneTexte 5">
            <a:extLst>
              <a:ext uri="{FF2B5EF4-FFF2-40B4-BE49-F238E27FC236}">
                <a16:creationId xmlns:a16="http://schemas.microsoft.com/office/drawing/2014/main" id="{61AC697F-6F92-050F-726A-25BA39A267ED}"/>
              </a:ext>
            </a:extLst>
          </p:cNvPr>
          <p:cNvSpPr txBox="1"/>
          <p:nvPr/>
        </p:nvSpPr>
        <p:spPr>
          <a:xfrm>
            <a:off x="513842" y="4619716"/>
            <a:ext cx="3060000" cy="307777"/>
          </a:xfrm>
          <a:prstGeom prst="rect">
            <a:avLst/>
          </a:prstGeom>
          <a:solidFill>
            <a:srgbClr val="002060"/>
          </a:solidFill>
        </p:spPr>
        <p:txBody>
          <a:bodyPr wrap="square" rtlCol="0">
            <a:spAutoFit/>
          </a:bodyPr>
          <a:lstStyle/>
          <a:p>
            <a:pPr algn="ctr"/>
            <a:r>
              <a:rPr lang="fr-FR" sz="1400" b="1">
                <a:solidFill>
                  <a:schemeClr val="bg1"/>
                </a:solidFill>
              </a:rPr>
              <a:t>La Réunion</a:t>
            </a:r>
            <a:endParaRPr lang="fr-FR" sz="1600" b="1">
              <a:solidFill>
                <a:schemeClr val="bg1"/>
              </a:solidFill>
            </a:endParaRPr>
          </a:p>
        </p:txBody>
      </p:sp>
      <p:sp>
        <p:nvSpPr>
          <p:cNvPr id="8" name="ZoneTexte 7">
            <a:extLst>
              <a:ext uri="{FF2B5EF4-FFF2-40B4-BE49-F238E27FC236}">
                <a16:creationId xmlns:a16="http://schemas.microsoft.com/office/drawing/2014/main" id="{AEB6F232-B7E2-3D93-4EF4-D262E1299F60}"/>
              </a:ext>
            </a:extLst>
          </p:cNvPr>
          <p:cNvSpPr txBox="1"/>
          <p:nvPr/>
        </p:nvSpPr>
        <p:spPr>
          <a:xfrm>
            <a:off x="4646657" y="4637809"/>
            <a:ext cx="3060000" cy="288000"/>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9" name="ZoneTexte 8">
            <a:extLst>
              <a:ext uri="{FF2B5EF4-FFF2-40B4-BE49-F238E27FC236}">
                <a16:creationId xmlns:a16="http://schemas.microsoft.com/office/drawing/2014/main" id="{6B7A2578-73BA-4BAC-1C61-00DCA69E4A33}"/>
              </a:ext>
            </a:extLst>
          </p:cNvPr>
          <p:cNvSpPr txBox="1"/>
          <p:nvPr/>
        </p:nvSpPr>
        <p:spPr>
          <a:xfrm>
            <a:off x="8637869" y="4635488"/>
            <a:ext cx="3060000" cy="288000"/>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pic>
        <p:nvPicPr>
          <p:cNvPr id="12" name="Image 11">
            <a:extLst>
              <a:ext uri="{FF2B5EF4-FFF2-40B4-BE49-F238E27FC236}">
                <a16:creationId xmlns:a16="http://schemas.microsoft.com/office/drawing/2014/main" id="{E3AC99B3-7BCA-F732-B792-3E8BC12FD6C9}"/>
              </a:ext>
            </a:extLst>
          </p:cNvPr>
          <p:cNvPicPr>
            <a:picLocks noChangeAspect="1"/>
          </p:cNvPicPr>
          <p:nvPr/>
        </p:nvPicPr>
        <p:blipFill>
          <a:blip r:embed="rId5"/>
          <a:stretch>
            <a:fillRect/>
          </a:stretch>
        </p:blipFill>
        <p:spPr>
          <a:xfrm>
            <a:off x="110977" y="4975369"/>
            <a:ext cx="11994699" cy="1526140"/>
          </a:xfrm>
          <a:prstGeom prst="rect">
            <a:avLst/>
          </a:prstGeom>
        </p:spPr>
      </p:pic>
    </p:spTree>
    <p:extLst>
      <p:ext uri="{BB962C8B-B14F-4D97-AF65-F5344CB8AC3E}">
        <p14:creationId xmlns:p14="http://schemas.microsoft.com/office/powerpoint/2010/main" val="2631932733"/>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8C5DF-30DA-BC72-89A1-D1D748F4329A}"/>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C18AABC7-7066-E014-17E9-9413B8BD4661}"/>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AE22CFE7-690D-AD94-8AFA-6C9D02B95803}"/>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21</a:t>
            </a:fld>
            <a:endParaRPr lang="fr-FR"/>
          </a:p>
        </p:txBody>
      </p:sp>
      <p:sp>
        <p:nvSpPr>
          <p:cNvPr id="2" name="Titre 1">
            <a:extLst>
              <a:ext uri="{FF2B5EF4-FFF2-40B4-BE49-F238E27FC236}">
                <a16:creationId xmlns:a16="http://schemas.microsoft.com/office/drawing/2014/main" id="{04CD4432-5A77-2EA6-F574-CCD841C9CDDE}"/>
              </a:ext>
            </a:extLst>
          </p:cNvPr>
          <p:cNvSpPr>
            <a:spLocks noGrp="1"/>
          </p:cNvSpPr>
          <p:nvPr>
            <p:ph type="title"/>
          </p:nvPr>
        </p:nvSpPr>
        <p:spPr>
          <a:xfrm>
            <a:off x="696300" y="31752"/>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Guyane - Communes</a:t>
            </a:r>
            <a:endParaRPr lang="en-US" sz="2400">
              <a:solidFill>
                <a:srgbClr val="002060"/>
              </a:solidFill>
            </a:endParaRPr>
          </a:p>
        </p:txBody>
      </p:sp>
      <p:sp>
        <p:nvSpPr>
          <p:cNvPr id="13" name="ZoneTexte 12">
            <a:extLst>
              <a:ext uri="{FF2B5EF4-FFF2-40B4-BE49-F238E27FC236}">
                <a16:creationId xmlns:a16="http://schemas.microsoft.com/office/drawing/2014/main" id="{32C063E6-D26D-AB2B-8B59-6AEDE30C61AF}"/>
              </a:ext>
            </a:extLst>
          </p:cNvPr>
          <p:cNvSpPr txBox="1"/>
          <p:nvPr/>
        </p:nvSpPr>
        <p:spPr>
          <a:xfrm>
            <a:off x="848681" y="1068177"/>
            <a:ext cx="5168072" cy="2945935"/>
          </a:xfrm>
          <a:prstGeom prst="rect">
            <a:avLst/>
          </a:prstGeom>
          <a:noFill/>
        </p:spPr>
        <p:txBody>
          <a:bodyPr wrap="square" rtlCol="0">
            <a:spAutoFit/>
          </a:bodyPr>
          <a:lstStyle/>
          <a:p>
            <a:pPr algn="just">
              <a:lnSpc>
                <a:spcPct val="90000"/>
              </a:lnSpc>
              <a:spcBef>
                <a:spcPts val="1000"/>
              </a:spcBef>
            </a:pPr>
            <a:r>
              <a:rPr lang="fr-FR" sz="1500" b="1">
                <a:solidFill>
                  <a:srgbClr val="002060"/>
                </a:solidFill>
                <a:latin typeface="Gotham Book" pitchFamily="50" charset="0"/>
              </a:rPr>
              <a:t>Des communes guyanaises globalement bien notées </a:t>
            </a: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Une notation financière relativement stable depuis 2020 et globalement plus favorable que dans les autres territoires ultra marins qui s’explique par </a:t>
            </a: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 taux d’épargne faible compensé par un endettement sensiblement moindre que dans le reste du territoire (outre-mer et France entière)</a:t>
            </a: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Des ratios de solvabilité annuelle et pluriannuelle structurellement favorables et en amélioration en 2024</a:t>
            </a:r>
            <a:endParaRPr lang="fr-FR" sz="1300">
              <a:solidFill>
                <a:srgbClr val="002060"/>
              </a:solidFill>
              <a:latin typeface="Gotham Book" pitchFamily="50" charset="0"/>
            </a:endParaRPr>
          </a:p>
          <a:p>
            <a:pPr marL="228600" indent="-228600" algn="just">
              <a:lnSpc>
                <a:spcPct val="90000"/>
              </a:lnSpc>
              <a:spcBef>
                <a:spcPts val="1000"/>
              </a:spcBef>
              <a:buBlip>
                <a:blip r:embed="rId2">
                  <a:extLst>
                    <a:ext uri="{96DAC541-7B7A-43D3-8B79-37D633B846F1}">
                      <asvg:svgBlip xmlns:asvg="http://schemas.microsoft.com/office/drawing/2016/SVG/main" r:embed="rId3"/>
                    </a:ext>
                  </a:extLst>
                </a:blip>
              </a:buBlip>
            </a:pPr>
            <a:endParaRPr lang="fr-FR" sz="1300">
              <a:solidFill>
                <a:srgbClr val="002060"/>
              </a:solidFill>
              <a:latin typeface="Gotham Book" pitchFamily="50" charset="0"/>
            </a:endParaRPr>
          </a:p>
        </p:txBody>
      </p:sp>
      <p:sp>
        <p:nvSpPr>
          <p:cNvPr id="3" name="ZoneTexte 2">
            <a:extLst>
              <a:ext uri="{FF2B5EF4-FFF2-40B4-BE49-F238E27FC236}">
                <a16:creationId xmlns:a16="http://schemas.microsoft.com/office/drawing/2014/main" id="{B4C864F9-2DD7-FF71-F235-70BC729F3B08}"/>
              </a:ext>
            </a:extLst>
          </p:cNvPr>
          <p:cNvSpPr txBox="1"/>
          <p:nvPr/>
        </p:nvSpPr>
        <p:spPr>
          <a:xfrm>
            <a:off x="551369" y="4386836"/>
            <a:ext cx="3309429" cy="307777"/>
          </a:xfrm>
          <a:prstGeom prst="rect">
            <a:avLst/>
          </a:prstGeom>
          <a:solidFill>
            <a:srgbClr val="002060"/>
          </a:solidFill>
        </p:spPr>
        <p:txBody>
          <a:bodyPr wrap="square" rtlCol="0">
            <a:spAutoFit/>
          </a:bodyPr>
          <a:lstStyle/>
          <a:p>
            <a:pPr algn="ctr"/>
            <a:r>
              <a:rPr lang="fr-FR" sz="1400" b="1">
                <a:solidFill>
                  <a:schemeClr val="bg1"/>
                </a:solidFill>
              </a:rPr>
              <a:t>Guyane</a:t>
            </a:r>
            <a:endParaRPr lang="fr-FR" sz="1600" b="1">
              <a:solidFill>
                <a:schemeClr val="bg1"/>
              </a:solidFill>
            </a:endParaRPr>
          </a:p>
        </p:txBody>
      </p:sp>
      <p:sp>
        <p:nvSpPr>
          <p:cNvPr id="4" name="ZoneTexte 3">
            <a:extLst>
              <a:ext uri="{FF2B5EF4-FFF2-40B4-BE49-F238E27FC236}">
                <a16:creationId xmlns:a16="http://schemas.microsoft.com/office/drawing/2014/main" id="{05F72DBC-064E-F8B5-38CE-B318FCBBA276}"/>
              </a:ext>
            </a:extLst>
          </p:cNvPr>
          <p:cNvSpPr txBox="1"/>
          <p:nvPr/>
        </p:nvSpPr>
        <p:spPr>
          <a:xfrm>
            <a:off x="4598450" y="4386836"/>
            <a:ext cx="3309429" cy="307777"/>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6" name="ZoneTexte 5">
            <a:extLst>
              <a:ext uri="{FF2B5EF4-FFF2-40B4-BE49-F238E27FC236}">
                <a16:creationId xmlns:a16="http://schemas.microsoft.com/office/drawing/2014/main" id="{AEA794DF-A56C-FB19-0037-99C797E6EFB9}"/>
              </a:ext>
            </a:extLst>
          </p:cNvPr>
          <p:cNvSpPr txBox="1"/>
          <p:nvPr/>
        </p:nvSpPr>
        <p:spPr>
          <a:xfrm>
            <a:off x="8620136" y="4412233"/>
            <a:ext cx="3309429" cy="307777"/>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graphicFrame>
        <p:nvGraphicFramePr>
          <p:cNvPr id="8" name="Objet 7">
            <a:extLst>
              <a:ext uri="{FF2B5EF4-FFF2-40B4-BE49-F238E27FC236}">
                <a16:creationId xmlns:a16="http://schemas.microsoft.com/office/drawing/2014/main" id="{F03B5183-C93C-6A19-6EE1-B3E49324D8C3}"/>
              </a:ext>
            </a:extLst>
          </p:cNvPr>
          <p:cNvGraphicFramePr>
            <a:graphicFrameLocks noChangeAspect="1"/>
          </p:cNvGraphicFramePr>
          <p:nvPr>
            <p:extLst>
              <p:ext uri="{D42A27DB-BD31-4B8C-83A1-F6EECF244321}">
                <p14:modId xmlns:p14="http://schemas.microsoft.com/office/powerpoint/2010/main" val="533357151"/>
              </p:ext>
            </p:extLst>
          </p:nvPr>
        </p:nvGraphicFramePr>
        <p:xfrm>
          <a:off x="517304" y="4783381"/>
          <a:ext cx="11471648" cy="1561667"/>
        </p:xfrm>
        <a:graphic>
          <a:graphicData uri="http://schemas.openxmlformats.org/presentationml/2006/ole">
            <mc:AlternateContent xmlns:mc="http://schemas.openxmlformats.org/markup-compatibility/2006">
              <mc:Choice xmlns:v="urn:schemas-microsoft-com:vml" Requires="v">
                <p:oleObj name="Worksheet" r:id="rId4" imgW="14068438" imgH="1914676" progId="Excel.Sheet.12">
                  <p:embed/>
                </p:oleObj>
              </mc:Choice>
              <mc:Fallback>
                <p:oleObj name="Worksheet" r:id="rId4" imgW="14068438" imgH="1914676" progId="Excel.Sheet.12">
                  <p:embed/>
                  <p:pic>
                    <p:nvPicPr>
                      <p:cNvPr id="8" name="Objet 7">
                        <a:extLst>
                          <a:ext uri="{FF2B5EF4-FFF2-40B4-BE49-F238E27FC236}">
                            <a16:creationId xmlns:a16="http://schemas.microsoft.com/office/drawing/2014/main" id="{F03B5183-C93C-6A19-6EE1-B3E49324D8C3}"/>
                          </a:ext>
                        </a:extLst>
                      </p:cNvPr>
                      <p:cNvPicPr/>
                      <p:nvPr/>
                    </p:nvPicPr>
                    <p:blipFill>
                      <a:blip r:embed="rId5"/>
                      <a:stretch>
                        <a:fillRect/>
                      </a:stretch>
                    </p:blipFill>
                    <p:spPr>
                      <a:xfrm>
                        <a:off x="517304" y="4783381"/>
                        <a:ext cx="11471648" cy="1561667"/>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B6A02842-1DD6-F289-3C77-4D2320D5A00E}"/>
              </a:ext>
            </a:extLst>
          </p:cNvPr>
          <p:cNvPicPr>
            <a:picLocks noChangeAspect="1"/>
          </p:cNvPicPr>
          <p:nvPr/>
        </p:nvPicPr>
        <p:blipFill>
          <a:blip r:embed="rId6"/>
          <a:stretch>
            <a:fillRect/>
          </a:stretch>
        </p:blipFill>
        <p:spPr>
          <a:xfrm>
            <a:off x="6096000" y="1012563"/>
            <a:ext cx="5704494" cy="3357016"/>
          </a:xfrm>
          <a:prstGeom prst="rect">
            <a:avLst/>
          </a:prstGeom>
        </p:spPr>
      </p:pic>
    </p:spTree>
    <p:extLst>
      <p:ext uri="{BB962C8B-B14F-4D97-AF65-F5344CB8AC3E}">
        <p14:creationId xmlns:p14="http://schemas.microsoft.com/office/powerpoint/2010/main" val="2030440164"/>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8F62E-B8AB-9177-82F3-431D6B86728E}"/>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2E00E63F-DD51-74F8-A0FF-1A9CECF98824}"/>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7902B020-6554-8BF6-1DE1-9185F7BC3012}"/>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22</a:t>
            </a:fld>
            <a:endParaRPr lang="fr-FR"/>
          </a:p>
        </p:txBody>
      </p:sp>
      <p:sp>
        <p:nvSpPr>
          <p:cNvPr id="2" name="Titre 1">
            <a:extLst>
              <a:ext uri="{FF2B5EF4-FFF2-40B4-BE49-F238E27FC236}">
                <a16:creationId xmlns:a16="http://schemas.microsoft.com/office/drawing/2014/main" id="{48707167-B203-7D0A-EBBE-A900A2E8FC2D}"/>
              </a:ext>
            </a:extLst>
          </p:cNvPr>
          <p:cNvSpPr>
            <a:spLocks noGrp="1"/>
          </p:cNvSpPr>
          <p:nvPr>
            <p:ph type="title"/>
          </p:nvPr>
        </p:nvSpPr>
        <p:spPr>
          <a:xfrm>
            <a:off x="686838" y="83679"/>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Guyane – Intercommunalité à fiscalité propre</a:t>
            </a:r>
            <a:endParaRPr lang="en-US" sz="2400">
              <a:solidFill>
                <a:srgbClr val="002060"/>
              </a:solidFill>
            </a:endParaRPr>
          </a:p>
        </p:txBody>
      </p:sp>
      <p:sp>
        <p:nvSpPr>
          <p:cNvPr id="13" name="ZoneTexte 12">
            <a:extLst>
              <a:ext uri="{FF2B5EF4-FFF2-40B4-BE49-F238E27FC236}">
                <a16:creationId xmlns:a16="http://schemas.microsoft.com/office/drawing/2014/main" id="{CA0C4ECD-8314-309C-B1EB-1C64501AFAF4}"/>
              </a:ext>
            </a:extLst>
          </p:cNvPr>
          <p:cNvSpPr txBox="1"/>
          <p:nvPr/>
        </p:nvSpPr>
        <p:spPr>
          <a:xfrm>
            <a:off x="848681" y="968594"/>
            <a:ext cx="5017966" cy="3116238"/>
          </a:xfrm>
          <a:prstGeom prst="rect">
            <a:avLst/>
          </a:prstGeom>
          <a:noFill/>
        </p:spPr>
        <p:txBody>
          <a:bodyPr wrap="square" rtlCol="0">
            <a:spAutoFit/>
          </a:bodyPr>
          <a:lstStyle/>
          <a:p>
            <a:pPr algn="just" fontAlgn="base">
              <a:spcAft>
                <a:spcPts val="300"/>
              </a:spcAft>
            </a:pPr>
            <a:r>
              <a:rPr lang="fr-FR" sz="1400" b="1">
                <a:solidFill>
                  <a:srgbClr val="002060"/>
                </a:solidFill>
                <a:latin typeface="Gotham Book" pitchFamily="50" charset="0"/>
              </a:rPr>
              <a:t>La Guyane, seul territoire ultra-marin dans lequel la situation financière des EPCI se dégrade</a:t>
            </a: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200">
                <a:solidFill>
                  <a:srgbClr val="002060"/>
                </a:solidFill>
                <a:latin typeface="Gotham Book" pitchFamily="50" charset="0"/>
              </a:rPr>
              <a:t>Sur l’exercice 2023, les GFP guyanais étaient les mieux notés. En 2024, ce n’est plus le cas, bien que la note moyenne reste inférieure à 2. </a:t>
            </a: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200">
                <a:solidFill>
                  <a:srgbClr val="002060"/>
                </a:solidFill>
                <a:latin typeface="Gotham Book" pitchFamily="50" charset="0"/>
              </a:rPr>
              <a:t>Ces GFP se caractérisent par une situation financière fragile</a:t>
            </a:r>
          </a:p>
          <a:p>
            <a:pPr marL="685800" lvl="1" indent="-228600" algn="just" fontAlgn="base">
              <a:spcAft>
                <a:spcPts val="300"/>
              </a:spcAft>
              <a:buBlip>
                <a:blip r:embed="rId2">
                  <a:extLst>
                    <a:ext uri="{96DAC541-7B7A-43D3-8B79-37D633B846F1}">
                      <asvg:svgBlip xmlns:asvg="http://schemas.microsoft.com/office/drawing/2016/SVG/main" r:embed="rId3"/>
                    </a:ext>
                  </a:extLst>
                </a:blip>
              </a:buBlip>
            </a:pPr>
            <a:r>
              <a:rPr lang="fr-FR" sz="1200">
                <a:solidFill>
                  <a:srgbClr val="002060"/>
                </a:solidFill>
                <a:latin typeface="Gotham Book" pitchFamily="50" charset="0"/>
              </a:rPr>
              <a:t>Leur note favorable tient principalement à un niveau d’endettement particulièrement bas (26,6% de taux d’endettement en 2024)</a:t>
            </a:r>
          </a:p>
          <a:p>
            <a:pPr marL="685800" lvl="1" indent="-228600" algn="just" fontAlgn="base">
              <a:spcAft>
                <a:spcPts val="300"/>
              </a:spcAft>
              <a:buBlip>
                <a:blip r:embed="rId2">
                  <a:extLst>
                    <a:ext uri="{96DAC541-7B7A-43D3-8B79-37D633B846F1}">
                      <asvg:svgBlip xmlns:asvg="http://schemas.microsoft.com/office/drawing/2016/SVG/main" r:embed="rId3"/>
                    </a:ext>
                  </a:extLst>
                </a:blip>
              </a:buBlip>
            </a:pPr>
            <a:r>
              <a:rPr lang="fr-FR" sz="1200">
                <a:solidFill>
                  <a:srgbClr val="002060"/>
                </a:solidFill>
                <a:latin typeface="Gotham Book" pitchFamily="50" charset="0"/>
              </a:rPr>
              <a:t>Forte augmentation des DRF des GFP guyanais (+11%), portée par les charges à caractère général (+11,5%) et de personnel (+10%) dégrade l’épargne brute qui perd 17,4% après avoir connu un bond de 32% en 2023.</a:t>
            </a: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200">
                <a:solidFill>
                  <a:srgbClr val="002060"/>
                </a:solidFill>
                <a:latin typeface="Gotham Book" pitchFamily="50" charset="0"/>
              </a:rPr>
              <a:t>Dans ces conditions, les ratios de solvabilité s’en voient affectés malgré une diminution de 3,1% du stock de dette.</a:t>
            </a:r>
          </a:p>
        </p:txBody>
      </p:sp>
      <p:pic>
        <p:nvPicPr>
          <p:cNvPr id="3" name="Image 2">
            <a:extLst>
              <a:ext uri="{FF2B5EF4-FFF2-40B4-BE49-F238E27FC236}">
                <a16:creationId xmlns:a16="http://schemas.microsoft.com/office/drawing/2014/main" id="{036D58E3-F552-FCA8-5F49-D8714426BE34}"/>
              </a:ext>
            </a:extLst>
          </p:cNvPr>
          <p:cNvPicPr>
            <a:picLocks noChangeAspect="1"/>
          </p:cNvPicPr>
          <p:nvPr/>
        </p:nvPicPr>
        <p:blipFill>
          <a:blip r:embed="rId4"/>
          <a:stretch>
            <a:fillRect/>
          </a:stretch>
        </p:blipFill>
        <p:spPr>
          <a:xfrm>
            <a:off x="6236151" y="933293"/>
            <a:ext cx="5785605" cy="3237257"/>
          </a:xfrm>
          <a:prstGeom prst="rect">
            <a:avLst/>
          </a:prstGeom>
        </p:spPr>
      </p:pic>
      <p:graphicFrame>
        <p:nvGraphicFramePr>
          <p:cNvPr id="4" name="Objet 3">
            <a:extLst>
              <a:ext uri="{FF2B5EF4-FFF2-40B4-BE49-F238E27FC236}">
                <a16:creationId xmlns:a16="http://schemas.microsoft.com/office/drawing/2014/main" id="{2244CC78-726D-E7E3-0338-2DFD89DFD077}"/>
              </a:ext>
            </a:extLst>
          </p:cNvPr>
          <p:cNvGraphicFramePr>
            <a:graphicFrameLocks noChangeAspect="1"/>
          </p:cNvGraphicFramePr>
          <p:nvPr>
            <p:extLst>
              <p:ext uri="{D42A27DB-BD31-4B8C-83A1-F6EECF244321}">
                <p14:modId xmlns:p14="http://schemas.microsoft.com/office/powerpoint/2010/main" val="3008669448"/>
              </p:ext>
            </p:extLst>
          </p:nvPr>
        </p:nvGraphicFramePr>
        <p:xfrm>
          <a:off x="782359" y="4818220"/>
          <a:ext cx="11159739" cy="1519206"/>
        </p:xfrm>
        <a:graphic>
          <a:graphicData uri="http://schemas.openxmlformats.org/presentationml/2006/ole">
            <mc:AlternateContent xmlns:mc="http://schemas.openxmlformats.org/markup-compatibility/2006">
              <mc:Choice xmlns:v="urn:schemas-microsoft-com:vml" Requires="v">
                <p:oleObj name="Worksheet" r:id="rId5" imgW="14068438" imgH="1914676" progId="Excel.Sheet.12">
                  <p:embed/>
                </p:oleObj>
              </mc:Choice>
              <mc:Fallback>
                <p:oleObj name="Worksheet" r:id="rId5" imgW="14068438" imgH="1914676" progId="Excel.Sheet.12">
                  <p:embed/>
                  <p:pic>
                    <p:nvPicPr>
                      <p:cNvPr id="4" name="Objet 3">
                        <a:extLst>
                          <a:ext uri="{FF2B5EF4-FFF2-40B4-BE49-F238E27FC236}">
                            <a16:creationId xmlns:a16="http://schemas.microsoft.com/office/drawing/2014/main" id="{2244CC78-726D-E7E3-0338-2DFD89DFD077}"/>
                          </a:ext>
                        </a:extLst>
                      </p:cNvPr>
                      <p:cNvPicPr/>
                      <p:nvPr/>
                    </p:nvPicPr>
                    <p:blipFill>
                      <a:blip r:embed="rId6"/>
                      <a:stretch>
                        <a:fillRect/>
                      </a:stretch>
                    </p:blipFill>
                    <p:spPr>
                      <a:xfrm>
                        <a:off x="782359" y="4818220"/>
                        <a:ext cx="11159739" cy="1519206"/>
                      </a:xfrm>
                      <a:prstGeom prst="rect">
                        <a:avLst/>
                      </a:prstGeom>
                    </p:spPr>
                  </p:pic>
                </p:oleObj>
              </mc:Fallback>
            </mc:AlternateContent>
          </a:graphicData>
        </a:graphic>
      </p:graphicFrame>
      <p:sp>
        <p:nvSpPr>
          <p:cNvPr id="6" name="ZoneTexte 5">
            <a:extLst>
              <a:ext uri="{FF2B5EF4-FFF2-40B4-BE49-F238E27FC236}">
                <a16:creationId xmlns:a16="http://schemas.microsoft.com/office/drawing/2014/main" id="{6EF04B34-8970-A0ED-CE6D-5C994A86B9EC}"/>
              </a:ext>
            </a:extLst>
          </p:cNvPr>
          <p:cNvSpPr txBox="1"/>
          <p:nvPr/>
        </p:nvSpPr>
        <p:spPr>
          <a:xfrm>
            <a:off x="1013381" y="4492711"/>
            <a:ext cx="3060000" cy="288000"/>
          </a:xfrm>
          <a:prstGeom prst="rect">
            <a:avLst/>
          </a:prstGeom>
          <a:solidFill>
            <a:srgbClr val="002060"/>
          </a:solidFill>
        </p:spPr>
        <p:txBody>
          <a:bodyPr wrap="square" rtlCol="0">
            <a:spAutoFit/>
          </a:bodyPr>
          <a:lstStyle/>
          <a:p>
            <a:pPr algn="ctr"/>
            <a:r>
              <a:rPr lang="fr-FR" sz="1400" b="1">
                <a:solidFill>
                  <a:schemeClr val="bg1"/>
                </a:solidFill>
              </a:rPr>
              <a:t>Guyane</a:t>
            </a:r>
            <a:endParaRPr lang="fr-FR" sz="1600" b="1">
              <a:solidFill>
                <a:schemeClr val="bg1"/>
              </a:solidFill>
            </a:endParaRPr>
          </a:p>
        </p:txBody>
      </p:sp>
      <p:sp>
        <p:nvSpPr>
          <p:cNvPr id="8" name="ZoneTexte 7">
            <a:extLst>
              <a:ext uri="{FF2B5EF4-FFF2-40B4-BE49-F238E27FC236}">
                <a16:creationId xmlns:a16="http://schemas.microsoft.com/office/drawing/2014/main" id="{9203BCBC-63E3-DC06-663C-D2BC8D83CBE4}"/>
              </a:ext>
            </a:extLst>
          </p:cNvPr>
          <p:cNvSpPr txBox="1"/>
          <p:nvPr/>
        </p:nvSpPr>
        <p:spPr>
          <a:xfrm>
            <a:off x="4858330" y="4502337"/>
            <a:ext cx="3060000" cy="288000"/>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9" name="ZoneTexte 8">
            <a:extLst>
              <a:ext uri="{FF2B5EF4-FFF2-40B4-BE49-F238E27FC236}">
                <a16:creationId xmlns:a16="http://schemas.microsoft.com/office/drawing/2014/main" id="{401585B2-0107-EC34-970C-E55BC0F8C357}"/>
              </a:ext>
            </a:extLst>
          </p:cNvPr>
          <p:cNvSpPr txBox="1"/>
          <p:nvPr/>
        </p:nvSpPr>
        <p:spPr>
          <a:xfrm>
            <a:off x="8697136" y="4508483"/>
            <a:ext cx="3060000" cy="288000"/>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spTree>
    <p:extLst>
      <p:ext uri="{BB962C8B-B14F-4D97-AF65-F5344CB8AC3E}">
        <p14:creationId xmlns:p14="http://schemas.microsoft.com/office/powerpoint/2010/main" val="1639192915"/>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D25E1-F229-824D-6C50-CE661B332715}"/>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56FB6E09-ABA0-56EC-882B-5485FD1233F8}"/>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F7CABABB-DEA5-11E1-DE97-E6E217CD414A}"/>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23</a:t>
            </a:fld>
            <a:endParaRPr lang="fr-FR"/>
          </a:p>
        </p:txBody>
      </p:sp>
      <p:sp>
        <p:nvSpPr>
          <p:cNvPr id="2" name="Titre 1">
            <a:extLst>
              <a:ext uri="{FF2B5EF4-FFF2-40B4-BE49-F238E27FC236}">
                <a16:creationId xmlns:a16="http://schemas.microsoft.com/office/drawing/2014/main" id="{7DF976DB-ADCF-3960-5368-6E1D441CC01F}"/>
              </a:ext>
            </a:extLst>
          </p:cNvPr>
          <p:cNvSpPr>
            <a:spLocks noGrp="1"/>
          </p:cNvSpPr>
          <p:nvPr>
            <p:ph type="title"/>
          </p:nvPr>
        </p:nvSpPr>
        <p:spPr>
          <a:xfrm>
            <a:off x="696300" y="31752"/>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Guadeloupe - Communes</a:t>
            </a:r>
            <a:endParaRPr lang="en-US" sz="2400">
              <a:solidFill>
                <a:srgbClr val="002060"/>
              </a:solidFill>
            </a:endParaRPr>
          </a:p>
        </p:txBody>
      </p:sp>
      <p:sp>
        <p:nvSpPr>
          <p:cNvPr id="13" name="ZoneTexte 12">
            <a:extLst>
              <a:ext uri="{FF2B5EF4-FFF2-40B4-BE49-F238E27FC236}">
                <a16:creationId xmlns:a16="http://schemas.microsoft.com/office/drawing/2014/main" id="{17D77E8F-C5EC-ED67-2DC2-F2E2F8AEACC3}"/>
              </a:ext>
            </a:extLst>
          </p:cNvPr>
          <p:cNvSpPr txBox="1"/>
          <p:nvPr/>
        </p:nvSpPr>
        <p:spPr>
          <a:xfrm>
            <a:off x="848681" y="1068177"/>
            <a:ext cx="5168072" cy="3393237"/>
          </a:xfrm>
          <a:prstGeom prst="rect">
            <a:avLst/>
          </a:prstGeom>
          <a:noFill/>
        </p:spPr>
        <p:txBody>
          <a:bodyPr wrap="square" rtlCol="0">
            <a:spAutoFit/>
          </a:bodyPr>
          <a:lstStyle/>
          <a:p>
            <a:pPr algn="just" fontAlgn="base">
              <a:lnSpc>
                <a:spcPct val="90000"/>
              </a:lnSpc>
              <a:spcBef>
                <a:spcPts val="1000"/>
              </a:spcBef>
              <a:spcAft>
                <a:spcPts val="300"/>
              </a:spcAft>
            </a:pPr>
            <a:r>
              <a:rPr lang="fr-FR" sz="1500" b="1">
                <a:solidFill>
                  <a:srgbClr val="002060"/>
                </a:solidFill>
                <a:latin typeface="Gotham Book" pitchFamily="50" charset="0"/>
              </a:rPr>
              <a:t>Les 32 communes guadeloupéennes confrontées à une dégradation de leur notation financière en 2024</a:t>
            </a: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Malgré cette dégradation, leur notation financière moyenne demeure légèrement meilleure que celle de l’ensemble des communes ultramarines</a:t>
            </a: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Ces communes se caractérisent par :</a:t>
            </a:r>
          </a:p>
          <a:p>
            <a:pPr marL="685800" lvl="1" indent="-228600" algn="just" fontAlgn="base">
              <a:spcAft>
                <a:spcPts val="300"/>
              </a:spcAft>
              <a:buBlip>
                <a:blip r:embed="rId2">
                  <a:extLst>
                    <a:ext uri="{96DAC541-7B7A-43D3-8B79-37D633B846F1}">
                      <asvg:svgBlip xmlns:asvg="http://schemas.microsoft.com/office/drawing/2016/SVG/main" r:embed="rId3"/>
                    </a:ext>
                  </a:extLst>
                </a:blip>
              </a:buBlip>
            </a:pPr>
            <a:r>
              <a:rPr lang="fr-FR" sz="1300">
                <a:solidFill>
                  <a:srgbClr val="002060"/>
                </a:solidFill>
                <a:latin typeface="Gotham Book" pitchFamily="50" charset="0"/>
              </a:rPr>
              <a:t>Un taux d’endettement en baisse continue et très inférieur aux moyennes ultra-marines et France entière </a:t>
            </a:r>
          </a:p>
          <a:p>
            <a:pPr marL="685800" lvl="1" indent="-228600" algn="just" fontAlgn="base">
              <a:spcAft>
                <a:spcPts val="300"/>
              </a:spcAft>
              <a:buBlip>
                <a:blip r:embed="rId2">
                  <a:extLst>
                    <a:ext uri="{96DAC541-7B7A-43D3-8B79-37D633B846F1}">
                      <asvg:svgBlip xmlns:asvg="http://schemas.microsoft.com/office/drawing/2016/SVG/main" r:embed="rId3"/>
                    </a:ext>
                  </a:extLst>
                </a:blip>
              </a:buBlip>
            </a:pPr>
            <a:r>
              <a:rPr lang="fr-FR" sz="1300">
                <a:solidFill>
                  <a:srgbClr val="002060"/>
                </a:solidFill>
                <a:latin typeface="Gotham Book" pitchFamily="50" charset="0"/>
              </a:rPr>
              <a:t>Un taux d’épargne en retrait en 2024 après un rebond en 2023 qui se situe légèrement au-dessus de celui de l’ensemble des communes d’outre-mer</a:t>
            </a:r>
          </a:p>
          <a:p>
            <a:pPr marL="685800" lvl="1" indent="-228600" algn="just" fontAlgn="base">
              <a:spcAft>
                <a:spcPts val="300"/>
              </a:spcAft>
              <a:buBlip>
                <a:blip r:embed="rId2">
                  <a:extLst>
                    <a:ext uri="{96DAC541-7B7A-43D3-8B79-37D633B846F1}">
                      <asvg:svgBlip xmlns:asvg="http://schemas.microsoft.com/office/drawing/2016/SVG/main" r:embed="rId3"/>
                    </a:ext>
                  </a:extLst>
                </a:blip>
              </a:buBlip>
            </a:pPr>
            <a:r>
              <a:rPr lang="fr-FR" sz="1300">
                <a:solidFill>
                  <a:srgbClr val="002060"/>
                </a:solidFill>
                <a:latin typeface="Gotham Book" pitchFamily="50" charset="0"/>
              </a:rPr>
              <a:t>Des ratios de solvabilité globalement favorables </a:t>
            </a:r>
          </a:p>
          <a:p>
            <a:pPr lvl="1" algn="just" fontAlgn="base">
              <a:spcAft>
                <a:spcPts val="300"/>
              </a:spcAft>
            </a:pPr>
            <a:endParaRPr lang="fr-FR" sz="1200">
              <a:solidFill>
                <a:srgbClr val="002060"/>
              </a:solidFill>
              <a:latin typeface="Gotham Book" pitchFamily="50" charset="0"/>
            </a:endParaRPr>
          </a:p>
        </p:txBody>
      </p:sp>
      <p:sp>
        <p:nvSpPr>
          <p:cNvPr id="3" name="ZoneTexte 2">
            <a:extLst>
              <a:ext uri="{FF2B5EF4-FFF2-40B4-BE49-F238E27FC236}">
                <a16:creationId xmlns:a16="http://schemas.microsoft.com/office/drawing/2014/main" id="{0A548F4B-B99D-8270-0F39-60F19BD779B1}"/>
              </a:ext>
            </a:extLst>
          </p:cNvPr>
          <p:cNvSpPr txBox="1"/>
          <p:nvPr/>
        </p:nvSpPr>
        <p:spPr>
          <a:xfrm>
            <a:off x="551369" y="4539240"/>
            <a:ext cx="3309429" cy="307777"/>
          </a:xfrm>
          <a:prstGeom prst="rect">
            <a:avLst/>
          </a:prstGeom>
          <a:solidFill>
            <a:srgbClr val="002060"/>
          </a:solidFill>
        </p:spPr>
        <p:txBody>
          <a:bodyPr wrap="square" rtlCol="0">
            <a:spAutoFit/>
          </a:bodyPr>
          <a:lstStyle/>
          <a:p>
            <a:pPr algn="ctr"/>
            <a:r>
              <a:rPr lang="fr-FR" sz="1400" b="1">
                <a:solidFill>
                  <a:schemeClr val="bg1"/>
                </a:solidFill>
              </a:rPr>
              <a:t>Guadeloupe</a:t>
            </a:r>
            <a:endParaRPr lang="fr-FR" sz="1600" b="1">
              <a:solidFill>
                <a:schemeClr val="bg1"/>
              </a:solidFill>
            </a:endParaRPr>
          </a:p>
        </p:txBody>
      </p:sp>
      <p:sp>
        <p:nvSpPr>
          <p:cNvPr id="4" name="ZoneTexte 3">
            <a:extLst>
              <a:ext uri="{FF2B5EF4-FFF2-40B4-BE49-F238E27FC236}">
                <a16:creationId xmlns:a16="http://schemas.microsoft.com/office/drawing/2014/main" id="{A900C343-62B6-A64B-D8AA-0087E8B65BF2}"/>
              </a:ext>
            </a:extLst>
          </p:cNvPr>
          <p:cNvSpPr txBox="1"/>
          <p:nvPr/>
        </p:nvSpPr>
        <p:spPr>
          <a:xfrm>
            <a:off x="4598450" y="4539240"/>
            <a:ext cx="3309429" cy="307777"/>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6" name="ZoneTexte 5">
            <a:extLst>
              <a:ext uri="{FF2B5EF4-FFF2-40B4-BE49-F238E27FC236}">
                <a16:creationId xmlns:a16="http://schemas.microsoft.com/office/drawing/2014/main" id="{32AA587F-C547-8083-FBFD-0E67CAC0EC48}"/>
              </a:ext>
            </a:extLst>
          </p:cNvPr>
          <p:cNvSpPr txBox="1"/>
          <p:nvPr/>
        </p:nvSpPr>
        <p:spPr>
          <a:xfrm>
            <a:off x="8620136" y="4564637"/>
            <a:ext cx="3309429" cy="307777"/>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pic>
        <p:nvPicPr>
          <p:cNvPr id="9" name="Image 8">
            <a:extLst>
              <a:ext uri="{FF2B5EF4-FFF2-40B4-BE49-F238E27FC236}">
                <a16:creationId xmlns:a16="http://schemas.microsoft.com/office/drawing/2014/main" id="{59439B5F-C3DB-6920-9B62-C35F8BC7A286}"/>
              </a:ext>
            </a:extLst>
          </p:cNvPr>
          <p:cNvPicPr>
            <a:picLocks noChangeAspect="1"/>
          </p:cNvPicPr>
          <p:nvPr/>
        </p:nvPicPr>
        <p:blipFill>
          <a:blip r:embed="rId4"/>
          <a:stretch>
            <a:fillRect/>
          </a:stretch>
        </p:blipFill>
        <p:spPr>
          <a:xfrm>
            <a:off x="6096000" y="1012563"/>
            <a:ext cx="5704494" cy="3357016"/>
          </a:xfrm>
          <a:prstGeom prst="rect">
            <a:avLst/>
          </a:prstGeom>
        </p:spPr>
      </p:pic>
      <p:pic>
        <p:nvPicPr>
          <p:cNvPr id="11" name="Image 10">
            <a:extLst>
              <a:ext uri="{FF2B5EF4-FFF2-40B4-BE49-F238E27FC236}">
                <a16:creationId xmlns:a16="http://schemas.microsoft.com/office/drawing/2014/main" id="{0F5D7BD3-9785-04A2-B5D1-761A4AE333C2}"/>
              </a:ext>
            </a:extLst>
          </p:cNvPr>
          <p:cNvPicPr>
            <a:picLocks noChangeAspect="1"/>
          </p:cNvPicPr>
          <p:nvPr/>
        </p:nvPicPr>
        <p:blipFill>
          <a:blip r:embed="rId5"/>
          <a:stretch>
            <a:fillRect/>
          </a:stretch>
        </p:blipFill>
        <p:spPr>
          <a:xfrm>
            <a:off x="128666" y="4918628"/>
            <a:ext cx="12076940" cy="1536603"/>
          </a:xfrm>
          <a:prstGeom prst="rect">
            <a:avLst/>
          </a:prstGeom>
        </p:spPr>
      </p:pic>
    </p:spTree>
    <p:extLst>
      <p:ext uri="{BB962C8B-B14F-4D97-AF65-F5344CB8AC3E}">
        <p14:creationId xmlns:p14="http://schemas.microsoft.com/office/powerpoint/2010/main" val="2759491794"/>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CBF16-FED8-F53A-6269-853A7AB74ABB}"/>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AA8B01DA-0791-0B2B-8BFE-394662FAEED5}"/>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EAC278B6-CF42-931A-BEA8-AA24C83B731E}"/>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24</a:t>
            </a:fld>
            <a:endParaRPr lang="fr-FR"/>
          </a:p>
        </p:txBody>
      </p:sp>
      <p:sp>
        <p:nvSpPr>
          <p:cNvPr id="2" name="Titre 1">
            <a:extLst>
              <a:ext uri="{FF2B5EF4-FFF2-40B4-BE49-F238E27FC236}">
                <a16:creationId xmlns:a16="http://schemas.microsoft.com/office/drawing/2014/main" id="{493983CC-F824-9D7A-D373-A46663FC1CD8}"/>
              </a:ext>
            </a:extLst>
          </p:cNvPr>
          <p:cNvSpPr>
            <a:spLocks noGrp="1"/>
          </p:cNvSpPr>
          <p:nvPr>
            <p:ph type="title"/>
          </p:nvPr>
        </p:nvSpPr>
        <p:spPr>
          <a:xfrm>
            <a:off x="686838" y="83679"/>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Guadeloupe – Intercommunalité à fiscalité propre</a:t>
            </a:r>
            <a:endParaRPr lang="en-US" sz="2400">
              <a:solidFill>
                <a:srgbClr val="002060"/>
              </a:solidFill>
            </a:endParaRPr>
          </a:p>
        </p:txBody>
      </p:sp>
      <p:sp>
        <p:nvSpPr>
          <p:cNvPr id="13" name="ZoneTexte 12">
            <a:extLst>
              <a:ext uri="{FF2B5EF4-FFF2-40B4-BE49-F238E27FC236}">
                <a16:creationId xmlns:a16="http://schemas.microsoft.com/office/drawing/2014/main" id="{351D2C18-4621-E192-D96C-84D71933D8FB}"/>
              </a:ext>
            </a:extLst>
          </p:cNvPr>
          <p:cNvSpPr txBox="1"/>
          <p:nvPr/>
        </p:nvSpPr>
        <p:spPr>
          <a:xfrm>
            <a:off x="848680" y="968594"/>
            <a:ext cx="5247319" cy="3123932"/>
          </a:xfrm>
          <a:prstGeom prst="rect">
            <a:avLst/>
          </a:prstGeom>
          <a:noFill/>
        </p:spPr>
        <p:txBody>
          <a:bodyPr wrap="square" rtlCol="0">
            <a:spAutoFit/>
          </a:bodyPr>
          <a:lstStyle/>
          <a:p>
            <a:pPr algn="just" fontAlgn="base">
              <a:spcAft>
                <a:spcPts val="300"/>
              </a:spcAft>
            </a:pPr>
            <a:r>
              <a:rPr lang="fr-FR" sz="1500" b="1">
                <a:solidFill>
                  <a:srgbClr val="002060"/>
                </a:solidFill>
                <a:latin typeface="Gotham Book" pitchFamily="50" charset="0"/>
              </a:rPr>
              <a:t>Des GFP guadeloupéens (5 CA et 1 CC) en nette amélioration depuis 2019 malgré quelques à-coups</a:t>
            </a:r>
          </a:p>
          <a:p>
            <a:pPr algn="just" fontAlgn="base">
              <a:spcAft>
                <a:spcPts val="300"/>
              </a:spcAft>
            </a:pPr>
            <a:endParaRPr lang="fr-FR" sz="1400" b="1">
              <a:solidFill>
                <a:srgbClr val="002060"/>
              </a:solidFill>
              <a:latin typeface="Gotham Book" pitchFamily="50" charset="0"/>
            </a:endParaRP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 taux d’endettement relativement stable et moindre que sur l’ensemble des GFP ultramarins et France entière</a:t>
            </a: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 taux d’épargne brute en fort rebond en 2024 après un « trou d’air » en 2023 (dû à une hausse de 20% des DRF puis un fort reflux en 2024 =&gt; fortes variations pour 2 ou 3 GFP)</a:t>
            </a: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In fine, des ratios de solvabilité favorables en 2024</a:t>
            </a:r>
          </a:p>
          <a:p>
            <a:pPr algn="just" fontAlgn="base">
              <a:spcAft>
                <a:spcPts val="300"/>
              </a:spcAft>
            </a:pPr>
            <a:endParaRPr lang="fr-FR" sz="1400" b="1">
              <a:solidFill>
                <a:srgbClr val="002060"/>
              </a:solidFill>
              <a:latin typeface="Gotham Book" pitchFamily="50" charset="0"/>
            </a:endParaRPr>
          </a:p>
          <a:p>
            <a:pPr algn="just" fontAlgn="base">
              <a:spcAft>
                <a:spcPts val="300"/>
              </a:spcAft>
            </a:pPr>
            <a:endParaRPr lang="fr-FR" sz="1200">
              <a:solidFill>
                <a:srgbClr val="002060"/>
              </a:solidFill>
              <a:latin typeface="Gotham Book" pitchFamily="50" charset="0"/>
            </a:endParaRPr>
          </a:p>
        </p:txBody>
      </p:sp>
      <p:pic>
        <p:nvPicPr>
          <p:cNvPr id="3" name="Image 2">
            <a:extLst>
              <a:ext uri="{FF2B5EF4-FFF2-40B4-BE49-F238E27FC236}">
                <a16:creationId xmlns:a16="http://schemas.microsoft.com/office/drawing/2014/main" id="{8765AB5B-A740-1A81-EC30-8BAFABD1F853}"/>
              </a:ext>
            </a:extLst>
          </p:cNvPr>
          <p:cNvPicPr>
            <a:picLocks noChangeAspect="1"/>
          </p:cNvPicPr>
          <p:nvPr/>
        </p:nvPicPr>
        <p:blipFill>
          <a:blip r:embed="rId4"/>
          <a:stretch>
            <a:fillRect/>
          </a:stretch>
        </p:blipFill>
        <p:spPr>
          <a:xfrm>
            <a:off x="6236151" y="933293"/>
            <a:ext cx="5785605" cy="3237257"/>
          </a:xfrm>
          <a:prstGeom prst="rect">
            <a:avLst/>
          </a:prstGeom>
        </p:spPr>
      </p:pic>
      <p:sp>
        <p:nvSpPr>
          <p:cNvPr id="6" name="ZoneTexte 5">
            <a:extLst>
              <a:ext uri="{FF2B5EF4-FFF2-40B4-BE49-F238E27FC236}">
                <a16:creationId xmlns:a16="http://schemas.microsoft.com/office/drawing/2014/main" id="{CCD5B217-2A4C-B963-AC7C-601C7D21B669}"/>
              </a:ext>
            </a:extLst>
          </p:cNvPr>
          <p:cNvSpPr txBox="1"/>
          <p:nvPr/>
        </p:nvSpPr>
        <p:spPr>
          <a:xfrm>
            <a:off x="454579" y="4653584"/>
            <a:ext cx="3060000" cy="307777"/>
          </a:xfrm>
          <a:prstGeom prst="rect">
            <a:avLst/>
          </a:prstGeom>
          <a:solidFill>
            <a:srgbClr val="002060"/>
          </a:solidFill>
        </p:spPr>
        <p:txBody>
          <a:bodyPr wrap="square" rtlCol="0">
            <a:spAutoFit/>
          </a:bodyPr>
          <a:lstStyle/>
          <a:p>
            <a:pPr algn="ctr"/>
            <a:r>
              <a:rPr lang="fr-FR" sz="1400" b="1">
                <a:solidFill>
                  <a:schemeClr val="bg1"/>
                </a:solidFill>
              </a:rPr>
              <a:t>Guadeloupe</a:t>
            </a:r>
            <a:endParaRPr lang="fr-FR" sz="1600" b="1">
              <a:solidFill>
                <a:schemeClr val="bg1"/>
              </a:solidFill>
            </a:endParaRPr>
          </a:p>
        </p:txBody>
      </p:sp>
      <p:sp>
        <p:nvSpPr>
          <p:cNvPr id="8" name="ZoneTexte 7">
            <a:extLst>
              <a:ext uri="{FF2B5EF4-FFF2-40B4-BE49-F238E27FC236}">
                <a16:creationId xmlns:a16="http://schemas.microsoft.com/office/drawing/2014/main" id="{834145E5-8252-1DDA-2135-979705B98B02}"/>
              </a:ext>
            </a:extLst>
          </p:cNvPr>
          <p:cNvSpPr txBox="1"/>
          <p:nvPr/>
        </p:nvSpPr>
        <p:spPr>
          <a:xfrm>
            <a:off x="4646656" y="4663210"/>
            <a:ext cx="3060000" cy="288000"/>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9" name="ZoneTexte 8">
            <a:extLst>
              <a:ext uri="{FF2B5EF4-FFF2-40B4-BE49-F238E27FC236}">
                <a16:creationId xmlns:a16="http://schemas.microsoft.com/office/drawing/2014/main" id="{7C669576-F945-91B1-9758-D366FC302775}"/>
              </a:ext>
            </a:extLst>
          </p:cNvPr>
          <p:cNvSpPr txBox="1"/>
          <p:nvPr/>
        </p:nvSpPr>
        <p:spPr>
          <a:xfrm>
            <a:off x="8671735" y="4669356"/>
            <a:ext cx="3060000" cy="288000"/>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pic>
        <p:nvPicPr>
          <p:cNvPr id="11" name="Image 10">
            <a:extLst>
              <a:ext uri="{FF2B5EF4-FFF2-40B4-BE49-F238E27FC236}">
                <a16:creationId xmlns:a16="http://schemas.microsoft.com/office/drawing/2014/main" id="{47D0BF17-7BC2-BB32-C059-D7D9B2C384ED}"/>
              </a:ext>
            </a:extLst>
          </p:cNvPr>
          <p:cNvPicPr>
            <a:picLocks noChangeAspect="1"/>
          </p:cNvPicPr>
          <p:nvPr/>
        </p:nvPicPr>
        <p:blipFill>
          <a:blip r:embed="rId5"/>
          <a:stretch>
            <a:fillRect/>
          </a:stretch>
        </p:blipFill>
        <p:spPr>
          <a:xfrm>
            <a:off x="118527" y="5018459"/>
            <a:ext cx="11903229" cy="1514501"/>
          </a:xfrm>
          <a:prstGeom prst="rect">
            <a:avLst/>
          </a:prstGeom>
        </p:spPr>
      </p:pic>
    </p:spTree>
    <p:extLst>
      <p:ext uri="{BB962C8B-B14F-4D97-AF65-F5344CB8AC3E}">
        <p14:creationId xmlns:p14="http://schemas.microsoft.com/office/powerpoint/2010/main" val="1464757479"/>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2DF65-02A5-6604-5CBB-FDF918406DC8}"/>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E2F8C984-73E5-1090-3B96-898387A34957}"/>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6C1FA065-A2D5-219E-F8AC-BA2349AB1665}"/>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25</a:t>
            </a:fld>
            <a:endParaRPr lang="fr-FR"/>
          </a:p>
        </p:txBody>
      </p:sp>
      <p:sp>
        <p:nvSpPr>
          <p:cNvPr id="2" name="Titre 1">
            <a:extLst>
              <a:ext uri="{FF2B5EF4-FFF2-40B4-BE49-F238E27FC236}">
                <a16:creationId xmlns:a16="http://schemas.microsoft.com/office/drawing/2014/main" id="{EF173055-6DF2-7848-20AB-F681572E2D5B}"/>
              </a:ext>
            </a:extLst>
          </p:cNvPr>
          <p:cNvSpPr>
            <a:spLocks noGrp="1"/>
          </p:cNvSpPr>
          <p:nvPr>
            <p:ph type="title"/>
          </p:nvPr>
        </p:nvSpPr>
        <p:spPr>
          <a:xfrm>
            <a:off x="696300" y="31752"/>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Martinique - Communes</a:t>
            </a:r>
            <a:endParaRPr lang="en-US" sz="2400">
              <a:solidFill>
                <a:srgbClr val="002060"/>
              </a:solidFill>
            </a:endParaRPr>
          </a:p>
        </p:txBody>
      </p:sp>
      <p:sp>
        <p:nvSpPr>
          <p:cNvPr id="13" name="ZoneTexte 12">
            <a:extLst>
              <a:ext uri="{FF2B5EF4-FFF2-40B4-BE49-F238E27FC236}">
                <a16:creationId xmlns:a16="http://schemas.microsoft.com/office/drawing/2014/main" id="{0A7AAF41-AEE2-699E-83D1-E010A57590E5}"/>
              </a:ext>
            </a:extLst>
          </p:cNvPr>
          <p:cNvSpPr txBox="1"/>
          <p:nvPr/>
        </p:nvSpPr>
        <p:spPr>
          <a:xfrm>
            <a:off x="848681" y="1068177"/>
            <a:ext cx="5168072" cy="2687402"/>
          </a:xfrm>
          <a:prstGeom prst="rect">
            <a:avLst/>
          </a:prstGeom>
          <a:noFill/>
        </p:spPr>
        <p:txBody>
          <a:bodyPr wrap="square" rtlCol="0">
            <a:spAutoFit/>
          </a:bodyPr>
          <a:lstStyle/>
          <a:p>
            <a:pPr algn="just">
              <a:lnSpc>
                <a:spcPct val="90000"/>
              </a:lnSpc>
              <a:spcBef>
                <a:spcPts val="1000"/>
              </a:spcBef>
            </a:pPr>
            <a:r>
              <a:rPr lang="fr-FR" sz="1500" b="1">
                <a:solidFill>
                  <a:srgbClr val="002060"/>
                </a:solidFill>
                <a:latin typeface="Gotham Book" pitchFamily="50" charset="0"/>
              </a:rPr>
              <a:t>Les 34 communes martiniquaises sont les seules en outre-mer à bénéficier d’une amélioration de leur notation financière en 2024</a:t>
            </a:r>
          </a:p>
          <a:p>
            <a:pPr marL="228600" indent="-228600" algn="just" fontAlgn="base">
              <a:lnSpc>
                <a:spcPct val="90000"/>
              </a:lnSpc>
              <a:spcBef>
                <a:spcPts val="1000"/>
              </a:spcBef>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Ces communes se caractérisent par un taux d’endettement très faible et en baisse continue.</a:t>
            </a:r>
          </a:p>
          <a:p>
            <a:pPr marL="228600" indent="-228600" algn="just" fontAlgn="base">
              <a:lnSpc>
                <a:spcPct val="90000"/>
              </a:lnSpc>
              <a:spcBef>
                <a:spcPts val="1000"/>
              </a:spcBef>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Parallèlement, leur taux d’épargne brute est faible mais stable au cours du mandat</a:t>
            </a:r>
          </a:p>
          <a:p>
            <a:pPr marL="228600" indent="-228600" algn="just" fontAlgn="base">
              <a:lnSpc>
                <a:spcPct val="90000"/>
              </a:lnSpc>
              <a:spcBef>
                <a:spcPts val="1000"/>
              </a:spcBef>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En découle une amélioration des ratios de solvabilité annuelle et pluriannuelle</a:t>
            </a:r>
          </a:p>
          <a:p>
            <a:pPr algn="just">
              <a:lnSpc>
                <a:spcPct val="90000"/>
              </a:lnSpc>
              <a:spcBef>
                <a:spcPts val="1000"/>
              </a:spcBef>
            </a:pPr>
            <a:endParaRPr lang="fr-FR" sz="1300">
              <a:solidFill>
                <a:srgbClr val="002060"/>
              </a:solidFill>
              <a:latin typeface="Gotham Book" pitchFamily="50" charset="0"/>
            </a:endParaRPr>
          </a:p>
        </p:txBody>
      </p:sp>
      <p:sp>
        <p:nvSpPr>
          <p:cNvPr id="3" name="ZoneTexte 2">
            <a:extLst>
              <a:ext uri="{FF2B5EF4-FFF2-40B4-BE49-F238E27FC236}">
                <a16:creationId xmlns:a16="http://schemas.microsoft.com/office/drawing/2014/main" id="{69F6CAC6-4F2F-EBC0-BDB7-E6FD04F8A651}"/>
              </a:ext>
            </a:extLst>
          </p:cNvPr>
          <p:cNvSpPr txBox="1"/>
          <p:nvPr/>
        </p:nvSpPr>
        <p:spPr>
          <a:xfrm>
            <a:off x="423353" y="4647660"/>
            <a:ext cx="3309429" cy="307777"/>
          </a:xfrm>
          <a:prstGeom prst="rect">
            <a:avLst/>
          </a:prstGeom>
          <a:solidFill>
            <a:srgbClr val="002060"/>
          </a:solidFill>
        </p:spPr>
        <p:txBody>
          <a:bodyPr wrap="square" rtlCol="0">
            <a:spAutoFit/>
          </a:bodyPr>
          <a:lstStyle/>
          <a:p>
            <a:pPr algn="ctr"/>
            <a:r>
              <a:rPr lang="fr-FR" sz="1400" b="1">
                <a:solidFill>
                  <a:schemeClr val="bg1"/>
                </a:solidFill>
              </a:rPr>
              <a:t>Martinique</a:t>
            </a:r>
            <a:endParaRPr lang="fr-FR" sz="1600" b="1">
              <a:solidFill>
                <a:schemeClr val="bg1"/>
              </a:solidFill>
            </a:endParaRPr>
          </a:p>
        </p:txBody>
      </p:sp>
      <p:sp>
        <p:nvSpPr>
          <p:cNvPr id="4" name="ZoneTexte 3">
            <a:extLst>
              <a:ext uri="{FF2B5EF4-FFF2-40B4-BE49-F238E27FC236}">
                <a16:creationId xmlns:a16="http://schemas.microsoft.com/office/drawing/2014/main" id="{55F3FB75-AE72-E3A9-2C15-781F866E02B4}"/>
              </a:ext>
            </a:extLst>
          </p:cNvPr>
          <p:cNvSpPr txBox="1"/>
          <p:nvPr/>
        </p:nvSpPr>
        <p:spPr>
          <a:xfrm>
            <a:off x="4598450" y="4647660"/>
            <a:ext cx="3309429" cy="307777"/>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6" name="ZoneTexte 5">
            <a:extLst>
              <a:ext uri="{FF2B5EF4-FFF2-40B4-BE49-F238E27FC236}">
                <a16:creationId xmlns:a16="http://schemas.microsoft.com/office/drawing/2014/main" id="{28B3D1AC-FFC7-CACA-AC3D-F81B9D4AD1B3}"/>
              </a:ext>
            </a:extLst>
          </p:cNvPr>
          <p:cNvSpPr txBox="1"/>
          <p:nvPr/>
        </p:nvSpPr>
        <p:spPr>
          <a:xfrm>
            <a:off x="8620136" y="4645625"/>
            <a:ext cx="3309429" cy="307777"/>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pic>
        <p:nvPicPr>
          <p:cNvPr id="9" name="Image 8">
            <a:extLst>
              <a:ext uri="{FF2B5EF4-FFF2-40B4-BE49-F238E27FC236}">
                <a16:creationId xmlns:a16="http://schemas.microsoft.com/office/drawing/2014/main" id="{8E7EDA58-F27B-8909-0F7F-A0EF2BE8BC7D}"/>
              </a:ext>
            </a:extLst>
          </p:cNvPr>
          <p:cNvPicPr>
            <a:picLocks noChangeAspect="1"/>
          </p:cNvPicPr>
          <p:nvPr/>
        </p:nvPicPr>
        <p:blipFill>
          <a:blip r:embed="rId4"/>
          <a:stretch>
            <a:fillRect/>
          </a:stretch>
        </p:blipFill>
        <p:spPr>
          <a:xfrm>
            <a:off x="6096000" y="1012563"/>
            <a:ext cx="5704494" cy="3357016"/>
          </a:xfrm>
          <a:prstGeom prst="rect">
            <a:avLst/>
          </a:prstGeom>
        </p:spPr>
      </p:pic>
      <p:pic>
        <p:nvPicPr>
          <p:cNvPr id="11" name="Image 10">
            <a:extLst>
              <a:ext uri="{FF2B5EF4-FFF2-40B4-BE49-F238E27FC236}">
                <a16:creationId xmlns:a16="http://schemas.microsoft.com/office/drawing/2014/main" id="{7B3FCF51-57CB-9213-D960-F22A6EB82CB4}"/>
              </a:ext>
            </a:extLst>
          </p:cNvPr>
          <p:cNvPicPr>
            <a:picLocks noChangeAspect="1"/>
          </p:cNvPicPr>
          <p:nvPr/>
        </p:nvPicPr>
        <p:blipFill>
          <a:blip r:embed="rId5"/>
          <a:stretch>
            <a:fillRect/>
          </a:stretch>
        </p:blipFill>
        <p:spPr>
          <a:xfrm>
            <a:off x="192024" y="5014183"/>
            <a:ext cx="11963400" cy="1522158"/>
          </a:xfrm>
          <a:prstGeom prst="rect">
            <a:avLst/>
          </a:prstGeom>
        </p:spPr>
      </p:pic>
    </p:spTree>
    <p:extLst>
      <p:ext uri="{BB962C8B-B14F-4D97-AF65-F5344CB8AC3E}">
        <p14:creationId xmlns:p14="http://schemas.microsoft.com/office/powerpoint/2010/main" val="914198850"/>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CA0DF-810B-1319-99D5-6A73AFB3C91C}"/>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406DA40-D0F1-76C5-7697-DE1191E3E7F4}"/>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E3BF23DB-C20B-B2C0-20E3-81E37A792563}"/>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26</a:t>
            </a:fld>
            <a:endParaRPr lang="fr-FR"/>
          </a:p>
        </p:txBody>
      </p:sp>
      <p:sp>
        <p:nvSpPr>
          <p:cNvPr id="2" name="Titre 1">
            <a:extLst>
              <a:ext uri="{FF2B5EF4-FFF2-40B4-BE49-F238E27FC236}">
                <a16:creationId xmlns:a16="http://schemas.microsoft.com/office/drawing/2014/main" id="{E6C80693-529A-6403-FD1B-4F5913F27692}"/>
              </a:ext>
            </a:extLst>
          </p:cNvPr>
          <p:cNvSpPr>
            <a:spLocks noGrp="1"/>
          </p:cNvSpPr>
          <p:nvPr>
            <p:ph type="title"/>
          </p:nvPr>
        </p:nvSpPr>
        <p:spPr>
          <a:xfrm>
            <a:off x="686838" y="83679"/>
            <a:ext cx="11113656" cy="865513"/>
          </a:xfrm>
        </p:spPr>
        <p:txBody>
          <a:bodyPr anchor="ctr">
            <a:normAutofit/>
          </a:bodyPr>
          <a:lstStyle/>
          <a:p>
            <a:r>
              <a:rPr lang="fr-FR" sz="2400">
                <a:solidFill>
                  <a:srgbClr val="002060"/>
                </a:solidFill>
              </a:rPr>
              <a:t>Déclinaison du Baromètre de la santé financière 2025</a:t>
            </a:r>
            <a:br>
              <a:rPr lang="fr-FR" sz="2400">
                <a:solidFill>
                  <a:srgbClr val="002060"/>
                </a:solidFill>
              </a:rPr>
            </a:br>
            <a:r>
              <a:rPr lang="fr-FR" sz="2400">
                <a:solidFill>
                  <a:srgbClr val="002060"/>
                </a:solidFill>
              </a:rPr>
              <a:t>Martinique – Intercommunalité à fiscalité propre</a:t>
            </a:r>
            <a:endParaRPr lang="en-US" sz="2400">
              <a:solidFill>
                <a:srgbClr val="002060"/>
              </a:solidFill>
            </a:endParaRPr>
          </a:p>
        </p:txBody>
      </p:sp>
      <p:sp>
        <p:nvSpPr>
          <p:cNvPr id="13" name="ZoneTexte 12">
            <a:extLst>
              <a:ext uri="{FF2B5EF4-FFF2-40B4-BE49-F238E27FC236}">
                <a16:creationId xmlns:a16="http://schemas.microsoft.com/office/drawing/2014/main" id="{23F166A7-8185-264B-D7FE-81769DB16DEC}"/>
              </a:ext>
            </a:extLst>
          </p:cNvPr>
          <p:cNvSpPr txBox="1"/>
          <p:nvPr/>
        </p:nvSpPr>
        <p:spPr>
          <a:xfrm>
            <a:off x="848680" y="968594"/>
            <a:ext cx="5247319" cy="3439403"/>
          </a:xfrm>
          <a:prstGeom prst="rect">
            <a:avLst/>
          </a:prstGeom>
          <a:noFill/>
        </p:spPr>
        <p:txBody>
          <a:bodyPr wrap="square" rtlCol="0">
            <a:spAutoFit/>
          </a:bodyPr>
          <a:lstStyle/>
          <a:p>
            <a:pPr algn="just" fontAlgn="base">
              <a:spcAft>
                <a:spcPts val="300"/>
              </a:spcAft>
            </a:pPr>
            <a:r>
              <a:rPr lang="fr-FR" sz="1500" b="1">
                <a:solidFill>
                  <a:srgbClr val="002060"/>
                </a:solidFill>
                <a:latin typeface="Gotham Book" pitchFamily="50" charset="0"/>
              </a:rPr>
              <a:t>Les GFP martiniquais - 3 communautés d’agglomération – poursuivent une trajectoire budgétaire plutôt favorable</a:t>
            </a:r>
            <a:endParaRPr lang="fr-FR" sz="1500">
              <a:solidFill>
                <a:srgbClr val="002060"/>
              </a:solidFill>
              <a:latin typeface="Gotham Book" pitchFamily="50" charset="0"/>
            </a:endParaRP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Une notation financière en amélioration constante depuis 2019 mais qui demeure un peu moins favorable que celle des GFP d’outre-mer et France entière</a:t>
            </a: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Une situation qui s’explique par :</a:t>
            </a:r>
          </a:p>
          <a:p>
            <a:pPr marL="685800" lvl="1" indent="-228600" algn="just" fontAlgn="base">
              <a:spcAft>
                <a:spcPts val="300"/>
              </a:spcAft>
              <a:buBlip>
                <a:blip r:embed="rId2">
                  <a:extLst>
                    <a:ext uri="{96DAC541-7B7A-43D3-8B79-37D633B846F1}">
                      <asvg:svgBlip xmlns:asvg="http://schemas.microsoft.com/office/drawing/2016/SVG/main" r:embed="rId3"/>
                    </a:ext>
                  </a:extLst>
                </a:blip>
              </a:buBlip>
            </a:pPr>
            <a:r>
              <a:rPr lang="fr-FR" sz="1200">
                <a:solidFill>
                  <a:srgbClr val="002060"/>
                </a:solidFill>
                <a:latin typeface="Gotham Book" pitchFamily="50" charset="0"/>
              </a:rPr>
              <a:t>un taux d’endettement limité et en baisse en 2024</a:t>
            </a:r>
          </a:p>
          <a:p>
            <a:pPr marL="685800" lvl="1" indent="-228600" algn="just" fontAlgn="base">
              <a:spcAft>
                <a:spcPts val="300"/>
              </a:spcAft>
              <a:buBlip>
                <a:blip r:embed="rId2">
                  <a:extLst>
                    <a:ext uri="{96DAC541-7B7A-43D3-8B79-37D633B846F1}">
                      <asvg:svgBlip xmlns:asvg="http://schemas.microsoft.com/office/drawing/2016/SVG/main" r:embed="rId3"/>
                    </a:ext>
                  </a:extLst>
                </a:blip>
              </a:buBlip>
            </a:pPr>
            <a:r>
              <a:rPr lang="fr-FR" sz="1200">
                <a:solidFill>
                  <a:srgbClr val="002060"/>
                </a:solidFill>
                <a:latin typeface="Gotham Book" pitchFamily="50" charset="0"/>
              </a:rPr>
              <a:t>un taux d’épargne brute en progression constante mais qui demeure néanmoins sensiblement inférieur à la moyenne des GFP d’outre-mer et France entière</a:t>
            </a:r>
          </a:p>
          <a:p>
            <a:pPr marL="228600" indent="-228600" algn="just" fontAlgn="base">
              <a:spcAft>
                <a:spcPts val="300"/>
              </a:spcAft>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Par conséquent, des ratios de solvabilité – en particulier la solvabilité pluriannuelle - proches voire meilleurs que ceux de l’ensemble des GFP d’outre-mer et de la France entière</a:t>
            </a:r>
          </a:p>
        </p:txBody>
      </p:sp>
      <p:pic>
        <p:nvPicPr>
          <p:cNvPr id="3" name="Image 2">
            <a:extLst>
              <a:ext uri="{FF2B5EF4-FFF2-40B4-BE49-F238E27FC236}">
                <a16:creationId xmlns:a16="http://schemas.microsoft.com/office/drawing/2014/main" id="{8937C990-7DC0-F358-4C56-19EED584AB83}"/>
              </a:ext>
            </a:extLst>
          </p:cNvPr>
          <p:cNvPicPr>
            <a:picLocks noChangeAspect="1"/>
          </p:cNvPicPr>
          <p:nvPr/>
        </p:nvPicPr>
        <p:blipFill>
          <a:blip r:embed="rId4"/>
          <a:stretch>
            <a:fillRect/>
          </a:stretch>
        </p:blipFill>
        <p:spPr>
          <a:xfrm>
            <a:off x="6236151" y="933293"/>
            <a:ext cx="5785605" cy="3237257"/>
          </a:xfrm>
          <a:prstGeom prst="rect">
            <a:avLst/>
          </a:prstGeom>
        </p:spPr>
      </p:pic>
      <p:sp>
        <p:nvSpPr>
          <p:cNvPr id="6" name="ZoneTexte 5">
            <a:extLst>
              <a:ext uri="{FF2B5EF4-FFF2-40B4-BE49-F238E27FC236}">
                <a16:creationId xmlns:a16="http://schemas.microsoft.com/office/drawing/2014/main" id="{91C4FD9B-55B5-DD95-300E-83BAD414AA66}"/>
              </a:ext>
            </a:extLst>
          </p:cNvPr>
          <p:cNvSpPr txBox="1"/>
          <p:nvPr/>
        </p:nvSpPr>
        <p:spPr>
          <a:xfrm>
            <a:off x="1013381" y="4492711"/>
            <a:ext cx="3060000" cy="307777"/>
          </a:xfrm>
          <a:prstGeom prst="rect">
            <a:avLst/>
          </a:prstGeom>
          <a:solidFill>
            <a:srgbClr val="002060"/>
          </a:solidFill>
        </p:spPr>
        <p:txBody>
          <a:bodyPr wrap="square" rtlCol="0">
            <a:spAutoFit/>
          </a:bodyPr>
          <a:lstStyle/>
          <a:p>
            <a:pPr algn="ctr"/>
            <a:r>
              <a:rPr lang="fr-FR" sz="1400" b="1">
                <a:solidFill>
                  <a:schemeClr val="bg1"/>
                </a:solidFill>
              </a:rPr>
              <a:t>Martinique</a:t>
            </a:r>
            <a:endParaRPr lang="fr-FR" sz="1600" b="1">
              <a:solidFill>
                <a:schemeClr val="bg1"/>
              </a:solidFill>
            </a:endParaRPr>
          </a:p>
        </p:txBody>
      </p:sp>
      <p:sp>
        <p:nvSpPr>
          <p:cNvPr id="8" name="ZoneTexte 7">
            <a:extLst>
              <a:ext uri="{FF2B5EF4-FFF2-40B4-BE49-F238E27FC236}">
                <a16:creationId xmlns:a16="http://schemas.microsoft.com/office/drawing/2014/main" id="{B0DC5EDF-0CC6-496B-FB76-7900B0C84BA5}"/>
              </a:ext>
            </a:extLst>
          </p:cNvPr>
          <p:cNvSpPr txBox="1"/>
          <p:nvPr/>
        </p:nvSpPr>
        <p:spPr>
          <a:xfrm>
            <a:off x="4858330" y="4502337"/>
            <a:ext cx="3060000" cy="288000"/>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9" name="ZoneTexte 8">
            <a:extLst>
              <a:ext uri="{FF2B5EF4-FFF2-40B4-BE49-F238E27FC236}">
                <a16:creationId xmlns:a16="http://schemas.microsoft.com/office/drawing/2014/main" id="{063A177C-FCA7-6797-B255-726843510214}"/>
              </a:ext>
            </a:extLst>
          </p:cNvPr>
          <p:cNvSpPr txBox="1"/>
          <p:nvPr/>
        </p:nvSpPr>
        <p:spPr>
          <a:xfrm>
            <a:off x="8697136" y="4508483"/>
            <a:ext cx="3060000" cy="288000"/>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pic>
        <p:nvPicPr>
          <p:cNvPr id="4" name="Image 3">
            <a:extLst>
              <a:ext uri="{FF2B5EF4-FFF2-40B4-BE49-F238E27FC236}">
                <a16:creationId xmlns:a16="http://schemas.microsoft.com/office/drawing/2014/main" id="{4D62DCE6-D62A-E133-26C1-9FE490710C29}"/>
              </a:ext>
            </a:extLst>
          </p:cNvPr>
          <p:cNvPicPr>
            <a:picLocks noChangeAspect="1"/>
          </p:cNvPicPr>
          <p:nvPr/>
        </p:nvPicPr>
        <p:blipFill>
          <a:blip r:embed="rId5"/>
          <a:stretch>
            <a:fillRect/>
          </a:stretch>
        </p:blipFill>
        <p:spPr>
          <a:xfrm>
            <a:off x="110064" y="4927061"/>
            <a:ext cx="12022667" cy="1529698"/>
          </a:xfrm>
          <a:prstGeom prst="rect">
            <a:avLst/>
          </a:prstGeom>
        </p:spPr>
      </p:pic>
    </p:spTree>
    <p:extLst>
      <p:ext uri="{BB962C8B-B14F-4D97-AF65-F5344CB8AC3E}">
        <p14:creationId xmlns:p14="http://schemas.microsoft.com/office/powerpoint/2010/main" val="1354779530"/>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EC0D22-2A87-4267-BCC0-D911265C83B5}"/>
              </a:ext>
            </a:extLst>
          </p:cNvPr>
          <p:cNvSpPr>
            <a:spLocks noGrp="1"/>
          </p:cNvSpPr>
          <p:nvPr>
            <p:ph type="title"/>
          </p:nvPr>
        </p:nvSpPr>
        <p:spPr>
          <a:xfrm>
            <a:off x="522077" y="3642064"/>
            <a:ext cx="4625614" cy="2229544"/>
          </a:xfrm>
        </p:spPr>
        <p:txBody>
          <a:bodyPr/>
          <a:lstStyle/>
          <a:p>
            <a:pPr algn="ctr"/>
            <a:r>
              <a:rPr lang="fr-FR" sz="4800" spc="-50">
                <a:effectLst/>
                <a:ea typeface="Yu Gothic Light" panose="020B0300000000000000" pitchFamily="34" charset="-128"/>
                <a:cs typeface="Times New Roman" panose="02020603050405020304" pitchFamily="18" charset="0"/>
              </a:rPr>
              <a:t> </a:t>
            </a:r>
            <a:br>
              <a:rPr lang="en-US" sz="4800" spc="-50">
                <a:effectLst/>
                <a:ea typeface="Yu Gothic Light" panose="020B0300000000000000" pitchFamily="34" charset="-128"/>
                <a:cs typeface="Times New Roman" panose="02020603050405020304" pitchFamily="18" charset="0"/>
              </a:rPr>
            </a:br>
            <a:r>
              <a:rPr lang="fr-FR" sz="4800" spc="-50">
                <a:effectLst/>
                <a:ea typeface="Yu Gothic Light" panose="020B0300000000000000" pitchFamily="34" charset="-128"/>
                <a:cs typeface="Times New Roman" panose="02020603050405020304" pitchFamily="18" charset="0"/>
              </a:rPr>
              <a:t>Annexes</a:t>
            </a:r>
            <a:endParaRPr lang="fr-FR" sz="4800"/>
          </a:p>
        </p:txBody>
      </p:sp>
    </p:spTree>
    <p:extLst>
      <p:ext uri="{BB962C8B-B14F-4D97-AF65-F5344CB8AC3E}">
        <p14:creationId xmlns:p14="http://schemas.microsoft.com/office/powerpoint/2010/main" val="3372270620"/>
      </p:ext>
    </p:extLst>
  </p:cSld>
  <p:clrMapOvr>
    <a:masterClrMapping/>
  </p:clrMapOvr>
  <mc:AlternateContent xmlns:mc="http://schemas.openxmlformats.org/markup-compatibility/2006" xmlns:p14="http://schemas.microsoft.com/office/powerpoint/2010/main">
    <mc:Choice Requires="p14">
      <p:transition spd="slow" p14:dur="2000" advTm="2526"/>
    </mc:Choice>
    <mc:Fallback xmlns="">
      <p:transition spd="slow" advTm="25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70AD9-E599-63F6-8B52-B0064959BB12}"/>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85E1878-F423-DE82-448D-C87A908F5E27}"/>
              </a:ext>
            </a:extLst>
          </p:cNvPr>
          <p:cNvSpPr>
            <a:spLocks noGrp="1"/>
          </p:cNvSpPr>
          <p:nvPr>
            <p:ph type="dt" sz="half" idx="15"/>
          </p:nvPr>
        </p:nvSpPr>
        <p:spPr/>
        <p:txBody>
          <a:bodyPr/>
          <a:lstStyle/>
          <a:p>
            <a:fld id="{1E9288E0-CFAF-4A8B-A045-EFBB6C417B8C}" type="datetime1">
              <a:rPr lang="fr-FR" smtClean="0"/>
              <a:pPr/>
              <a:t>12/11/2025</a:t>
            </a:fld>
            <a:endParaRPr lang="fr-FR"/>
          </a:p>
        </p:txBody>
      </p:sp>
      <p:sp>
        <p:nvSpPr>
          <p:cNvPr id="4" name="Espace réservé du pied de page 3">
            <a:extLst>
              <a:ext uri="{FF2B5EF4-FFF2-40B4-BE49-F238E27FC236}">
                <a16:creationId xmlns:a16="http://schemas.microsoft.com/office/drawing/2014/main" id="{F661BFF9-983C-6AEE-862C-F1D955BD0D9A}"/>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66D1FBC7-0E74-42BF-D0FA-7BED657A72DF}"/>
              </a:ext>
            </a:extLst>
          </p:cNvPr>
          <p:cNvSpPr>
            <a:spLocks noGrp="1"/>
          </p:cNvSpPr>
          <p:nvPr>
            <p:ph type="sldNum" sz="quarter" idx="17"/>
          </p:nvPr>
        </p:nvSpPr>
        <p:spPr/>
        <p:txBody>
          <a:bodyPr/>
          <a:lstStyle/>
          <a:p>
            <a:fld id="{68ABB3DF-BB9C-4E8D-AF18-6900103BCD2C}" type="slidenum">
              <a:rPr lang="fr-FR" smtClean="0"/>
              <a:pPr/>
              <a:t>3</a:t>
            </a:fld>
            <a:endParaRPr lang="fr-FR"/>
          </a:p>
        </p:txBody>
      </p:sp>
      <p:sp>
        <p:nvSpPr>
          <p:cNvPr id="6" name="Titre 5">
            <a:extLst>
              <a:ext uri="{FF2B5EF4-FFF2-40B4-BE49-F238E27FC236}">
                <a16:creationId xmlns:a16="http://schemas.microsoft.com/office/drawing/2014/main" id="{DDD71095-18F6-FB11-1154-4628C5648DBC}"/>
              </a:ext>
            </a:extLst>
          </p:cNvPr>
          <p:cNvSpPr>
            <a:spLocks noGrp="1"/>
          </p:cNvSpPr>
          <p:nvPr>
            <p:ph type="title"/>
          </p:nvPr>
        </p:nvSpPr>
        <p:spPr>
          <a:xfrm>
            <a:off x="838199" y="227538"/>
            <a:ext cx="4376597" cy="511102"/>
          </a:xfrm>
        </p:spPr>
        <p:txBody>
          <a:bodyPr/>
          <a:lstStyle/>
          <a:p>
            <a:r>
              <a:rPr lang="fr-FR" dirty="0"/>
              <a:t>L’accompagnement de l’AFL</a:t>
            </a:r>
          </a:p>
        </p:txBody>
      </p:sp>
      <p:sp>
        <p:nvSpPr>
          <p:cNvPr id="8" name="ZoneTexte 7">
            <a:extLst>
              <a:ext uri="{FF2B5EF4-FFF2-40B4-BE49-F238E27FC236}">
                <a16:creationId xmlns:a16="http://schemas.microsoft.com/office/drawing/2014/main" id="{63FB4CCB-F73F-5FF1-31A9-819B35B58142}"/>
              </a:ext>
            </a:extLst>
          </p:cNvPr>
          <p:cNvSpPr txBox="1"/>
          <p:nvPr/>
        </p:nvSpPr>
        <p:spPr>
          <a:xfrm>
            <a:off x="8380192" y="1227526"/>
            <a:ext cx="1756373" cy="461665"/>
          </a:xfrm>
          <a:prstGeom prst="rect">
            <a:avLst/>
          </a:prstGeom>
          <a:solidFill>
            <a:schemeClr val="bg1"/>
          </a:solidFill>
        </p:spPr>
        <p:txBody>
          <a:bodyPr wrap="square" rtlCol="0">
            <a:spAutoFit/>
          </a:bodyPr>
          <a:lstStyle/>
          <a:p>
            <a:r>
              <a:rPr lang="fr-FR" sz="1200" i="1" dirty="0">
                <a:solidFill>
                  <a:schemeClr val="bg1"/>
                </a:solidFill>
                <a:highlight>
                  <a:srgbClr val="FF0000"/>
                </a:highlight>
                <a:latin typeface="Gotham Bold" pitchFamily="50" charset="0"/>
              </a:rPr>
              <a:t>UN FINANCEMENT BANCAIRE</a:t>
            </a:r>
          </a:p>
        </p:txBody>
      </p:sp>
      <p:sp>
        <p:nvSpPr>
          <p:cNvPr id="7" name="ZoneTexte 6">
            <a:extLst>
              <a:ext uri="{FF2B5EF4-FFF2-40B4-BE49-F238E27FC236}">
                <a16:creationId xmlns:a16="http://schemas.microsoft.com/office/drawing/2014/main" id="{8C592374-771C-9180-7C1C-E44CA21AABA1}"/>
              </a:ext>
            </a:extLst>
          </p:cNvPr>
          <p:cNvSpPr txBox="1"/>
          <p:nvPr/>
        </p:nvSpPr>
        <p:spPr>
          <a:xfrm>
            <a:off x="1329868" y="1227526"/>
            <a:ext cx="2451384" cy="461665"/>
          </a:xfrm>
          <a:prstGeom prst="rect">
            <a:avLst/>
          </a:prstGeom>
          <a:solidFill>
            <a:schemeClr val="bg1"/>
          </a:solidFill>
        </p:spPr>
        <p:txBody>
          <a:bodyPr wrap="square" rtlCol="0">
            <a:spAutoFit/>
          </a:bodyPr>
          <a:lstStyle/>
          <a:p>
            <a:r>
              <a:rPr lang="fr-FR" sz="1200" i="1" dirty="0">
                <a:solidFill>
                  <a:schemeClr val="bg1"/>
                </a:solidFill>
                <a:highlight>
                  <a:srgbClr val="FF0000"/>
                </a:highlight>
                <a:latin typeface="Gotham Bold" pitchFamily="50" charset="0"/>
              </a:rPr>
              <a:t>UN ACCOMPAGNEMENT EN INGENIERIE FINANCIERE </a:t>
            </a:r>
          </a:p>
        </p:txBody>
      </p:sp>
      <p:sp>
        <p:nvSpPr>
          <p:cNvPr id="11" name="ZoneTexte 10">
            <a:extLst>
              <a:ext uri="{FF2B5EF4-FFF2-40B4-BE49-F238E27FC236}">
                <a16:creationId xmlns:a16="http://schemas.microsoft.com/office/drawing/2014/main" id="{D9BD4812-44DF-FF2C-6779-F95527817284}"/>
              </a:ext>
            </a:extLst>
          </p:cNvPr>
          <p:cNvSpPr txBox="1"/>
          <p:nvPr/>
        </p:nvSpPr>
        <p:spPr>
          <a:xfrm>
            <a:off x="5823421" y="3795026"/>
            <a:ext cx="1920073" cy="646331"/>
          </a:xfrm>
          <a:prstGeom prst="rect">
            <a:avLst/>
          </a:prstGeom>
          <a:solidFill>
            <a:schemeClr val="bg1"/>
          </a:solidFill>
        </p:spPr>
        <p:txBody>
          <a:bodyPr wrap="square" rtlCol="0">
            <a:spAutoFit/>
          </a:bodyPr>
          <a:lstStyle/>
          <a:p>
            <a:pPr algn="ctr"/>
            <a:r>
              <a:rPr lang="fr-FR" i="1" dirty="0">
                <a:solidFill>
                  <a:schemeClr val="bg1"/>
                </a:solidFill>
                <a:highlight>
                  <a:srgbClr val="000080"/>
                </a:highlight>
                <a:latin typeface="Gotham Bold" pitchFamily="50" charset="0"/>
              </a:rPr>
              <a:t>La collectivité recherche …</a:t>
            </a:r>
          </a:p>
        </p:txBody>
      </p:sp>
      <p:sp>
        <p:nvSpPr>
          <p:cNvPr id="2" name="ZoneTexte 1">
            <a:extLst>
              <a:ext uri="{FF2B5EF4-FFF2-40B4-BE49-F238E27FC236}">
                <a16:creationId xmlns:a16="http://schemas.microsoft.com/office/drawing/2014/main" id="{70936798-82FD-F4B4-24FD-F14FF9AD925D}"/>
              </a:ext>
            </a:extLst>
          </p:cNvPr>
          <p:cNvSpPr txBox="1"/>
          <p:nvPr/>
        </p:nvSpPr>
        <p:spPr>
          <a:xfrm>
            <a:off x="8380192" y="1789926"/>
            <a:ext cx="2902205" cy="553998"/>
          </a:xfrm>
          <a:prstGeom prst="rect">
            <a:avLst/>
          </a:prstGeom>
          <a:noFill/>
        </p:spPr>
        <p:txBody>
          <a:bodyPr wrap="square" rtlCol="0">
            <a:spAutoFit/>
          </a:bodyPr>
          <a:lstStyle/>
          <a:p>
            <a:r>
              <a:rPr lang="fr-FR" altLang="fr-FR" sz="1000" dirty="0">
                <a:latin typeface="Gotham Book" pitchFamily="50" charset="0"/>
                <a:cs typeface="Marianne 4" charset="0"/>
              </a:rPr>
              <a:t>L’AFL finance </a:t>
            </a:r>
            <a:r>
              <a:rPr lang="fr-FR" altLang="fr-FR" sz="1000" b="1" dirty="0">
                <a:latin typeface="Gotham Book" pitchFamily="50" charset="0"/>
                <a:cs typeface="Marianne 4" charset="0"/>
              </a:rPr>
              <a:t>ses collectivités actionnaires </a:t>
            </a:r>
            <a:r>
              <a:rPr lang="fr-FR" altLang="fr-FR" sz="1000" dirty="0">
                <a:latin typeface="Gotham Book" pitchFamily="50" charset="0"/>
                <a:cs typeface="Marianne 4" charset="0"/>
              </a:rPr>
              <a:t>sans fléchage des projets ni montant minimum d’emprunt. </a:t>
            </a:r>
          </a:p>
        </p:txBody>
      </p:sp>
      <p:sp>
        <p:nvSpPr>
          <p:cNvPr id="9" name="ZoneTexte 8">
            <a:extLst>
              <a:ext uri="{FF2B5EF4-FFF2-40B4-BE49-F238E27FC236}">
                <a16:creationId xmlns:a16="http://schemas.microsoft.com/office/drawing/2014/main" id="{ACE80E13-626C-23F4-D983-EE1FFF2F70E3}"/>
              </a:ext>
            </a:extLst>
          </p:cNvPr>
          <p:cNvSpPr txBox="1"/>
          <p:nvPr/>
        </p:nvSpPr>
        <p:spPr>
          <a:xfrm>
            <a:off x="1329868" y="1792525"/>
            <a:ext cx="2902204" cy="707886"/>
          </a:xfrm>
          <a:prstGeom prst="rect">
            <a:avLst/>
          </a:prstGeom>
          <a:noFill/>
        </p:spPr>
        <p:txBody>
          <a:bodyPr wrap="square" rtlCol="0">
            <a:spAutoFit/>
          </a:bodyPr>
          <a:lstStyle/>
          <a:p>
            <a:pPr>
              <a:lnSpc>
                <a:spcPts val="1175"/>
              </a:lnSpc>
              <a:spcBef>
                <a:spcPts val="13"/>
              </a:spcBef>
              <a:spcAft>
                <a:spcPts val="13"/>
              </a:spcAft>
              <a:buClr>
                <a:srgbClr val="000000"/>
              </a:buClr>
              <a:buSzPct val="100000"/>
              <a:defRPr/>
            </a:pPr>
            <a:r>
              <a:rPr lang="fr-FR" altLang="fr-FR" sz="1000" dirty="0">
                <a:latin typeface="Gotham Book" pitchFamily="50" charset="0"/>
                <a:cs typeface="Marianne 4" charset="0"/>
              </a:rPr>
              <a:t>L’AFL accompagne et assiste les collectivités et leurs groupements de toute taille en ingénierie financière qu'elles soient </a:t>
            </a:r>
            <a:r>
              <a:rPr lang="fr-FR" altLang="fr-FR" sz="1000" b="1" dirty="0">
                <a:latin typeface="Gotham Book" pitchFamily="50" charset="0"/>
                <a:cs typeface="Marianne 4" charset="0"/>
              </a:rPr>
              <a:t>membres ou en phase d’adhésion</a:t>
            </a:r>
            <a:r>
              <a:rPr lang="fr-FR" altLang="fr-FR" sz="1000" dirty="0">
                <a:latin typeface="Gotham Book" pitchFamily="50" charset="0"/>
                <a:cs typeface="Marianne 4" charset="0"/>
              </a:rPr>
              <a:t>.</a:t>
            </a:r>
          </a:p>
        </p:txBody>
      </p:sp>
      <p:sp>
        <p:nvSpPr>
          <p:cNvPr id="41" name="ZoneTexte 40">
            <a:extLst>
              <a:ext uri="{FF2B5EF4-FFF2-40B4-BE49-F238E27FC236}">
                <a16:creationId xmlns:a16="http://schemas.microsoft.com/office/drawing/2014/main" id="{C119919A-12B2-4108-93C2-D7C630EE968E}"/>
              </a:ext>
            </a:extLst>
          </p:cNvPr>
          <p:cNvSpPr txBox="1"/>
          <p:nvPr/>
        </p:nvSpPr>
        <p:spPr>
          <a:xfrm>
            <a:off x="1420150" y="2603745"/>
            <a:ext cx="3709695" cy="3339760"/>
          </a:xfrm>
          <a:prstGeom prst="rect">
            <a:avLst/>
          </a:prstGeom>
          <a:noFill/>
          <a:ln>
            <a:solidFill>
              <a:schemeClr val="accent1"/>
            </a:solidFill>
          </a:ln>
        </p:spPr>
        <p:txBody>
          <a:bodyPr wrap="square">
            <a:spAutoFit/>
          </a:bodyPr>
          <a:lstStyle/>
          <a:p>
            <a:pPr eaLnBrk="1">
              <a:lnSpc>
                <a:spcPct val="93000"/>
              </a:lnSpc>
              <a:spcBef>
                <a:spcPts val="13"/>
              </a:spcBef>
              <a:spcAft>
                <a:spcPts val="13"/>
              </a:spcAft>
              <a:buClr>
                <a:srgbClr val="000000"/>
              </a:buClr>
              <a:buSzPct val="100000"/>
              <a:buFont typeface="Times New Roman" panose="02020603050405020304" pitchFamily="18" charset="0"/>
              <a:buNone/>
              <a:defRPr/>
            </a:pPr>
            <a:r>
              <a:rPr lang="fr-FR" sz="1000" b="1" kern="150" dirty="0">
                <a:latin typeface="Gotham Book" pitchFamily="50" charset="0"/>
                <a:ea typeface="NSimSun" panose="02010609030101010101" pitchFamily="49" charset="-122"/>
                <a:cs typeface="Arial" panose="020B0604020202020204" pitchFamily="34" charset="0"/>
              </a:rPr>
              <a:t>L’accompagnement en ingénierie financière de l’AFL peut intervenir en trois étapes : </a:t>
            </a:r>
          </a:p>
          <a:p>
            <a:pPr eaLnBrk="1">
              <a:lnSpc>
                <a:spcPct val="93000"/>
              </a:lnSpc>
              <a:spcBef>
                <a:spcPts val="13"/>
              </a:spcBef>
              <a:spcAft>
                <a:spcPts val="13"/>
              </a:spcAft>
              <a:buClr>
                <a:srgbClr val="000000"/>
              </a:buClr>
              <a:buSzPct val="100000"/>
              <a:buFont typeface="Times New Roman" panose="02020603050405020304" pitchFamily="18" charset="0"/>
              <a:buNone/>
              <a:defRPr/>
            </a:pPr>
            <a:endParaRPr lang="fr-FR" sz="1000" b="1" kern="150" dirty="0">
              <a:latin typeface="Gotham Book" pitchFamily="50" charset="0"/>
              <a:ea typeface="NSimSun" panose="02010609030101010101" pitchFamily="49" charset="-122"/>
              <a:cs typeface="Arial" panose="020B0604020202020204" pitchFamily="34" charset="0"/>
            </a:endParaRPr>
          </a:p>
          <a:p>
            <a:pPr marL="342900" indent="-342900" eaLnBrk="1">
              <a:lnSpc>
                <a:spcPct val="115000"/>
              </a:lnSpc>
              <a:spcBef>
                <a:spcPts val="13"/>
              </a:spcBef>
              <a:spcAft>
                <a:spcPts val="13"/>
              </a:spcAft>
              <a:buClr>
                <a:srgbClr val="000000"/>
              </a:buClr>
              <a:buSzPct val="100000"/>
              <a:buFont typeface="+mj-lt"/>
              <a:buAutoNum type="arabicPeriod"/>
              <a:defRPr/>
            </a:pPr>
            <a:r>
              <a:rPr lang="fr-FR" sz="1000" b="1" i="1" dirty="0">
                <a:solidFill>
                  <a:schemeClr val="bg1"/>
                </a:solidFill>
                <a:highlight>
                  <a:srgbClr val="000080"/>
                </a:highlight>
                <a:latin typeface="Gotham Book" pitchFamily="50" charset="0"/>
                <a:ea typeface="Arial" panose="020B0604020202020204" pitchFamily="34" charset="0"/>
              </a:rPr>
              <a:t>En amont des projets</a:t>
            </a:r>
            <a:r>
              <a:rPr lang="fr-FR" sz="1000" i="1" dirty="0">
                <a:solidFill>
                  <a:schemeClr val="bg1"/>
                </a:solidFill>
                <a:highlight>
                  <a:srgbClr val="000080"/>
                </a:highlight>
                <a:latin typeface="Gotham Book" pitchFamily="50" charset="0"/>
                <a:ea typeface="Arial" panose="020B0604020202020204" pitchFamily="34" charset="0"/>
              </a:rPr>
              <a:t> </a:t>
            </a:r>
            <a:r>
              <a:rPr lang="fr-FR" sz="1000" dirty="0">
                <a:latin typeface="Gotham Book" pitchFamily="50" charset="0"/>
                <a:ea typeface="Arial" panose="020B0604020202020204" pitchFamily="34" charset="0"/>
              </a:rPr>
              <a:t>: présentation de la situation financière de la collectivité et estimation de sa capacité d’emprunt et d’investissement.</a:t>
            </a:r>
          </a:p>
          <a:p>
            <a:pPr marL="342900" indent="-342900" eaLnBrk="1">
              <a:lnSpc>
                <a:spcPct val="115000"/>
              </a:lnSpc>
              <a:spcBef>
                <a:spcPts val="13"/>
              </a:spcBef>
              <a:spcAft>
                <a:spcPts val="13"/>
              </a:spcAft>
              <a:buClr>
                <a:srgbClr val="000000"/>
              </a:buClr>
              <a:buSzPct val="100000"/>
              <a:buFont typeface="+mj-lt"/>
              <a:buAutoNum type="arabicPeriod"/>
              <a:defRPr/>
            </a:pPr>
            <a:r>
              <a:rPr lang="fr-FR" sz="1000" b="1" i="1" dirty="0">
                <a:solidFill>
                  <a:schemeClr val="bg1"/>
                </a:solidFill>
                <a:highlight>
                  <a:srgbClr val="000080"/>
                </a:highlight>
                <a:latin typeface="Gotham Book" pitchFamily="50" charset="0"/>
                <a:ea typeface="Arial" panose="020B0604020202020204" pitchFamily="34" charset="0"/>
              </a:rPr>
              <a:t>Phase de montage des projets </a:t>
            </a:r>
            <a:r>
              <a:rPr lang="fr-FR" sz="1000" dirty="0">
                <a:latin typeface="Gotham Book" pitchFamily="50" charset="0"/>
                <a:ea typeface="Arial" panose="020B0604020202020204" pitchFamily="34" charset="0"/>
              </a:rPr>
              <a:t>: étude de la demande de financement de la collectivité et transmission le cas échéant d’un accord ferme de crédit. Le détail précis des coûts globaux du projet et des subventions n’est pas nécessaire à ce stade.</a:t>
            </a:r>
          </a:p>
          <a:p>
            <a:pPr marL="342900" indent="-342900">
              <a:lnSpc>
                <a:spcPct val="115000"/>
              </a:lnSpc>
              <a:spcBef>
                <a:spcPts val="13"/>
              </a:spcBef>
              <a:spcAft>
                <a:spcPts val="13"/>
              </a:spcAft>
              <a:buClr>
                <a:srgbClr val="000000"/>
              </a:buClr>
              <a:buSzPct val="100000"/>
              <a:buFont typeface="+mj-lt"/>
              <a:buAutoNum type="arabicPeriod"/>
              <a:defRPr/>
            </a:pPr>
            <a:r>
              <a:rPr lang="fr-FR" sz="1000" b="1" i="1" dirty="0">
                <a:solidFill>
                  <a:schemeClr val="bg1"/>
                </a:solidFill>
                <a:highlight>
                  <a:srgbClr val="000080"/>
                </a:highlight>
                <a:latin typeface="Gotham Book" pitchFamily="50" charset="0"/>
                <a:ea typeface="Arial" panose="020B0604020202020204" pitchFamily="34" charset="0"/>
              </a:rPr>
              <a:t>Pendant la réalisation des projets </a:t>
            </a:r>
            <a:r>
              <a:rPr lang="fr-FR" sz="1000" dirty="0">
                <a:latin typeface="Gotham Book" pitchFamily="50" charset="0"/>
                <a:ea typeface="Arial" panose="020B0604020202020204" pitchFamily="34" charset="0"/>
              </a:rPr>
              <a:t>: calibrage des différents prêts nécessaires à la collectivités (prêts relais, prêt moyen-long terme …). Le déblocage des fonds ne peut se faire que si la collectivité a versé son apport en capital. Le vote d’une délibération d’adhésion peut s’effectuer en parallèle d’une délibération d’emprunt.</a:t>
            </a:r>
          </a:p>
        </p:txBody>
      </p:sp>
      <p:sp>
        <p:nvSpPr>
          <p:cNvPr id="43" name="ZoneTexte 42">
            <a:extLst>
              <a:ext uri="{FF2B5EF4-FFF2-40B4-BE49-F238E27FC236}">
                <a16:creationId xmlns:a16="http://schemas.microsoft.com/office/drawing/2014/main" id="{2F15C13C-E541-9FE6-5999-7CE7FE39D081}"/>
              </a:ext>
            </a:extLst>
          </p:cNvPr>
          <p:cNvSpPr txBox="1"/>
          <p:nvPr/>
        </p:nvSpPr>
        <p:spPr>
          <a:xfrm>
            <a:off x="8380192" y="2519428"/>
            <a:ext cx="2962998" cy="2631874"/>
          </a:xfrm>
          <a:prstGeom prst="rect">
            <a:avLst/>
          </a:prstGeom>
          <a:noFill/>
          <a:ln>
            <a:solidFill>
              <a:schemeClr val="accent1"/>
            </a:solidFill>
          </a:ln>
        </p:spPr>
        <p:txBody>
          <a:bodyPr wrap="square">
            <a:spAutoFit/>
          </a:bodyPr>
          <a:lstStyle/>
          <a:p>
            <a:pPr algn="just" eaLnBrk="1">
              <a:lnSpc>
                <a:spcPct val="93000"/>
              </a:lnSpc>
              <a:spcBef>
                <a:spcPts val="13"/>
              </a:spcBef>
              <a:spcAft>
                <a:spcPts val="13"/>
              </a:spcAft>
              <a:buClr>
                <a:srgbClr val="000000"/>
              </a:buClr>
              <a:buSzPct val="100000"/>
              <a:buFont typeface="Times New Roman" panose="02020603050405020304" pitchFamily="18" charset="0"/>
              <a:buNone/>
              <a:defRPr/>
            </a:pPr>
            <a:r>
              <a:rPr lang="fr-FR" sz="1000" b="1" kern="150" dirty="0">
                <a:latin typeface="Gotham Book" pitchFamily="50" charset="0"/>
                <a:ea typeface="NSimSun" panose="02010609030101010101" pitchFamily="49" charset="-122"/>
                <a:cs typeface="Arial" panose="020B0604020202020204" pitchFamily="34" charset="0"/>
              </a:rPr>
              <a:t>Pour devenir actionnaire de l’AFL, une collectivité doit :</a:t>
            </a:r>
          </a:p>
          <a:p>
            <a:pPr algn="just" eaLnBrk="1">
              <a:lnSpc>
                <a:spcPct val="93000"/>
              </a:lnSpc>
              <a:spcBef>
                <a:spcPts val="13"/>
              </a:spcBef>
              <a:spcAft>
                <a:spcPts val="13"/>
              </a:spcAft>
              <a:buClr>
                <a:srgbClr val="000000"/>
              </a:buClr>
              <a:buSzPct val="100000"/>
              <a:buFont typeface="Times New Roman" panose="02020603050405020304" pitchFamily="18" charset="0"/>
              <a:buNone/>
              <a:defRPr/>
            </a:pPr>
            <a:endParaRPr lang="fr-FR" sz="1000" b="1" kern="150" dirty="0">
              <a:latin typeface="Gotham Book" pitchFamily="50" charset="0"/>
              <a:ea typeface="NSimSun" panose="02010609030101010101" pitchFamily="49" charset="-122"/>
              <a:cs typeface="Arial" panose="020B0604020202020204" pitchFamily="34" charset="0"/>
            </a:endParaRPr>
          </a:p>
          <a:p>
            <a:pPr marL="342900" indent="-342900" algn="just" eaLnBrk="1">
              <a:lnSpc>
                <a:spcPct val="115000"/>
              </a:lnSpc>
              <a:spcBef>
                <a:spcPts val="13"/>
              </a:spcBef>
              <a:spcAft>
                <a:spcPts val="13"/>
              </a:spcAft>
              <a:buClr>
                <a:srgbClr val="000000"/>
              </a:buClr>
              <a:buSzPct val="100000"/>
              <a:buFont typeface="+mj-lt"/>
              <a:buAutoNum type="arabicPeriod"/>
              <a:defRPr/>
            </a:pPr>
            <a:r>
              <a:rPr lang="fr-FR" sz="1000" b="1" i="1" dirty="0">
                <a:solidFill>
                  <a:schemeClr val="bg1"/>
                </a:solidFill>
                <a:highlight>
                  <a:srgbClr val="000080"/>
                </a:highlight>
                <a:latin typeface="Gotham Book" pitchFamily="50" charset="0"/>
                <a:ea typeface="Arial" panose="020B0604020202020204" pitchFamily="34" charset="0"/>
              </a:rPr>
              <a:t>Vérifier son éligibilité </a:t>
            </a:r>
            <a:r>
              <a:rPr lang="fr-FR" sz="1000" dirty="0">
                <a:latin typeface="Gotham Book" pitchFamily="50" charset="0"/>
                <a:ea typeface="Arial" panose="020B0604020202020204" pitchFamily="34" charset="0"/>
              </a:rPr>
              <a:t>auprès des équipes de l’AFL</a:t>
            </a:r>
          </a:p>
          <a:p>
            <a:pPr marL="342900" indent="-342900" algn="just" eaLnBrk="1">
              <a:lnSpc>
                <a:spcPct val="115000"/>
              </a:lnSpc>
              <a:spcBef>
                <a:spcPts val="13"/>
              </a:spcBef>
              <a:spcAft>
                <a:spcPts val="13"/>
              </a:spcAft>
              <a:buClr>
                <a:srgbClr val="000000"/>
              </a:buClr>
              <a:buSzPct val="100000"/>
              <a:buFont typeface="+mj-lt"/>
              <a:buAutoNum type="arabicPeriod"/>
              <a:defRPr/>
            </a:pPr>
            <a:r>
              <a:rPr lang="fr-FR" sz="1000" b="1" i="1" dirty="0">
                <a:solidFill>
                  <a:schemeClr val="bg1"/>
                </a:solidFill>
                <a:highlight>
                  <a:srgbClr val="000080"/>
                </a:highlight>
                <a:latin typeface="Gotham Book" pitchFamily="50" charset="0"/>
                <a:ea typeface="Arial" panose="020B0604020202020204" pitchFamily="34" charset="0"/>
              </a:rPr>
              <a:t>Demander le montant de son apport en capital</a:t>
            </a:r>
            <a:r>
              <a:rPr lang="fr-FR" sz="1000" b="1" i="1" dirty="0">
                <a:solidFill>
                  <a:schemeClr val="bg1"/>
                </a:solidFill>
                <a:latin typeface="Gotham Book" pitchFamily="50" charset="0"/>
                <a:ea typeface="Arial" panose="020B0604020202020204" pitchFamily="34" charset="0"/>
              </a:rPr>
              <a:t> </a:t>
            </a:r>
            <a:r>
              <a:rPr lang="fr-FR" sz="1000" dirty="0">
                <a:latin typeface="Gotham Book" pitchFamily="50" charset="0"/>
                <a:ea typeface="Arial" panose="020B0604020202020204" pitchFamily="34" charset="0"/>
              </a:rPr>
              <a:t>qui sera établi à partir de deux données comptables (le stock de dette ou les recettes réelles de fonctionnement)</a:t>
            </a:r>
          </a:p>
          <a:p>
            <a:pPr marL="342900" indent="-342900" algn="just" eaLnBrk="1">
              <a:lnSpc>
                <a:spcPct val="115000"/>
              </a:lnSpc>
              <a:spcBef>
                <a:spcPts val="13"/>
              </a:spcBef>
              <a:spcAft>
                <a:spcPts val="13"/>
              </a:spcAft>
              <a:buClr>
                <a:srgbClr val="000000"/>
              </a:buClr>
              <a:buSzPct val="100000"/>
              <a:buFont typeface="+mj-lt"/>
              <a:buAutoNum type="arabicPeriod"/>
              <a:defRPr/>
            </a:pPr>
            <a:r>
              <a:rPr lang="fr-FR" sz="1000" b="1" i="1" dirty="0">
                <a:solidFill>
                  <a:schemeClr val="bg1"/>
                </a:solidFill>
                <a:highlight>
                  <a:srgbClr val="000080"/>
                </a:highlight>
                <a:latin typeface="Gotham Book" pitchFamily="50" charset="0"/>
                <a:ea typeface="Arial" panose="020B0604020202020204" pitchFamily="34" charset="0"/>
              </a:rPr>
              <a:t>Rejoindre formellement l’AFL </a:t>
            </a:r>
            <a:r>
              <a:rPr lang="fr-FR" sz="1000" dirty="0">
                <a:latin typeface="Gotham Book" pitchFamily="50" charset="0"/>
                <a:ea typeface="Arial" panose="020B0604020202020204" pitchFamily="34" charset="0"/>
              </a:rPr>
              <a:t>en votant une délibération d’adhésion ainsi qu’en votant au budget les crédits nécessaires au règlement de l’apport en capital.</a:t>
            </a:r>
          </a:p>
        </p:txBody>
      </p:sp>
      <p:sp>
        <p:nvSpPr>
          <p:cNvPr id="47" name="Forme libre : forme 46">
            <a:extLst>
              <a:ext uri="{FF2B5EF4-FFF2-40B4-BE49-F238E27FC236}">
                <a16:creationId xmlns:a16="http://schemas.microsoft.com/office/drawing/2014/main" id="{05FFAF05-A2A8-C2F1-2FEC-D547B850FC52}"/>
              </a:ext>
            </a:extLst>
          </p:cNvPr>
          <p:cNvSpPr/>
          <p:nvPr/>
        </p:nvSpPr>
        <p:spPr>
          <a:xfrm>
            <a:off x="3865829" y="1422004"/>
            <a:ext cx="2528033" cy="2208435"/>
          </a:xfrm>
          <a:custGeom>
            <a:avLst/>
            <a:gdLst>
              <a:gd name="connsiteX0" fmla="*/ 2915216 w 2915216"/>
              <a:gd name="connsiteY0" fmla="*/ 1195057 h 1195057"/>
              <a:gd name="connsiteX1" fmla="*/ 2027976 w 2915216"/>
              <a:gd name="connsiteY1" fmla="*/ 144855 h 1195057"/>
              <a:gd name="connsiteX2" fmla="*/ 0 w 2915216"/>
              <a:gd name="connsiteY2" fmla="*/ 0 h 1195057"/>
            </a:gdLst>
            <a:ahLst/>
            <a:cxnLst>
              <a:cxn ang="0">
                <a:pos x="connsiteX0" y="connsiteY0"/>
              </a:cxn>
              <a:cxn ang="0">
                <a:pos x="connsiteX1" y="connsiteY1"/>
              </a:cxn>
              <a:cxn ang="0">
                <a:pos x="connsiteX2" y="connsiteY2"/>
              </a:cxn>
            </a:cxnLst>
            <a:rect l="l" t="t" r="r" b="b"/>
            <a:pathLst>
              <a:path w="2915216" h="1195057">
                <a:moveTo>
                  <a:pt x="2915216" y="1195057"/>
                </a:moveTo>
                <a:cubicBezTo>
                  <a:pt x="2714530" y="769544"/>
                  <a:pt x="2513845" y="344031"/>
                  <a:pt x="2027976" y="144855"/>
                </a:cubicBezTo>
                <a:cubicBezTo>
                  <a:pt x="1542107" y="-54321"/>
                  <a:pt x="224828" y="51303"/>
                  <a:pt x="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D3DFBA63-4D04-247A-125E-1797606D8AC1}"/>
              </a:ext>
            </a:extLst>
          </p:cNvPr>
          <p:cNvSpPr/>
          <p:nvPr/>
        </p:nvSpPr>
        <p:spPr>
          <a:xfrm>
            <a:off x="6509441" y="1439502"/>
            <a:ext cx="1756373" cy="2208436"/>
          </a:xfrm>
          <a:custGeom>
            <a:avLst/>
            <a:gdLst>
              <a:gd name="connsiteX0" fmla="*/ 197108 w 2025908"/>
              <a:gd name="connsiteY0" fmla="*/ 1140741 h 1140741"/>
              <a:gd name="connsiteX1" fmla="*/ 169948 w 2025908"/>
              <a:gd name="connsiteY1" fmla="*/ 117699 h 1140741"/>
              <a:gd name="connsiteX2" fmla="*/ 2025908 w 2025908"/>
              <a:gd name="connsiteY2" fmla="*/ 27165 h 1140741"/>
            </a:gdLst>
            <a:ahLst/>
            <a:cxnLst>
              <a:cxn ang="0">
                <a:pos x="connsiteX0" y="connsiteY0"/>
              </a:cxn>
              <a:cxn ang="0">
                <a:pos x="connsiteX1" y="connsiteY1"/>
              </a:cxn>
              <a:cxn ang="0">
                <a:pos x="connsiteX2" y="connsiteY2"/>
              </a:cxn>
            </a:cxnLst>
            <a:rect l="l" t="t" r="r" b="b"/>
            <a:pathLst>
              <a:path w="2025908" h="1140741">
                <a:moveTo>
                  <a:pt x="197108" y="1140741"/>
                </a:moveTo>
                <a:cubicBezTo>
                  <a:pt x="31128" y="722018"/>
                  <a:pt x="-134852" y="303295"/>
                  <a:pt x="169948" y="117699"/>
                </a:cubicBezTo>
                <a:cubicBezTo>
                  <a:pt x="474748" y="-67897"/>
                  <a:pt x="1790518" y="19620"/>
                  <a:pt x="2025908" y="2716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Graphique 49" descr="Porte-bloc contour">
            <a:extLst>
              <a:ext uri="{FF2B5EF4-FFF2-40B4-BE49-F238E27FC236}">
                <a16:creationId xmlns:a16="http://schemas.microsoft.com/office/drawing/2014/main" id="{4ADF8E58-E146-D3BC-E55E-5E0F9823CA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199" y="1222993"/>
            <a:ext cx="461666" cy="461666"/>
          </a:xfrm>
          <a:prstGeom prst="rect">
            <a:avLst/>
          </a:prstGeom>
        </p:spPr>
      </p:pic>
      <p:pic>
        <p:nvPicPr>
          <p:cNvPr id="52" name="Graphique 51" descr="Argent contour">
            <a:extLst>
              <a:ext uri="{FF2B5EF4-FFF2-40B4-BE49-F238E27FC236}">
                <a16:creationId xmlns:a16="http://schemas.microsoft.com/office/drawing/2014/main" id="{4C49A70D-4136-BB3C-3704-ECE6F5F50C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2144" y="1064424"/>
            <a:ext cx="549998" cy="549998"/>
          </a:xfrm>
          <a:prstGeom prst="rect">
            <a:avLst/>
          </a:prstGeom>
        </p:spPr>
      </p:pic>
      <p:sp>
        <p:nvSpPr>
          <p:cNvPr id="10" name="Titre 1">
            <a:extLst>
              <a:ext uri="{FF2B5EF4-FFF2-40B4-BE49-F238E27FC236}">
                <a16:creationId xmlns:a16="http://schemas.microsoft.com/office/drawing/2014/main" id="{7AD5079D-6044-F4BA-D05B-7480BF0CF6A9}"/>
              </a:ext>
            </a:extLst>
          </p:cNvPr>
          <p:cNvSpPr txBox="1">
            <a:spLocks/>
          </p:cNvSpPr>
          <p:nvPr/>
        </p:nvSpPr>
        <p:spPr>
          <a:xfrm>
            <a:off x="5820905" y="5353475"/>
            <a:ext cx="3543785" cy="553998"/>
          </a:xfrm>
          <a:prstGeom prst="rect">
            <a:avLst/>
          </a:prstGeom>
        </p:spPr>
        <p:txBody>
          <a:bodyPr anchor="ctr">
            <a:noAutofit/>
          </a:bodyPr>
          <a:lstStyle>
            <a:lvl1pPr algn="l" defTabSz="914400" rtl="0" eaLnBrk="1" latinLnBrk="0" hangingPunct="1">
              <a:lnSpc>
                <a:spcPct val="90000"/>
              </a:lnSpc>
              <a:spcBef>
                <a:spcPct val="0"/>
              </a:spcBef>
              <a:buNone/>
              <a:defRPr sz="2800" kern="1200">
                <a:solidFill>
                  <a:schemeClr val="tx1"/>
                </a:solidFill>
                <a:latin typeface="Antipasto" panose="02000506000000020004" pitchFamily="2" charset="0"/>
                <a:ea typeface="+mj-ea"/>
                <a:cs typeface="+mj-cs"/>
              </a:defRPr>
            </a:lvl1pPr>
          </a:lstStyle>
          <a:p>
            <a:r>
              <a:rPr lang="fr-FR" sz="1800" dirty="0"/>
              <a:t>Des questions : </a:t>
            </a:r>
          </a:p>
          <a:p>
            <a:r>
              <a:rPr lang="fr-FR" sz="1800" dirty="0"/>
              <a:t>📩 </a:t>
            </a:r>
            <a:r>
              <a:rPr lang="fr-FR" sz="1600" dirty="0">
                <a:hlinkClick r:id="rId6">
                  <a:extLst>
                    <a:ext uri="{A12FA001-AC4F-418D-AE19-62706E023703}">
                      <ahyp:hlinkClr xmlns:ahyp="http://schemas.microsoft.com/office/drawing/2018/hyperlinkcolor" val="tx"/>
                    </a:ext>
                  </a:extLst>
                </a:hlinkClick>
              </a:rPr>
              <a:t>adhesion@afl-banque.fr</a:t>
            </a:r>
            <a:r>
              <a:rPr lang="fr-FR" sz="1600" dirty="0"/>
              <a:t> </a:t>
            </a:r>
            <a:endParaRPr lang="fr-FR" sz="1800" dirty="0"/>
          </a:p>
        </p:txBody>
      </p:sp>
    </p:spTree>
    <p:extLst>
      <p:ext uri="{BB962C8B-B14F-4D97-AF65-F5344CB8AC3E}">
        <p14:creationId xmlns:p14="http://schemas.microsoft.com/office/powerpoint/2010/main" val="55344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E5672-8B1D-E36B-C10D-37F78A3261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D17156-0BEE-FD6E-1244-CBAC1DB53928}"/>
              </a:ext>
            </a:extLst>
          </p:cNvPr>
          <p:cNvSpPr>
            <a:spLocks noGrp="1"/>
          </p:cNvSpPr>
          <p:nvPr>
            <p:ph type="title"/>
          </p:nvPr>
        </p:nvSpPr>
        <p:spPr>
          <a:xfrm>
            <a:off x="848680" y="298173"/>
            <a:ext cx="11343320" cy="702383"/>
          </a:xfrm>
        </p:spPr>
        <p:txBody>
          <a:bodyPr anchor="t">
            <a:normAutofit/>
          </a:bodyPr>
          <a:lstStyle/>
          <a:p>
            <a:r>
              <a:rPr lang="fr-FR">
                <a:solidFill>
                  <a:srgbClr val="002060"/>
                </a:solidFill>
              </a:rPr>
              <a:t>Membres AFL en territoires ultramarins</a:t>
            </a:r>
          </a:p>
        </p:txBody>
      </p:sp>
      <p:sp>
        <p:nvSpPr>
          <p:cNvPr id="5" name="Espace réservé de la date 4">
            <a:extLst>
              <a:ext uri="{FF2B5EF4-FFF2-40B4-BE49-F238E27FC236}">
                <a16:creationId xmlns:a16="http://schemas.microsoft.com/office/drawing/2014/main" id="{7A98B531-A774-C661-358C-0409CD0DE7A6}"/>
              </a:ext>
            </a:extLst>
          </p:cNvPr>
          <p:cNvSpPr>
            <a:spLocks noGrp="1"/>
          </p:cNvSpPr>
          <p:nvPr>
            <p:ph type="dt" sz="half" idx="10"/>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6F0A4639-D121-05BE-203E-7BA78582CE6B}"/>
              </a:ext>
            </a:extLst>
          </p:cNvPr>
          <p:cNvSpPr>
            <a:spLocks noGrp="1"/>
          </p:cNvSpPr>
          <p:nvPr>
            <p:ph type="sldNum" sz="quarter" idx="12"/>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4</a:t>
            </a:fld>
            <a:endParaRPr lang="fr-FR"/>
          </a:p>
        </p:txBody>
      </p:sp>
      <p:sp>
        <p:nvSpPr>
          <p:cNvPr id="10" name="Espace réservé du contenu 1">
            <a:extLst>
              <a:ext uri="{FF2B5EF4-FFF2-40B4-BE49-F238E27FC236}">
                <a16:creationId xmlns:a16="http://schemas.microsoft.com/office/drawing/2014/main" id="{796E174E-B423-40F6-9349-5A8FC4DDB713}"/>
              </a:ext>
            </a:extLst>
          </p:cNvPr>
          <p:cNvSpPr txBox="1">
            <a:spLocks/>
          </p:cNvSpPr>
          <p:nvPr/>
        </p:nvSpPr>
        <p:spPr>
          <a:xfrm>
            <a:off x="928193" y="1156913"/>
            <a:ext cx="11039045" cy="610660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r>
              <a:rPr lang="en-US" sz="1500" dirty="0">
                <a:solidFill>
                  <a:srgbClr val="002060"/>
                </a:solidFill>
                <a:latin typeface="Gotham Book" pitchFamily="50" charset="0"/>
              </a:rPr>
              <a:t> </a:t>
            </a:r>
          </a:p>
          <a:p>
            <a:pPr marL="514350" lvl="1" indent="-228600" algn="just">
              <a:buBlip>
                <a:blip r:embed="rId3">
                  <a:extLst>
                    <a:ext uri="{96DAC541-7B7A-43D3-8B79-37D633B846F1}">
                      <asvg:svgBlip xmlns:asvg="http://schemas.microsoft.com/office/drawing/2016/SVG/main" r:embed="rId4"/>
                    </a:ext>
                  </a:extLst>
                </a:blip>
              </a:buBlip>
            </a:pPr>
            <a:endParaRPr lang="en-US" sz="1200" b="0" i="1" dirty="0">
              <a:solidFill>
                <a:srgbClr val="002060"/>
              </a:solidFill>
              <a:latin typeface="Gotham Book" pitchFamily="50" charset="0"/>
            </a:endParaRPr>
          </a:p>
          <a:p>
            <a:pPr marL="514350" lvl="1" indent="-228600" algn="just">
              <a:buBlip>
                <a:blip r:embed="rId3">
                  <a:extLst>
                    <a:ext uri="{96DAC541-7B7A-43D3-8B79-37D633B846F1}">
                      <asvg:svgBlip xmlns:asvg="http://schemas.microsoft.com/office/drawing/2016/SVG/main" r:embed="rId4"/>
                    </a:ext>
                  </a:extLst>
                </a:blip>
              </a:buBlip>
            </a:pPr>
            <a:endParaRPr lang="en-US" sz="1200" b="0" i="1" dirty="0">
              <a:solidFill>
                <a:srgbClr val="002060"/>
              </a:solidFill>
              <a:latin typeface="Gotham Book" pitchFamily="50" charset="0"/>
            </a:endParaRPr>
          </a:p>
          <a:p>
            <a:pPr marL="742950" lvl="2" algn="just"/>
            <a:endParaRPr lang="en-US" sz="1200" b="0" i="1" dirty="0">
              <a:solidFill>
                <a:srgbClr val="002060"/>
              </a:solidFill>
              <a:latin typeface="Gotham Book" pitchFamily="50" charset="0"/>
            </a:endParaRPr>
          </a:p>
          <a:p>
            <a:pPr marL="514350" lvl="1" indent="-228600" algn="just">
              <a:buBlip>
                <a:blip r:embed="rId3">
                  <a:extLst>
                    <a:ext uri="{96DAC541-7B7A-43D3-8B79-37D633B846F1}">
                      <asvg:svgBlip xmlns:asvg="http://schemas.microsoft.com/office/drawing/2016/SVG/main" r:embed="rId4"/>
                    </a:ext>
                  </a:extLst>
                </a:blip>
              </a:buBlip>
            </a:pPr>
            <a:r>
              <a:rPr lang="en-US" sz="1200" b="0" i="1" dirty="0">
                <a:solidFill>
                  <a:srgbClr val="002060"/>
                </a:solidFill>
                <a:latin typeface="Gotham Book" pitchFamily="50" charset="0"/>
              </a:rPr>
              <a:t>Martinique</a:t>
            </a:r>
          </a:p>
          <a:p>
            <a:pPr marL="971550" lvl="2" indent="-228600" algn="just">
              <a:buBlip>
                <a:blip r:embed="rId3">
                  <a:extLst>
                    <a:ext uri="{96DAC541-7B7A-43D3-8B79-37D633B846F1}">
                      <asvg:svgBlip xmlns:asvg="http://schemas.microsoft.com/office/drawing/2016/SVG/main" r:embed="rId4"/>
                    </a:ext>
                  </a:extLst>
                </a:blip>
              </a:buBlip>
            </a:pPr>
            <a:r>
              <a:rPr lang="en-US" sz="1000" b="0" i="1" dirty="0">
                <a:solidFill>
                  <a:srgbClr val="002060"/>
                </a:solidFill>
                <a:latin typeface="Gotham Book" pitchFamily="50" charset="0"/>
              </a:rPr>
              <a:t>Le Lorrain</a:t>
            </a:r>
          </a:p>
          <a:p>
            <a:pPr marL="514350" lvl="1" indent="-228600" algn="just">
              <a:buBlip>
                <a:blip r:embed="rId3">
                  <a:extLst>
                    <a:ext uri="{96DAC541-7B7A-43D3-8B79-37D633B846F1}">
                      <asvg:svgBlip xmlns:asvg="http://schemas.microsoft.com/office/drawing/2016/SVG/main" r:embed="rId4"/>
                    </a:ext>
                  </a:extLst>
                </a:blip>
              </a:buBlip>
            </a:pPr>
            <a:r>
              <a:rPr lang="en-US" sz="1200" b="0" i="1" dirty="0">
                <a:solidFill>
                  <a:srgbClr val="002060"/>
                </a:solidFill>
                <a:latin typeface="Gotham Book" pitchFamily="50" charset="0"/>
              </a:rPr>
              <a:t>La Réunion</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La Plaine des </a:t>
            </a:r>
            <a:r>
              <a:rPr lang="en-US" sz="900" b="0" i="1" dirty="0" err="1">
                <a:solidFill>
                  <a:srgbClr val="002060"/>
                </a:solidFill>
                <a:latin typeface="Gotham Book" pitchFamily="50" charset="0"/>
              </a:rPr>
              <a:t>Palmistes</a:t>
            </a:r>
            <a:r>
              <a:rPr lang="en-US" sz="900" b="0" i="1" dirty="0">
                <a:solidFill>
                  <a:srgbClr val="002060"/>
                </a:solidFill>
                <a:latin typeface="Gotham Book" pitchFamily="50" charset="0"/>
              </a:rPr>
              <a:t> </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CA du Sud </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CA Territoire Côte-Ouest</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La Possession</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CIVIS</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Syndicat ILEVA</a:t>
            </a:r>
          </a:p>
          <a:p>
            <a:pPr marL="514350" lvl="1" indent="-228600" algn="just">
              <a:buBlip>
                <a:blip r:embed="rId3">
                  <a:extLst>
                    <a:ext uri="{96DAC541-7B7A-43D3-8B79-37D633B846F1}">
                      <asvg:svgBlip xmlns:asvg="http://schemas.microsoft.com/office/drawing/2016/SVG/main" r:embed="rId4"/>
                    </a:ext>
                  </a:extLst>
                </a:blip>
              </a:buBlip>
            </a:pPr>
            <a:r>
              <a:rPr lang="en-US" sz="1200" b="0" i="1" dirty="0">
                <a:solidFill>
                  <a:srgbClr val="002060"/>
                </a:solidFill>
                <a:latin typeface="Gotham Book" pitchFamily="50" charset="0"/>
              </a:rPr>
              <a:t>Guadeloupe</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Anse-Bertrand </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CA Nord Grande-Terre</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Syndicat </a:t>
            </a:r>
            <a:r>
              <a:rPr lang="en-US" sz="900" b="0" i="1" dirty="0" err="1">
                <a:solidFill>
                  <a:srgbClr val="002060"/>
                </a:solidFill>
                <a:latin typeface="Gotham Book" pitchFamily="50" charset="0"/>
              </a:rPr>
              <a:t>mixte</a:t>
            </a:r>
            <a:r>
              <a:rPr lang="en-US" sz="900" b="0" i="1" dirty="0">
                <a:solidFill>
                  <a:srgbClr val="002060"/>
                </a:solidFill>
                <a:latin typeface="Gotham Book" pitchFamily="50" charset="0"/>
              </a:rPr>
              <a:t> des Transports du Petit Cul de Sac Marin</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CC Marie Galante</a:t>
            </a:r>
          </a:p>
          <a:p>
            <a:pPr marL="514350" lvl="1" indent="-228600" algn="just">
              <a:buBlip>
                <a:blip r:embed="rId3">
                  <a:extLst>
                    <a:ext uri="{96DAC541-7B7A-43D3-8B79-37D633B846F1}">
                      <asvg:svgBlip xmlns:asvg="http://schemas.microsoft.com/office/drawing/2016/SVG/main" r:embed="rId4"/>
                    </a:ext>
                  </a:extLst>
                </a:blip>
              </a:buBlip>
            </a:pPr>
            <a:r>
              <a:rPr lang="en-US" sz="1200" b="0" i="1" dirty="0">
                <a:solidFill>
                  <a:srgbClr val="002060"/>
                </a:solidFill>
                <a:latin typeface="Gotham Book" pitchFamily="50" charset="0"/>
              </a:rPr>
              <a:t>Mayotte</a:t>
            </a:r>
          </a:p>
          <a:p>
            <a:pPr marL="971550" lvl="2" indent="-228600" algn="just">
              <a:buBlip>
                <a:blip r:embed="rId3">
                  <a:extLst>
                    <a:ext uri="{96DAC541-7B7A-43D3-8B79-37D633B846F1}">
                      <asvg:svgBlip xmlns:asvg="http://schemas.microsoft.com/office/drawing/2016/SVG/main" r:embed="rId4"/>
                    </a:ext>
                  </a:extLst>
                </a:blip>
              </a:buBlip>
            </a:pPr>
            <a:r>
              <a:rPr lang="en-US" sz="900" b="0" i="1" dirty="0" err="1">
                <a:solidFill>
                  <a:srgbClr val="002060"/>
                </a:solidFill>
                <a:latin typeface="Gotham Book" pitchFamily="50" charset="0"/>
              </a:rPr>
              <a:t>Tsingoni</a:t>
            </a:r>
            <a:r>
              <a:rPr lang="en-US" sz="900" b="0" i="1" dirty="0">
                <a:solidFill>
                  <a:srgbClr val="002060"/>
                </a:solidFill>
                <a:latin typeface="Gotham Book" pitchFamily="50" charset="0"/>
              </a:rPr>
              <a:t> </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CA </a:t>
            </a:r>
            <a:r>
              <a:rPr lang="en-US" sz="900" b="0" i="1" dirty="0" err="1">
                <a:solidFill>
                  <a:srgbClr val="002060"/>
                </a:solidFill>
                <a:latin typeface="Gotham Book" pitchFamily="50" charset="0"/>
              </a:rPr>
              <a:t>Dembéni</a:t>
            </a:r>
            <a:r>
              <a:rPr lang="en-US" sz="900" b="0" i="1" dirty="0">
                <a:solidFill>
                  <a:srgbClr val="002060"/>
                </a:solidFill>
                <a:latin typeface="Gotham Book" pitchFamily="50" charset="0"/>
              </a:rPr>
              <a:t> Mamoudzou </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CC du Sud </a:t>
            </a:r>
          </a:p>
          <a:p>
            <a:pPr marL="971550" lvl="2" indent="-228600" algn="just">
              <a:buBlip>
                <a:blip r:embed="rId3">
                  <a:extLst>
                    <a:ext uri="{96DAC541-7B7A-43D3-8B79-37D633B846F1}">
                      <asvg:svgBlip xmlns:asvg="http://schemas.microsoft.com/office/drawing/2016/SVG/main" r:embed="rId4"/>
                    </a:ext>
                  </a:extLst>
                </a:blip>
              </a:buBlip>
            </a:pPr>
            <a:r>
              <a:rPr lang="en-US" sz="900" b="0" i="1" dirty="0" err="1">
                <a:solidFill>
                  <a:srgbClr val="002060"/>
                </a:solidFill>
                <a:latin typeface="Gotham Book" pitchFamily="50" charset="0"/>
              </a:rPr>
              <a:t>Mtsamboro</a:t>
            </a:r>
            <a:r>
              <a:rPr lang="en-US" sz="900" b="0" i="1" dirty="0">
                <a:solidFill>
                  <a:srgbClr val="002060"/>
                </a:solidFill>
                <a:latin typeface="Gotham Book" pitchFamily="50" charset="0"/>
              </a:rPr>
              <a:t> </a:t>
            </a:r>
          </a:p>
          <a:p>
            <a:pPr marL="971550" lvl="2" indent="-228600" algn="just">
              <a:buBlip>
                <a:blip r:embed="rId3">
                  <a:extLst>
                    <a:ext uri="{96DAC541-7B7A-43D3-8B79-37D633B846F1}">
                      <asvg:svgBlip xmlns:asvg="http://schemas.microsoft.com/office/drawing/2016/SVG/main" r:embed="rId4"/>
                    </a:ext>
                  </a:extLst>
                </a:blip>
              </a:buBlip>
            </a:pPr>
            <a:r>
              <a:rPr lang="en-US" sz="900" b="0" i="1" dirty="0" err="1">
                <a:solidFill>
                  <a:srgbClr val="002060"/>
                </a:solidFill>
                <a:latin typeface="Gotham Book" pitchFamily="50" charset="0"/>
              </a:rPr>
              <a:t>Boueni</a:t>
            </a:r>
            <a:r>
              <a:rPr lang="en-US" sz="900" b="0" i="1" dirty="0">
                <a:solidFill>
                  <a:srgbClr val="002060"/>
                </a:solidFill>
                <a:latin typeface="Gotham Book" pitchFamily="50" charset="0"/>
              </a:rPr>
              <a:t> </a:t>
            </a: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Sada</a:t>
            </a:r>
          </a:p>
          <a:p>
            <a:pPr marL="971550" lvl="2" indent="-228600" algn="just">
              <a:buBlip>
                <a:blip r:embed="rId3">
                  <a:extLst>
                    <a:ext uri="{96DAC541-7B7A-43D3-8B79-37D633B846F1}">
                      <asvg:svgBlip xmlns:asvg="http://schemas.microsoft.com/office/drawing/2016/SVG/main" r:embed="rId4"/>
                    </a:ext>
                  </a:extLst>
                </a:blip>
              </a:buBlip>
            </a:pPr>
            <a:r>
              <a:rPr lang="en-US" sz="900" b="0" i="1" dirty="0" err="1">
                <a:solidFill>
                  <a:srgbClr val="002060"/>
                </a:solidFill>
                <a:latin typeface="Gotham Book" pitchFamily="50" charset="0"/>
              </a:rPr>
              <a:t>Koungou</a:t>
            </a:r>
            <a:endParaRPr lang="en-US" sz="900" b="0" i="1" dirty="0">
              <a:solidFill>
                <a:srgbClr val="002060"/>
              </a:solidFill>
              <a:latin typeface="Gotham Book" pitchFamily="50" charset="0"/>
            </a:endParaRPr>
          </a:p>
          <a:p>
            <a:pPr marL="971550" lvl="2" indent="-228600" algn="just">
              <a:buBlip>
                <a:blip r:embed="rId3">
                  <a:extLst>
                    <a:ext uri="{96DAC541-7B7A-43D3-8B79-37D633B846F1}">
                      <asvg:svgBlip xmlns:asvg="http://schemas.microsoft.com/office/drawing/2016/SVG/main" r:embed="rId4"/>
                    </a:ext>
                  </a:extLst>
                </a:blip>
              </a:buBlip>
            </a:pPr>
            <a:r>
              <a:rPr lang="en-US" sz="900" b="0" i="1" dirty="0">
                <a:solidFill>
                  <a:srgbClr val="002060"/>
                </a:solidFill>
                <a:latin typeface="Gotham Book" pitchFamily="50" charset="0"/>
              </a:rPr>
              <a:t>Mamoudzou</a:t>
            </a:r>
          </a:p>
          <a:p>
            <a:pPr marL="514350" lvl="1" indent="-228600" algn="just">
              <a:buBlip>
                <a:blip r:embed="rId3">
                  <a:extLst>
                    <a:ext uri="{96DAC541-7B7A-43D3-8B79-37D633B846F1}">
                      <asvg:svgBlip xmlns:asvg="http://schemas.microsoft.com/office/drawing/2016/SVG/main" r:embed="rId4"/>
                    </a:ext>
                  </a:extLst>
                </a:blip>
              </a:buBlip>
            </a:pPr>
            <a:r>
              <a:rPr lang="fr-FR" sz="1200" b="0" i="1" dirty="0">
                <a:solidFill>
                  <a:srgbClr val="002060"/>
                </a:solidFill>
                <a:latin typeface="Gotham Book" pitchFamily="50" charset="0"/>
              </a:rPr>
              <a:t>Saint-Pierre et Miquelon</a:t>
            </a:r>
          </a:p>
          <a:p>
            <a:pPr marL="514350" lvl="1" indent="-228600" algn="just">
              <a:buBlip>
                <a:blip r:embed="rId3">
                  <a:extLst>
                    <a:ext uri="{96DAC541-7B7A-43D3-8B79-37D633B846F1}">
                      <asvg:svgBlip xmlns:asvg="http://schemas.microsoft.com/office/drawing/2016/SVG/main" r:embed="rId4"/>
                    </a:ext>
                  </a:extLst>
                </a:blip>
              </a:buBlip>
            </a:pPr>
            <a:r>
              <a:rPr lang="fr-FR" sz="1200" b="0" i="1" dirty="0">
                <a:solidFill>
                  <a:srgbClr val="002060"/>
                </a:solidFill>
                <a:latin typeface="Gotham Book" pitchFamily="50" charset="0"/>
              </a:rPr>
              <a:t>Polynésie Française</a:t>
            </a:r>
          </a:p>
          <a:p>
            <a:pPr marL="971550" lvl="2" indent="-228600" algn="just">
              <a:buBlip>
                <a:blip r:embed="rId3">
                  <a:extLst>
                    <a:ext uri="{96DAC541-7B7A-43D3-8B79-37D633B846F1}">
                      <asvg:svgBlip xmlns:asvg="http://schemas.microsoft.com/office/drawing/2016/SVG/main" r:embed="rId4"/>
                    </a:ext>
                  </a:extLst>
                </a:blip>
              </a:buBlip>
            </a:pPr>
            <a:r>
              <a:rPr lang="fr-FR" sz="1000" b="0" i="1" dirty="0">
                <a:solidFill>
                  <a:srgbClr val="002060"/>
                </a:solidFill>
                <a:latin typeface="Gotham Book" pitchFamily="50" charset="0"/>
              </a:rPr>
              <a:t>Collectivité d’outre-mer de Polynésie Française </a:t>
            </a:r>
          </a:p>
          <a:p>
            <a:pPr marL="971550" lvl="2" indent="-228600" algn="just">
              <a:buBlip>
                <a:blip r:embed="rId3">
                  <a:extLst>
                    <a:ext uri="{96DAC541-7B7A-43D3-8B79-37D633B846F1}">
                      <asvg:svgBlip xmlns:asvg="http://schemas.microsoft.com/office/drawing/2016/SVG/main" r:embed="rId4"/>
                    </a:ext>
                  </a:extLst>
                </a:blip>
              </a:buBlip>
            </a:pPr>
            <a:r>
              <a:rPr lang="fr-FR" sz="1000" b="0" i="1" dirty="0">
                <a:solidFill>
                  <a:srgbClr val="002060"/>
                </a:solidFill>
                <a:latin typeface="Gotham Book" pitchFamily="50" charset="0"/>
              </a:rPr>
              <a:t>Commune de Bora-Bora </a:t>
            </a:r>
          </a:p>
          <a:p>
            <a:pPr marL="971550" lvl="2" indent="-228600" algn="just">
              <a:buBlip>
                <a:blip r:embed="rId3">
                  <a:extLst>
                    <a:ext uri="{96DAC541-7B7A-43D3-8B79-37D633B846F1}">
                      <asvg:svgBlip xmlns:asvg="http://schemas.microsoft.com/office/drawing/2016/SVG/main" r:embed="rId4"/>
                    </a:ext>
                  </a:extLst>
                </a:blip>
              </a:buBlip>
            </a:pPr>
            <a:r>
              <a:rPr lang="fr-FR" sz="1000" b="0" i="1" dirty="0">
                <a:solidFill>
                  <a:srgbClr val="002060"/>
                </a:solidFill>
                <a:latin typeface="Gotham Book" pitchFamily="50" charset="0"/>
              </a:rPr>
              <a:t>Commune de Pirae</a:t>
            </a:r>
          </a:p>
          <a:p>
            <a:pPr marL="742950" lvl="2" algn="just"/>
            <a:endParaRPr lang="fr-FR" sz="1000" b="0" i="1" dirty="0">
              <a:solidFill>
                <a:srgbClr val="002060"/>
              </a:solidFill>
              <a:latin typeface="Gotham Book" pitchFamily="50" charset="0"/>
            </a:endParaRPr>
          </a:p>
          <a:p>
            <a:pPr marL="742950" lvl="2" algn="just"/>
            <a:endParaRPr lang="fr-FR" sz="1000" b="0" i="1" dirty="0">
              <a:solidFill>
                <a:srgbClr val="002060"/>
              </a:solidFill>
              <a:latin typeface="Gotham Book" pitchFamily="50" charset="0"/>
            </a:endParaRPr>
          </a:p>
          <a:p>
            <a:pPr algn="just"/>
            <a:endParaRPr lang="fr-FR" sz="1050" i="1" dirty="0">
              <a:solidFill>
                <a:srgbClr val="002060"/>
              </a:solidFill>
              <a:latin typeface="Gotham Book" pitchFamily="50" charset="0"/>
            </a:endParaRPr>
          </a:p>
        </p:txBody>
      </p:sp>
      <p:pic>
        <p:nvPicPr>
          <p:cNvPr id="11" name="Picture 2" descr="France d'outre-mer — Wikipédia">
            <a:extLst>
              <a:ext uri="{FF2B5EF4-FFF2-40B4-BE49-F238E27FC236}">
                <a16:creationId xmlns:a16="http://schemas.microsoft.com/office/drawing/2014/main" id="{991BE5D8-45C0-169B-B1F8-CDC2FA4CA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670" y="1568873"/>
            <a:ext cx="6093320" cy="372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13711"/>
      </p:ext>
    </p:extLst>
  </p:cSld>
  <p:clrMapOvr>
    <a:masterClrMapping/>
  </p:clrMapOvr>
  <mc:AlternateContent xmlns:mc="http://schemas.openxmlformats.org/markup-compatibility/2006" xmlns:p14="http://schemas.microsoft.com/office/powerpoint/2010/main">
    <mc:Choice Requires="p14">
      <p:transition spd="slow" p14:dur="2000" advTm="4002"/>
    </mc:Choice>
    <mc:Fallback xmlns="">
      <p:transition spd="slow" advTm="40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E4F5A5-29BC-4AF4-B9F6-86D33920BE6D}"/>
              </a:ext>
            </a:extLst>
          </p:cNvPr>
          <p:cNvPicPr>
            <a:picLocks noChangeAspect="1"/>
          </p:cNvPicPr>
          <p:nvPr/>
        </p:nvPicPr>
        <p:blipFill>
          <a:blip r:embed="rId2"/>
          <a:stretch>
            <a:fillRect/>
          </a:stretch>
        </p:blipFill>
        <p:spPr>
          <a:xfrm>
            <a:off x="258683" y="120555"/>
            <a:ext cx="1108478" cy="611444"/>
          </a:xfrm>
          <a:prstGeom prst="rect">
            <a:avLst/>
          </a:prstGeom>
        </p:spPr>
      </p:pic>
      <p:sp>
        <p:nvSpPr>
          <p:cNvPr id="4" name="Rectangle 3">
            <a:extLst>
              <a:ext uri="{FF2B5EF4-FFF2-40B4-BE49-F238E27FC236}">
                <a16:creationId xmlns:a16="http://schemas.microsoft.com/office/drawing/2014/main" id="{D032EF36-F0B8-40CD-A476-82B274E28243}"/>
              </a:ext>
            </a:extLst>
          </p:cNvPr>
          <p:cNvSpPr/>
          <p:nvPr/>
        </p:nvSpPr>
        <p:spPr>
          <a:xfrm flipV="1">
            <a:off x="1216242" y="921421"/>
            <a:ext cx="9500834" cy="45719"/>
          </a:xfrm>
          <a:prstGeom prst="rect">
            <a:avLst/>
          </a:prstGeom>
          <a:solidFill>
            <a:srgbClr val="FFC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3D52C53A-01E2-4614-BBF8-5AD046B43515}"/>
              </a:ext>
            </a:extLst>
          </p:cNvPr>
          <p:cNvSpPr txBox="1"/>
          <p:nvPr/>
        </p:nvSpPr>
        <p:spPr>
          <a:xfrm>
            <a:off x="1216241" y="1156562"/>
            <a:ext cx="9232683" cy="769441"/>
          </a:xfrm>
          <a:prstGeom prst="rect">
            <a:avLst/>
          </a:prstGeom>
          <a:noFill/>
        </p:spPr>
        <p:txBody>
          <a:bodyPr wrap="square">
            <a:spAutoFit/>
          </a:bodyPr>
          <a:lstStyle/>
          <a:p>
            <a:r>
              <a:rPr lang="fr-FR" sz="2200" b="1" u="sng" dirty="0">
                <a:solidFill>
                  <a:srgbClr val="FFC94F"/>
                </a:solidFill>
              </a:rPr>
              <a:t>La Notation AFL </a:t>
            </a:r>
            <a:r>
              <a:rPr lang="fr-FR" sz="2200" b="1" dirty="0">
                <a:solidFill>
                  <a:srgbClr val="FFC94F"/>
                </a:solidFill>
              </a:rPr>
              <a:t>– Le </a:t>
            </a:r>
            <a:r>
              <a:rPr lang="fr-FR" sz="2200" b="1" dirty="0">
                <a:solidFill>
                  <a:srgbClr val="000066"/>
                </a:solidFill>
              </a:rPr>
              <a:t>baromètre annuel</a:t>
            </a:r>
          </a:p>
          <a:p>
            <a:r>
              <a:rPr lang="fr-FR" sz="2200" b="1" dirty="0">
                <a:solidFill>
                  <a:srgbClr val="000066"/>
                </a:solidFill>
              </a:rPr>
              <a:t> </a:t>
            </a:r>
            <a:r>
              <a:rPr lang="fr-FR" sz="1400" b="1" dirty="0">
                <a:solidFill>
                  <a:srgbClr val="000066"/>
                </a:solidFill>
              </a:rPr>
              <a:t>https://www.agence-france-locale.fr/app/uploads/2024/06/rapport_barometre_digital_2024_definitif_compressed.pdf</a:t>
            </a:r>
          </a:p>
        </p:txBody>
      </p:sp>
      <p:pic>
        <p:nvPicPr>
          <p:cNvPr id="19" name="Image 18">
            <a:extLst>
              <a:ext uri="{FF2B5EF4-FFF2-40B4-BE49-F238E27FC236}">
                <a16:creationId xmlns:a16="http://schemas.microsoft.com/office/drawing/2014/main" id="{88AFFF0E-D973-4B46-8049-46E4D0BD298C}"/>
              </a:ext>
            </a:extLst>
          </p:cNvPr>
          <p:cNvPicPr>
            <a:picLocks noChangeAspect="1"/>
          </p:cNvPicPr>
          <p:nvPr/>
        </p:nvPicPr>
        <p:blipFill rotWithShape="1">
          <a:blip r:embed="rId3"/>
          <a:srcRect l="60947" t="24481" r="2572" b="9125"/>
          <a:stretch/>
        </p:blipFill>
        <p:spPr>
          <a:xfrm>
            <a:off x="6180230" y="2341180"/>
            <a:ext cx="3102025" cy="3175624"/>
          </a:xfrm>
          <a:prstGeom prst="rect">
            <a:avLst/>
          </a:prstGeom>
        </p:spPr>
      </p:pic>
      <p:sp>
        <p:nvSpPr>
          <p:cNvPr id="5" name="Espace réservé du numéro de diapositive 4">
            <a:extLst>
              <a:ext uri="{FF2B5EF4-FFF2-40B4-BE49-F238E27FC236}">
                <a16:creationId xmlns:a16="http://schemas.microsoft.com/office/drawing/2014/main" id="{38D83E7C-2C7A-42A8-BE95-6B8311A10521}"/>
              </a:ext>
            </a:extLst>
          </p:cNvPr>
          <p:cNvSpPr>
            <a:spLocks noGrp="1"/>
          </p:cNvSpPr>
          <p:nvPr>
            <p:ph type="sldNum" sz="quarter" idx="12"/>
          </p:nvPr>
        </p:nvSpPr>
        <p:spPr/>
        <p:txBody>
          <a:bodyPr/>
          <a:lstStyle/>
          <a:p>
            <a:fld id="{42E7235A-348C-496A-B667-5DD25FD2FDA8}" type="slidenum">
              <a:rPr lang="fr-FR" smtClean="0"/>
              <a:t>5</a:t>
            </a:fld>
            <a:endParaRPr lang="fr-FR"/>
          </a:p>
        </p:txBody>
      </p:sp>
      <p:pic>
        <p:nvPicPr>
          <p:cNvPr id="2" name="Image 1">
            <a:extLst>
              <a:ext uri="{FF2B5EF4-FFF2-40B4-BE49-F238E27FC236}">
                <a16:creationId xmlns:a16="http://schemas.microsoft.com/office/drawing/2014/main" id="{505832D1-42D7-99EE-DB39-6F8E01E2DC55}"/>
              </a:ext>
            </a:extLst>
          </p:cNvPr>
          <p:cNvPicPr>
            <a:picLocks noChangeAspect="1"/>
          </p:cNvPicPr>
          <p:nvPr/>
        </p:nvPicPr>
        <p:blipFill>
          <a:blip r:embed="rId4"/>
          <a:stretch>
            <a:fillRect/>
          </a:stretch>
        </p:blipFill>
        <p:spPr>
          <a:xfrm>
            <a:off x="1001110" y="2233635"/>
            <a:ext cx="4377559" cy="3283169"/>
          </a:xfrm>
          <a:prstGeom prst="rect">
            <a:avLst/>
          </a:prstGeom>
        </p:spPr>
      </p:pic>
    </p:spTree>
    <p:extLst>
      <p:ext uri="{BB962C8B-B14F-4D97-AF65-F5344CB8AC3E}">
        <p14:creationId xmlns:p14="http://schemas.microsoft.com/office/powerpoint/2010/main" val="40492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apture d’écran, texte, cercle, Graphique&#10;&#10;Description générée automatiquement">
            <a:extLst>
              <a:ext uri="{FF2B5EF4-FFF2-40B4-BE49-F238E27FC236}">
                <a16:creationId xmlns:a16="http://schemas.microsoft.com/office/drawing/2014/main" id="{791C93DA-1798-4A50-EDC3-78CF88CFC94C}"/>
              </a:ext>
            </a:extLst>
          </p:cNvPr>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Espace réservé du texte 2">
            <a:extLst>
              <a:ext uri="{FF2B5EF4-FFF2-40B4-BE49-F238E27FC236}">
                <a16:creationId xmlns:a16="http://schemas.microsoft.com/office/drawing/2014/main" id="{49F0E9C2-3447-C08A-9D82-6FE4757D1E1E}"/>
              </a:ext>
            </a:extLst>
          </p:cNvPr>
          <p:cNvSpPr txBox="1">
            <a:spLocks/>
          </p:cNvSpPr>
          <p:nvPr/>
        </p:nvSpPr>
        <p:spPr>
          <a:xfrm>
            <a:off x="848680" y="1030108"/>
            <a:ext cx="10956224" cy="1076888"/>
          </a:xfrm>
          <a:prstGeom prst="rect">
            <a:avLst/>
          </a:prstGeom>
          <a:no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14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200" b="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000" b="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000" b="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000" b="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fr-FR" sz="1500" i="0" u="none" strike="noStrike" kern="1200" cap="none" spc="0" normalizeH="0" baseline="0" noProof="0">
                <a:ln>
                  <a:noFill/>
                </a:ln>
                <a:solidFill>
                  <a:schemeClr val="accent3">
                    <a:lumMod val="20000"/>
                    <a:lumOff val="80000"/>
                  </a:schemeClr>
                </a:solidFill>
                <a:effectLst/>
                <a:uLnTx/>
                <a:uFillTx/>
                <a:latin typeface="Gotham Bold" pitchFamily="50" charset="0"/>
              </a:rPr>
              <a:t>Qu’est-ce que la note AFL ? </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fr-FR" sz="2000" i="0" u="none" strike="noStrike" kern="1200" cap="none" spc="0" normalizeH="0" baseline="0" noProof="0">
                <a:ln>
                  <a:noFill/>
                </a:ln>
                <a:solidFill>
                  <a:schemeClr val="bg1"/>
                </a:solidFill>
                <a:effectLst/>
                <a:uLnTx/>
                <a:uFillTx/>
                <a:latin typeface="Gotham Bold" pitchFamily="50" charset="0"/>
              </a:rPr>
              <a:t>Toutes les collectivités françaises se voient attribuer une « note AFL » entre 1 et 7. Elle repose sur trois critères : </a:t>
            </a:r>
          </a:p>
        </p:txBody>
      </p:sp>
      <p:sp>
        <p:nvSpPr>
          <p:cNvPr id="12" name="Rectangle 11">
            <a:extLst>
              <a:ext uri="{FF2B5EF4-FFF2-40B4-BE49-F238E27FC236}">
                <a16:creationId xmlns:a16="http://schemas.microsoft.com/office/drawing/2014/main" id="{787B0521-37C0-430C-FB29-1ED1629DDAA4}"/>
              </a:ext>
            </a:extLst>
          </p:cNvPr>
          <p:cNvSpPr/>
          <p:nvPr/>
        </p:nvSpPr>
        <p:spPr>
          <a:xfrm>
            <a:off x="848680" y="889934"/>
            <a:ext cx="2278221" cy="45719"/>
          </a:xfrm>
          <a:prstGeom prst="rect">
            <a:avLst/>
          </a:prstGeom>
          <a:solidFill>
            <a:srgbClr val="EE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E0520"/>
              </a:solidFill>
            </a:endParaRPr>
          </a:p>
        </p:txBody>
      </p:sp>
      <p:sp>
        <p:nvSpPr>
          <p:cNvPr id="13" name="Titre 1">
            <a:extLst>
              <a:ext uri="{FF2B5EF4-FFF2-40B4-BE49-F238E27FC236}">
                <a16:creationId xmlns:a16="http://schemas.microsoft.com/office/drawing/2014/main" id="{D1528433-F681-7375-D630-90486B476379}"/>
              </a:ext>
            </a:extLst>
          </p:cNvPr>
          <p:cNvSpPr txBox="1">
            <a:spLocks/>
          </p:cNvSpPr>
          <p:nvPr/>
        </p:nvSpPr>
        <p:spPr>
          <a:xfrm>
            <a:off x="848680" y="346010"/>
            <a:ext cx="11567984" cy="511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a:solidFill>
                  <a:schemeClr val="bg1"/>
                </a:solidFill>
                <a:latin typeface="Antipasto" panose="02000506000000020004" pitchFamily="2" charset="0"/>
                <a:ea typeface="Cambria" panose="02040503050406030204" pitchFamily="18" charset="0"/>
              </a:rPr>
              <a:t>Le baromètre : une étude qui s’appuie sur le mécanisme de </a:t>
            </a:r>
            <a:r>
              <a:rPr lang="fr-FR" sz="2400" err="1">
                <a:solidFill>
                  <a:schemeClr val="bg1"/>
                </a:solidFill>
                <a:latin typeface="Antipasto" panose="02000506000000020004" pitchFamily="2" charset="0"/>
                <a:ea typeface="Cambria" panose="02040503050406030204" pitchFamily="18" charset="0"/>
              </a:rPr>
              <a:t>scoring</a:t>
            </a:r>
            <a:r>
              <a:rPr lang="fr-FR" sz="2400">
                <a:solidFill>
                  <a:schemeClr val="bg1"/>
                </a:solidFill>
                <a:latin typeface="Antipasto" panose="02000506000000020004" pitchFamily="2" charset="0"/>
                <a:ea typeface="Cambria" panose="02040503050406030204" pitchFamily="18" charset="0"/>
              </a:rPr>
              <a:t> utilisé par l’AFL</a:t>
            </a:r>
            <a:endParaRPr lang="fr-FR" sz="2400">
              <a:solidFill>
                <a:schemeClr val="bg1"/>
              </a:solidFill>
              <a:latin typeface="Antipasto" panose="02000506000000020004" pitchFamily="2" charset="0"/>
            </a:endParaRPr>
          </a:p>
        </p:txBody>
      </p:sp>
      <p:grpSp>
        <p:nvGrpSpPr>
          <p:cNvPr id="54" name="Groupe 53">
            <a:extLst>
              <a:ext uri="{FF2B5EF4-FFF2-40B4-BE49-F238E27FC236}">
                <a16:creationId xmlns:a16="http://schemas.microsoft.com/office/drawing/2014/main" id="{94D0064C-367E-DEBB-6428-79C30ED19E69}"/>
              </a:ext>
            </a:extLst>
          </p:cNvPr>
          <p:cNvGrpSpPr/>
          <p:nvPr/>
        </p:nvGrpSpPr>
        <p:grpSpPr>
          <a:xfrm>
            <a:off x="960191" y="2244316"/>
            <a:ext cx="3396343" cy="3583576"/>
            <a:chOff x="8991350" y="2166544"/>
            <a:chExt cx="3396343" cy="3583576"/>
          </a:xfrm>
        </p:grpSpPr>
        <p:grpSp>
          <p:nvGrpSpPr>
            <p:cNvPr id="15" name="Groupe 14">
              <a:extLst>
                <a:ext uri="{FF2B5EF4-FFF2-40B4-BE49-F238E27FC236}">
                  <a16:creationId xmlns:a16="http://schemas.microsoft.com/office/drawing/2014/main" id="{64496E67-58C1-4ACE-B432-1EC3B722A6FA}"/>
                </a:ext>
              </a:extLst>
            </p:cNvPr>
            <p:cNvGrpSpPr/>
            <p:nvPr/>
          </p:nvGrpSpPr>
          <p:grpSpPr>
            <a:xfrm>
              <a:off x="8991350" y="2267778"/>
              <a:ext cx="487680" cy="3367313"/>
              <a:chOff x="1336360" y="2284893"/>
              <a:chExt cx="487680" cy="3367313"/>
            </a:xfrm>
          </p:grpSpPr>
          <p:sp>
            <p:nvSpPr>
              <p:cNvPr id="16" name="Rectangle 15">
                <a:extLst>
                  <a:ext uri="{FF2B5EF4-FFF2-40B4-BE49-F238E27FC236}">
                    <a16:creationId xmlns:a16="http://schemas.microsoft.com/office/drawing/2014/main" id="{D3C344FA-0A86-731F-4861-D8E6366AFBAD}"/>
                  </a:ext>
                </a:extLst>
              </p:cNvPr>
              <p:cNvSpPr/>
              <p:nvPr/>
            </p:nvSpPr>
            <p:spPr>
              <a:xfrm>
                <a:off x="1336360" y="5164526"/>
                <a:ext cx="487680" cy="487680"/>
              </a:xfrm>
              <a:prstGeom prst="rect">
                <a:avLst/>
              </a:prstGeom>
              <a:solidFill>
                <a:srgbClr val="1B1C1B"/>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a:latin typeface="Antipasto" panose="02000506000000020004" pitchFamily="2" charset="0"/>
                  </a:rPr>
                  <a:t>7</a:t>
                </a:r>
              </a:p>
            </p:txBody>
          </p:sp>
          <p:sp>
            <p:nvSpPr>
              <p:cNvPr id="17" name="Rectangle 16">
                <a:extLst>
                  <a:ext uri="{FF2B5EF4-FFF2-40B4-BE49-F238E27FC236}">
                    <a16:creationId xmlns:a16="http://schemas.microsoft.com/office/drawing/2014/main" id="{CF8EE1F7-38D1-81DE-E7BA-478D3449B925}"/>
                  </a:ext>
                </a:extLst>
              </p:cNvPr>
              <p:cNvSpPr/>
              <p:nvPr/>
            </p:nvSpPr>
            <p:spPr>
              <a:xfrm>
                <a:off x="1336360" y="4674307"/>
                <a:ext cx="487680" cy="487680"/>
              </a:xfrm>
              <a:prstGeom prst="rect">
                <a:avLst/>
              </a:prstGeom>
              <a:solidFill>
                <a:srgbClr val="E20721"/>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a:latin typeface="Antipasto" panose="02000506000000020004" pitchFamily="2" charset="0"/>
                  </a:rPr>
                  <a:t>6</a:t>
                </a:r>
              </a:p>
            </p:txBody>
          </p:sp>
          <p:sp>
            <p:nvSpPr>
              <p:cNvPr id="18" name="Rectangle 17">
                <a:extLst>
                  <a:ext uri="{FF2B5EF4-FFF2-40B4-BE49-F238E27FC236}">
                    <a16:creationId xmlns:a16="http://schemas.microsoft.com/office/drawing/2014/main" id="{801B0D4D-1272-C8E3-6C18-11CDF1C5A7D3}"/>
                  </a:ext>
                </a:extLst>
              </p:cNvPr>
              <p:cNvSpPr/>
              <p:nvPr/>
            </p:nvSpPr>
            <p:spPr>
              <a:xfrm>
                <a:off x="1336360" y="4197637"/>
                <a:ext cx="487680" cy="487680"/>
              </a:xfrm>
              <a:prstGeom prst="rect">
                <a:avLst/>
              </a:prstGeom>
              <a:solidFill>
                <a:srgbClr val="134F7B"/>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a:latin typeface="Antipasto" panose="02000506000000020004" pitchFamily="2" charset="0"/>
                  </a:rPr>
                  <a:t>5</a:t>
                </a:r>
              </a:p>
            </p:txBody>
          </p:sp>
          <p:sp>
            <p:nvSpPr>
              <p:cNvPr id="19" name="Rectangle 18">
                <a:extLst>
                  <a:ext uri="{FF2B5EF4-FFF2-40B4-BE49-F238E27FC236}">
                    <a16:creationId xmlns:a16="http://schemas.microsoft.com/office/drawing/2014/main" id="{168AC05F-2CA3-0AB4-F3EF-F62AE7EFDAB0}"/>
                  </a:ext>
                </a:extLst>
              </p:cNvPr>
              <p:cNvSpPr/>
              <p:nvPr/>
            </p:nvSpPr>
            <p:spPr>
              <a:xfrm>
                <a:off x="1336360" y="3705669"/>
                <a:ext cx="487680" cy="487680"/>
              </a:xfrm>
              <a:prstGeom prst="rect">
                <a:avLst/>
              </a:prstGeom>
              <a:solidFill>
                <a:srgbClr val="0C75B9"/>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a:latin typeface="Antipasto" panose="02000506000000020004" pitchFamily="2" charset="0"/>
                  </a:rPr>
                  <a:t>4</a:t>
                </a:r>
              </a:p>
            </p:txBody>
          </p:sp>
          <p:sp>
            <p:nvSpPr>
              <p:cNvPr id="20" name="Rectangle 19">
                <a:extLst>
                  <a:ext uri="{FF2B5EF4-FFF2-40B4-BE49-F238E27FC236}">
                    <a16:creationId xmlns:a16="http://schemas.microsoft.com/office/drawing/2014/main" id="{132416E9-6B91-52D4-B429-837140A28E8C}"/>
                  </a:ext>
                </a:extLst>
              </p:cNvPr>
              <p:cNvSpPr/>
              <p:nvPr/>
            </p:nvSpPr>
            <p:spPr>
              <a:xfrm>
                <a:off x="1336360" y="3231308"/>
                <a:ext cx="487680" cy="487680"/>
              </a:xfrm>
              <a:prstGeom prst="rect">
                <a:avLst/>
              </a:prstGeom>
              <a:solidFill>
                <a:srgbClr val="9AC4E3"/>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a:latin typeface="Antipasto" panose="02000506000000020004" pitchFamily="2" charset="0"/>
                  </a:rPr>
                  <a:t>3</a:t>
                </a:r>
              </a:p>
            </p:txBody>
          </p:sp>
          <p:sp>
            <p:nvSpPr>
              <p:cNvPr id="21" name="Rectangle 20">
                <a:extLst>
                  <a:ext uri="{FF2B5EF4-FFF2-40B4-BE49-F238E27FC236}">
                    <a16:creationId xmlns:a16="http://schemas.microsoft.com/office/drawing/2014/main" id="{C7942EB4-96C7-AF70-E842-DD136ECF6F99}"/>
                  </a:ext>
                </a:extLst>
              </p:cNvPr>
              <p:cNvSpPr/>
              <p:nvPr/>
            </p:nvSpPr>
            <p:spPr>
              <a:xfrm>
                <a:off x="1336360" y="2747864"/>
                <a:ext cx="487680" cy="487680"/>
              </a:xfrm>
              <a:prstGeom prst="rect">
                <a:avLst/>
              </a:prstGeom>
              <a:solidFill>
                <a:srgbClr val="B5D8EC"/>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a:latin typeface="Antipasto" panose="02000506000000020004" pitchFamily="2" charset="0"/>
                  </a:rPr>
                  <a:t>2</a:t>
                </a:r>
              </a:p>
            </p:txBody>
          </p:sp>
          <p:sp>
            <p:nvSpPr>
              <p:cNvPr id="22" name="Rectangle 21">
                <a:extLst>
                  <a:ext uri="{FF2B5EF4-FFF2-40B4-BE49-F238E27FC236}">
                    <a16:creationId xmlns:a16="http://schemas.microsoft.com/office/drawing/2014/main" id="{D2B296B4-0D67-19BD-5681-19D85743CCBF}"/>
                  </a:ext>
                </a:extLst>
              </p:cNvPr>
              <p:cNvSpPr/>
              <p:nvPr/>
            </p:nvSpPr>
            <p:spPr>
              <a:xfrm>
                <a:off x="1336360" y="2284893"/>
                <a:ext cx="487680" cy="487680"/>
              </a:xfrm>
              <a:prstGeom prst="rect">
                <a:avLst/>
              </a:prstGeom>
              <a:solidFill>
                <a:srgbClr val="D1DCE1"/>
              </a:solidFill>
              <a:ln>
                <a:solidFill>
                  <a:srgbClr val="263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a:solidFill>
                      <a:schemeClr val="tx1"/>
                    </a:solidFill>
                    <a:latin typeface="Antipasto" panose="02000506000000020004" pitchFamily="2" charset="0"/>
                  </a:rPr>
                  <a:t>1</a:t>
                </a:r>
              </a:p>
            </p:txBody>
          </p:sp>
        </p:grpSp>
        <p:cxnSp>
          <p:nvCxnSpPr>
            <p:cNvPr id="23" name="Connecteur droit 22">
              <a:extLst>
                <a:ext uri="{FF2B5EF4-FFF2-40B4-BE49-F238E27FC236}">
                  <a16:creationId xmlns:a16="http://schemas.microsoft.com/office/drawing/2014/main" id="{9D02243F-D178-1521-C509-ABD016964E4F}"/>
                </a:ext>
              </a:extLst>
            </p:cNvPr>
            <p:cNvCxnSpPr/>
            <p:nvPr/>
          </p:nvCxnSpPr>
          <p:spPr>
            <a:xfrm>
              <a:off x="8991350" y="2166544"/>
              <a:ext cx="1166949" cy="0"/>
            </a:xfrm>
            <a:prstGeom prst="line">
              <a:avLst/>
            </a:prstGeom>
            <a:ln w="38100">
              <a:solidFill>
                <a:srgbClr val="00ABE9"/>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49B1DC0C-2523-0196-D043-792600797E16}"/>
                </a:ext>
              </a:extLst>
            </p:cNvPr>
            <p:cNvCxnSpPr/>
            <p:nvPr/>
          </p:nvCxnSpPr>
          <p:spPr>
            <a:xfrm>
              <a:off x="9002469" y="5750120"/>
              <a:ext cx="1166949" cy="0"/>
            </a:xfrm>
            <a:prstGeom prst="line">
              <a:avLst/>
            </a:prstGeom>
            <a:ln w="38100">
              <a:solidFill>
                <a:srgbClr val="00ABE9"/>
              </a:solidFill>
              <a:prstDash val="sysDot"/>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1A36EAC7-9ED1-9058-DD78-1B04B8660E59}"/>
                </a:ext>
              </a:extLst>
            </p:cNvPr>
            <p:cNvSpPr txBox="1"/>
            <p:nvPr/>
          </p:nvSpPr>
          <p:spPr>
            <a:xfrm>
              <a:off x="9531412" y="2351815"/>
              <a:ext cx="2812869" cy="307777"/>
            </a:xfrm>
            <a:prstGeom prst="rect">
              <a:avLst/>
            </a:prstGeom>
            <a:noFill/>
          </p:spPr>
          <p:txBody>
            <a:bodyPr wrap="square" rtlCol="0">
              <a:spAutoFit/>
            </a:bodyPr>
            <a:lstStyle/>
            <a:p>
              <a:r>
                <a:rPr lang="fr-FR" sz="1400">
                  <a:solidFill>
                    <a:schemeClr val="bg1"/>
                  </a:solidFill>
                  <a:latin typeface="Gotham Book" pitchFamily="50" charset="0"/>
                </a:rPr>
                <a:t>MEILLEURE NOTE</a:t>
              </a:r>
            </a:p>
          </p:txBody>
        </p:sp>
        <p:sp>
          <p:nvSpPr>
            <p:cNvPr id="26" name="ZoneTexte 25">
              <a:extLst>
                <a:ext uri="{FF2B5EF4-FFF2-40B4-BE49-F238E27FC236}">
                  <a16:creationId xmlns:a16="http://schemas.microsoft.com/office/drawing/2014/main" id="{E8202FD2-30D1-84BC-446D-401EE7F89A4E}"/>
                </a:ext>
              </a:extLst>
            </p:cNvPr>
            <p:cNvSpPr txBox="1"/>
            <p:nvPr/>
          </p:nvSpPr>
          <p:spPr>
            <a:xfrm>
              <a:off x="9574824" y="5258336"/>
              <a:ext cx="2812869" cy="307777"/>
            </a:xfrm>
            <a:prstGeom prst="rect">
              <a:avLst/>
            </a:prstGeom>
            <a:noFill/>
          </p:spPr>
          <p:txBody>
            <a:bodyPr wrap="square" rtlCol="0">
              <a:spAutoFit/>
            </a:bodyPr>
            <a:lstStyle/>
            <a:p>
              <a:r>
                <a:rPr lang="fr-FR" sz="1400">
                  <a:solidFill>
                    <a:schemeClr val="bg1"/>
                  </a:solidFill>
                  <a:latin typeface="Gotham Book" pitchFamily="50" charset="0"/>
                </a:rPr>
                <a:t>NOTE LA PLUS DÉGRADÉE</a:t>
              </a:r>
            </a:p>
          </p:txBody>
        </p:sp>
      </p:grpSp>
      <p:sp>
        <p:nvSpPr>
          <p:cNvPr id="31" name="ZoneTexte 30">
            <a:extLst>
              <a:ext uri="{FF2B5EF4-FFF2-40B4-BE49-F238E27FC236}">
                <a16:creationId xmlns:a16="http://schemas.microsoft.com/office/drawing/2014/main" id="{363E3DC8-FF3E-683C-2BB5-4F6E9D65314C}"/>
              </a:ext>
            </a:extLst>
          </p:cNvPr>
          <p:cNvSpPr txBox="1"/>
          <p:nvPr/>
        </p:nvSpPr>
        <p:spPr>
          <a:xfrm>
            <a:off x="4186161" y="2849148"/>
            <a:ext cx="1924227" cy="492443"/>
          </a:xfrm>
          <a:prstGeom prst="rect">
            <a:avLst/>
          </a:prstGeom>
          <a:solidFill>
            <a:schemeClr val="accent1">
              <a:lumMod val="40000"/>
              <a:lumOff val="60000"/>
            </a:schemeClr>
          </a:solidFill>
        </p:spPr>
        <p:txBody>
          <a:bodyPr wrap="square" rtlCol="0">
            <a:spAutoFit/>
          </a:bodyPr>
          <a:lstStyle/>
          <a:p>
            <a:r>
              <a:rPr lang="fr-FR" sz="1400">
                <a:solidFill>
                  <a:schemeClr val="bg1"/>
                </a:solidFill>
                <a:latin typeface="Gotham Bold" pitchFamily="50" charset="0"/>
              </a:rPr>
              <a:t>LA SOLVABILITÉ</a:t>
            </a:r>
          </a:p>
          <a:p>
            <a:r>
              <a:rPr lang="fr-FR" sz="1200">
                <a:solidFill>
                  <a:schemeClr val="bg1"/>
                </a:solidFill>
                <a:latin typeface="Gotham Bold" pitchFamily="50" charset="0"/>
              </a:rPr>
              <a:t> </a:t>
            </a:r>
          </a:p>
        </p:txBody>
      </p:sp>
      <p:pic>
        <p:nvPicPr>
          <p:cNvPr id="40" name="Image 39" descr="Une image contenant texte, silhouette, graphiques vectoriels&#10;&#10;Description générée automatiquement">
            <a:extLst>
              <a:ext uri="{FF2B5EF4-FFF2-40B4-BE49-F238E27FC236}">
                <a16:creationId xmlns:a16="http://schemas.microsoft.com/office/drawing/2014/main" id="{57CA5499-1C3F-193B-94BF-CBCD97D94BE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71181" y="2489399"/>
            <a:ext cx="194497" cy="269118"/>
          </a:xfrm>
          <a:prstGeom prst="rect">
            <a:avLst/>
          </a:prstGeom>
        </p:spPr>
      </p:pic>
      <p:sp>
        <p:nvSpPr>
          <p:cNvPr id="41" name="Espace réservé du contenu 1">
            <a:extLst>
              <a:ext uri="{FF2B5EF4-FFF2-40B4-BE49-F238E27FC236}">
                <a16:creationId xmlns:a16="http://schemas.microsoft.com/office/drawing/2014/main" id="{933D6198-3BBA-14F0-BAFC-51311D9F22F9}"/>
              </a:ext>
            </a:extLst>
          </p:cNvPr>
          <p:cNvSpPr txBox="1">
            <a:spLocks/>
          </p:cNvSpPr>
          <p:nvPr/>
        </p:nvSpPr>
        <p:spPr>
          <a:xfrm>
            <a:off x="4103692" y="3542261"/>
            <a:ext cx="2006696" cy="422111"/>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16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5"/>
              </a:buBlip>
              <a:defRPr sz="1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5"/>
              </a:buBlip>
              <a:defRPr sz="12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200">
                <a:solidFill>
                  <a:schemeClr val="bg1"/>
                </a:solidFill>
                <a:latin typeface="Gotham Bold" pitchFamily="50" charset="0"/>
              </a:rPr>
              <a:t>Pondérée à 55%, </a:t>
            </a:r>
            <a:r>
              <a:rPr lang="fr-FR" sz="1200">
                <a:solidFill>
                  <a:schemeClr val="bg1"/>
                </a:solidFill>
              </a:rPr>
              <a:t>elle résulte du taux de couverture du remboursement de la dette par l’épargne brute (30%) et du taux d’épargne brute (25%)</a:t>
            </a:r>
          </a:p>
        </p:txBody>
      </p:sp>
      <p:sp>
        <p:nvSpPr>
          <p:cNvPr id="42" name="Espace réservé du contenu 1">
            <a:extLst>
              <a:ext uri="{FF2B5EF4-FFF2-40B4-BE49-F238E27FC236}">
                <a16:creationId xmlns:a16="http://schemas.microsoft.com/office/drawing/2014/main" id="{2DFD9D00-4F16-C497-6D72-1744FC312D91}"/>
              </a:ext>
            </a:extLst>
          </p:cNvPr>
          <p:cNvSpPr txBox="1">
            <a:spLocks/>
          </p:cNvSpPr>
          <p:nvPr/>
        </p:nvSpPr>
        <p:spPr>
          <a:xfrm>
            <a:off x="6348454" y="3542261"/>
            <a:ext cx="1976072" cy="422111"/>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16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5"/>
              </a:buBlip>
              <a:defRPr sz="1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5"/>
              </a:buBlip>
              <a:defRPr sz="12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200">
                <a:solidFill>
                  <a:schemeClr val="bg1"/>
                </a:solidFill>
                <a:latin typeface="Gotham Bold" pitchFamily="50" charset="0"/>
              </a:rPr>
              <a:t>Pondéré à 20%, </a:t>
            </a:r>
            <a:r>
              <a:rPr lang="fr-FR" sz="1200">
                <a:solidFill>
                  <a:schemeClr val="bg1"/>
                </a:solidFill>
              </a:rPr>
              <a:t>il résulte de la capacité de désendettement (10%) et du taux d’endettement (10%)</a:t>
            </a:r>
          </a:p>
        </p:txBody>
      </p:sp>
      <p:sp>
        <p:nvSpPr>
          <p:cNvPr id="43" name="Espace réservé du contenu 1">
            <a:extLst>
              <a:ext uri="{FF2B5EF4-FFF2-40B4-BE49-F238E27FC236}">
                <a16:creationId xmlns:a16="http://schemas.microsoft.com/office/drawing/2014/main" id="{6FD2032D-89EB-7BE8-FB48-5F35A5826A23}"/>
              </a:ext>
            </a:extLst>
          </p:cNvPr>
          <p:cNvSpPr txBox="1">
            <a:spLocks/>
          </p:cNvSpPr>
          <p:nvPr/>
        </p:nvSpPr>
        <p:spPr>
          <a:xfrm>
            <a:off x="8549190" y="3542261"/>
            <a:ext cx="3138710" cy="422111"/>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16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Tx/>
              <a:buBlip>
                <a:blip r:embed="rId5"/>
              </a:buBlip>
              <a:defRPr sz="1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Tx/>
              <a:buBlip>
                <a:blip r:embed="rId5"/>
              </a:buBlip>
              <a:defRPr sz="12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Tx/>
              <a:buBlip>
                <a:blip r:embed="rId5"/>
              </a:buBlip>
              <a:defRPr sz="11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200">
                <a:solidFill>
                  <a:schemeClr val="bg1"/>
                </a:solidFill>
                <a:latin typeface="Gotham Bold" pitchFamily="50" charset="0"/>
              </a:rPr>
              <a:t>Pondérées à 25%, </a:t>
            </a:r>
            <a:r>
              <a:rPr lang="fr-FR" sz="1200">
                <a:solidFill>
                  <a:schemeClr val="bg1"/>
                </a:solidFill>
              </a:rPr>
              <a:t>elles résultent de : </a:t>
            </a:r>
          </a:p>
          <a:p>
            <a:pPr marL="0" indent="0">
              <a:buFontTx/>
              <a:buNone/>
            </a:pPr>
            <a:r>
              <a:rPr lang="fr-FR" sz="1200" b="1">
                <a:solidFill>
                  <a:schemeClr val="bg1"/>
                </a:solidFill>
              </a:rPr>
              <a:t>* </a:t>
            </a:r>
            <a:r>
              <a:rPr lang="fr-FR" sz="1200">
                <a:solidFill>
                  <a:schemeClr val="bg1"/>
                </a:solidFill>
              </a:rPr>
              <a:t>La part des annuités de la dette dans les recettes de fonctionnement (5%)</a:t>
            </a:r>
          </a:p>
          <a:p>
            <a:pPr marL="0" indent="0">
              <a:buFontTx/>
              <a:buNone/>
            </a:pPr>
            <a:r>
              <a:rPr lang="fr-FR" sz="1200">
                <a:solidFill>
                  <a:schemeClr val="bg1"/>
                </a:solidFill>
              </a:rPr>
              <a:t>* Taux d’épargne brute avec augmentation de 10% des ressources à pouvoir de taux (5%)</a:t>
            </a:r>
          </a:p>
          <a:p>
            <a:pPr marL="0" indent="0">
              <a:buFontTx/>
              <a:buNone/>
            </a:pPr>
            <a:r>
              <a:rPr lang="fr-FR" sz="1200">
                <a:solidFill>
                  <a:schemeClr val="bg1"/>
                </a:solidFill>
              </a:rPr>
              <a:t>* Capacité de désendettement (10%)</a:t>
            </a:r>
          </a:p>
          <a:p>
            <a:pPr marL="0" indent="0">
              <a:buFontTx/>
              <a:buNone/>
            </a:pPr>
            <a:r>
              <a:rPr lang="fr-FR" sz="1200">
                <a:solidFill>
                  <a:schemeClr val="bg1"/>
                </a:solidFill>
              </a:rPr>
              <a:t>* Taux d’endettement (5%)</a:t>
            </a:r>
          </a:p>
        </p:txBody>
      </p:sp>
      <p:sp>
        <p:nvSpPr>
          <p:cNvPr id="49" name="ZoneTexte 48">
            <a:extLst>
              <a:ext uri="{FF2B5EF4-FFF2-40B4-BE49-F238E27FC236}">
                <a16:creationId xmlns:a16="http://schemas.microsoft.com/office/drawing/2014/main" id="{2AEF5477-6811-E635-AF73-38DE23A3C5D6}"/>
              </a:ext>
            </a:extLst>
          </p:cNvPr>
          <p:cNvSpPr txBox="1"/>
          <p:nvPr/>
        </p:nvSpPr>
        <p:spPr>
          <a:xfrm>
            <a:off x="6401776" y="2830899"/>
            <a:ext cx="1924227" cy="523220"/>
          </a:xfrm>
          <a:prstGeom prst="rect">
            <a:avLst/>
          </a:prstGeom>
          <a:solidFill>
            <a:schemeClr val="accent1">
              <a:lumMod val="40000"/>
              <a:lumOff val="60000"/>
            </a:schemeClr>
          </a:solidFill>
        </p:spPr>
        <p:txBody>
          <a:bodyPr wrap="square" rtlCol="0">
            <a:spAutoFit/>
          </a:bodyPr>
          <a:lstStyle/>
          <a:p>
            <a:r>
              <a:rPr lang="fr-FR" sz="1400">
                <a:solidFill>
                  <a:schemeClr val="bg1"/>
                </a:solidFill>
                <a:latin typeface="Gotham Bold" pitchFamily="50" charset="0"/>
              </a:rPr>
              <a:t>LE POIDS DE L’ENDETTEMENT</a:t>
            </a:r>
          </a:p>
        </p:txBody>
      </p:sp>
      <p:pic>
        <p:nvPicPr>
          <p:cNvPr id="50" name="Image 49" descr="Une image contenant texte, silhouette, graphiques vectoriels&#10;&#10;Description générée automatiquement">
            <a:extLst>
              <a:ext uri="{FF2B5EF4-FFF2-40B4-BE49-F238E27FC236}">
                <a16:creationId xmlns:a16="http://schemas.microsoft.com/office/drawing/2014/main" id="{CF886339-D920-F9AC-46B5-567336349D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320112" y="2447372"/>
            <a:ext cx="194497" cy="269118"/>
          </a:xfrm>
          <a:prstGeom prst="rect">
            <a:avLst/>
          </a:prstGeom>
        </p:spPr>
      </p:pic>
      <p:sp>
        <p:nvSpPr>
          <p:cNvPr id="52" name="ZoneTexte 51">
            <a:extLst>
              <a:ext uri="{FF2B5EF4-FFF2-40B4-BE49-F238E27FC236}">
                <a16:creationId xmlns:a16="http://schemas.microsoft.com/office/drawing/2014/main" id="{0F57C860-B085-7B1F-B53D-54DD4E6096A9}"/>
              </a:ext>
            </a:extLst>
          </p:cNvPr>
          <p:cNvSpPr txBox="1"/>
          <p:nvPr/>
        </p:nvSpPr>
        <p:spPr>
          <a:xfrm>
            <a:off x="8617391" y="2821527"/>
            <a:ext cx="2929760" cy="523220"/>
          </a:xfrm>
          <a:prstGeom prst="rect">
            <a:avLst/>
          </a:prstGeom>
          <a:solidFill>
            <a:schemeClr val="accent1">
              <a:lumMod val="40000"/>
              <a:lumOff val="60000"/>
            </a:schemeClr>
          </a:solidFill>
        </p:spPr>
        <p:txBody>
          <a:bodyPr wrap="square" rtlCol="0">
            <a:spAutoFit/>
          </a:bodyPr>
          <a:lstStyle/>
          <a:p>
            <a:r>
              <a:rPr lang="fr-FR" sz="1400">
                <a:solidFill>
                  <a:schemeClr val="bg1"/>
                </a:solidFill>
                <a:latin typeface="Gotham Bold" pitchFamily="50" charset="0"/>
              </a:rPr>
              <a:t>LES MARGES DE MANŒUVRE BUDGÉTAIRE</a:t>
            </a:r>
          </a:p>
        </p:txBody>
      </p:sp>
      <p:pic>
        <p:nvPicPr>
          <p:cNvPr id="53" name="Image 52" descr="Une image contenant texte, silhouette, graphiques vectoriels&#10;&#10;Description générée automatiquement">
            <a:extLst>
              <a:ext uri="{FF2B5EF4-FFF2-40B4-BE49-F238E27FC236}">
                <a16:creationId xmlns:a16="http://schemas.microsoft.com/office/drawing/2014/main" id="{A5C5CBAC-54C5-34EC-ECDB-C269A60EF53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617391" y="2474114"/>
            <a:ext cx="194497" cy="269118"/>
          </a:xfrm>
          <a:prstGeom prst="rect">
            <a:avLst/>
          </a:prstGeom>
        </p:spPr>
      </p:pic>
    </p:spTree>
    <p:extLst>
      <p:ext uri="{BB962C8B-B14F-4D97-AF65-F5344CB8AC3E}">
        <p14:creationId xmlns:p14="http://schemas.microsoft.com/office/powerpoint/2010/main" val="60055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90685-6A3B-0AAE-F041-715DF6643412}"/>
            </a:ext>
          </a:extLst>
        </p:cNvPr>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A7D64BFB-FDBE-60E5-54C7-A51C73405868}"/>
              </a:ext>
            </a:extLst>
          </p:cNvPr>
          <p:cNvSpPr>
            <a:spLocks noGrp="1"/>
          </p:cNvSpPr>
          <p:nvPr>
            <p:ph type="dt" sz="half" idx="1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a:extLst>
              <a:ext uri="{FF2B5EF4-FFF2-40B4-BE49-F238E27FC236}">
                <a16:creationId xmlns:a16="http://schemas.microsoft.com/office/drawing/2014/main" id="{9271FAED-FD2C-2D72-356F-67AF66E5AFFE}"/>
              </a:ext>
            </a:extLst>
          </p:cNvPr>
          <p:cNvSpPr>
            <a:spLocks noGrp="1"/>
          </p:cNvSpPr>
          <p:nvPr>
            <p:ph type="sldNum" sz="quarter" idx="17"/>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7</a:t>
            </a:fld>
            <a:endParaRPr lang="fr-FR"/>
          </a:p>
        </p:txBody>
      </p:sp>
      <p:sp>
        <p:nvSpPr>
          <p:cNvPr id="2" name="Titre 1">
            <a:extLst>
              <a:ext uri="{FF2B5EF4-FFF2-40B4-BE49-F238E27FC236}">
                <a16:creationId xmlns:a16="http://schemas.microsoft.com/office/drawing/2014/main" id="{089E9274-9A45-4EB8-D982-3F856A4B6FA5}"/>
              </a:ext>
            </a:extLst>
          </p:cNvPr>
          <p:cNvSpPr>
            <a:spLocks noGrp="1"/>
          </p:cNvSpPr>
          <p:nvPr>
            <p:ph type="title"/>
          </p:nvPr>
        </p:nvSpPr>
        <p:spPr>
          <a:xfrm>
            <a:off x="686838" y="83679"/>
            <a:ext cx="11113656" cy="865513"/>
          </a:xfrm>
        </p:spPr>
        <p:txBody>
          <a:bodyPr anchor="ctr">
            <a:normAutofit/>
          </a:bodyPr>
          <a:lstStyle/>
          <a:p>
            <a:r>
              <a:rPr lang="fr-FR" sz="2400">
                <a:solidFill>
                  <a:srgbClr val="002060"/>
                </a:solidFill>
              </a:rPr>
              <a:t>Introduction : Spécificités budgétaires des collectivités ultramarines</a:t>
            </a:r>
            <a:br>
              <a:rPr lang="fr-FR">
                <a:solidFill>
                  <a:srgbClr val="002060"/>
                </a:solidFill>
              </a:rPr>
            </a:br>
            <a:r>
              <a:rPr lang="fr-FR" sz="1800" i="1">
                <a:solidFill>
                  <a:srgbClr val="002060"/>
                </a:solidFill>
              </a:rPr>
              <a:t>Cour des comptes, Rapport sur les finances publiques locales, Juillet 2025</a:t>
            </a:r>
            <a:endParaRPr lang="en-US" i="1">
              <a:solidFill>
                <a:srgbClr val="002060"/>
              </a:solidFill>
            </a:endParaRPr>
          </a:p>
        </p:txBody>
      </p:sp>
      <p:sp>
        <p:nvSpPr>
          <p:cNvPr id="13" name="ZoneTexte 12">
            <a:extLst>
              <a:ext uri="{FF2B5EF4-FFF2-40B4-BE49-F238E27FC236}">
                <a16:creationId xmlns:a16="http://schemas.microsoft.com/office/drawing/2014/main" id="{4766948C-2412-9454-3D91-3C21F9905C63}"/>
              </a:ext>
            </a:extLst>
          </p:cNvPr>
          <p:cNvSpPr txBox="1"/>
          <p:nvPr/>
        </p:nvSpPr>
        <p:spPr>
          <a:xfrm>
            <a:off x="848679" y="1035062"/>
            <a:ext cx="10951815" cy="4862870"/>
          </a:xfrm>
          <a:prstGeom prst="rect">
            <a:avLst/>
          </a:prstGeom>
          <a:noFill/>
        </p:spPr>
        <p:txBody>
          <a:bodyPr wrap="square" rtlCol="0">
            <a:spAutoFit/>
          </a:bodyPr>
          <a:lstStyle/>
          <a:p>
            <a:pPr marL="228600"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600" b="1" dirty="0">
                <a:solidFill>
                  <a:srgbClr val="002060"/>
                </a:solidFill>
                <a:latin typeface="Gotham Book" pitchFamily="50" charset="0"/>
              </a:rPr>
              <a:t>Trésorerie et retards de paiement</a:t>
            </a:r>
          </a:p>
          <a:p>
            <a:pPr marL="685800" lvl="1"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Communes en trésorerie négative fin 2024 : 33 sur 584 au total (5,7 %), contre 43 un an plus tôt</a:t>
            </a:r>
          </a:p>
          <a:p>
            <a:pPr marL="685800" lvl="1"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Délais de paiement &gt; 60 jours en 2024 : 25% des entités en Martinique, 20% en Guadeloupe et Mayotte, 10% en Guyane et La Réunion</a:t>
            </a:r>
          </a:p>
          <a:p>
            <a:pPr marL="685800" lvl="1"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Amélioration depuis 2019, mais persistance de fragilités, en particulier dans les petites communes</a:t>
            </a:r>
          </a:p>
          <a:p>
            <a:pPr marL="228600" indent="-228600" algn="just">
              <a:lnSpc>
                <a:spcPct val="90000"/>
              </a:lnSpc>
              <a:spcBef>
                <a:spcPts val="300"/>
              </a:spcBef>
              <a:buBlip>
                <a:blip r:embed="rId2">
                  <a:extLst>
                    <a:ext uri="{96DAC541-7B7A-43D3-8B79-37D633B846F1}">
                      <asvg:svgBlip xmlns:asvg="http://schemas.microsoft.com/office/drawing/2016/SVG/main" r:embed="rId3"/>
                    </a:ext>
                  </a:extLst>
                </a:blip>
              </a:buBlip>
            </a:pPr>
            <a:endParaRPr lang="fr-FR" sz="1400" b="1" dirty="0">
              <a:solidFill>
                <a:srgbClr val="002060"/>
              </a:solidFill>
              <a:latin typeface="Gotham Book" pitchFamily="50" charset="0"/>
            </a:endParaRPr>
          </a:p>
          <a:p>
            <a:pPr marL="228600"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600" b="1" dirty="0">
                <a:solidFill>
                  <a:srgbClr val="002060"/>
                </a:solidFill>
                <a:latin typeface="Gotham Book" pitchFamily="50" charset="0"/>
              </a:rPr>
              <a:t>Fragilités persistantes</a:t>
            </a:r>
          </a:p>
          <a:p>
            <a:pPr marL="685800" lvl="1"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Surreprésentation dans les saisines CRC : en 2024, 29 collectivités ultramarines concernées (27,6 % des avis en France, contre &lt;0,2 % des communes métropolitaines).</a:t>
            </a:r>
          </a:p>
          <a:p>
            <a:pPr marL="685800" lvl="1" indent="-228600" algn="just">
              <a:lnSpc>
                <a:spcPct val="90000"/>
              </a:lnSpc>
              <a:spcBef>
                <a:spcPts val="300"/>
              </a:spcBef>
              <a:buBlip>
                <a:blip r:embed="rId2">
                  <a:extLst>
                    <a:ext uri="{96DAC541-7B7A-43D3-8B79-37D633B846F1}">
                      <asvg:svgBlip xmlns:asvg="http://schemas.microsoft.com/office/drawing/2016/SVG/main" r:embed="rId3"/>
                    </a:ext>
                  </a:extLst>
                </a:blip>
              </a:buBlip>
            </a:pPr>
            <a:endParaRPr lang="fr-FR" sz="1300" dirty="0">
              <a:solidFill>
                <a:srgbClr val="002060"/>
              </a:solidFill>
              <a:latin typeface="Gotham Book" pitchFamily="50" charset="0"/>
            </a:endParaRPr>
          </a:p>
          <a:p>
            <a:pPr marL="685800" lvl="1"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Poids démographique : croissance rapide en Guyane et Mayotte (besoins d’équipements massifs), déclin en Martinique et Guadeloupe (recettes en baisse).</a:t>
            </a:r>
          </a:p>
          <a:p>
            <a:pPr marL="228600" indent="-228600" algn="just">
              <a:lnSpc>
                <a:spcPct val="90000"/>
              </a:lnSpc>
              <a:spcBef>
                <a:spcPts val="300"/>
              </a:spcBef>
              <a:buBlip>
                <a:blip r:embed="rId2">
                  <a:extLst>
                    <a:ext uri="{96DAC541-7B7A-43D3-8B79-37D633B846F1}">
                      <asvg:svgBlip xmlns:asvg="http://schemas.microsoft.com/office/drawing/2016/SVG/main" r:embed="rId3"/>
                    </a:ext>
                  </a:extLst>
                </a:blip>
              </a:buBlip>
            </a:pPr>
            <a:endParaRPr lang="fr-FR" sz="1400" b="1" dirty="0">
              <a:solidFill>
                <a:srgbClr val="002060"/>
              </a:solidFill>
              <a:latin typeface="Gotham Book" pitchFamily="50" charset="0"/>
            </a:endParaRPr>
          </a:p>
          <a:p>
            <a:pPr marL="228600"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600" b="1" dirty="0">
                <a:solidFill>
                  <a:srgbClr val="002060"/>
                </a:solidFill>
                <a:latin typeface="Gotham Book" pitchFamily="50" charset="0"/>
              </a:rPr>
              <a:t>Appréciation générale : Une situation financière des collectivités d’outre-mer en 2024 apparaît globalement stabilisée. Cependant :</a:t>
            </a:r>
          </a:p>
          <a:p>
            <a:pPr marL="685800" lvl="1"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Les faiblesses structurelles (faible épargne, rigidité des charges, forte dépendance à l’État) demeurent.</a:t>
            </a:r>
          </a:p>
          <a:p>
            <a:pPr marL="685800" lvl="1"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Les disparités territoriales s’accentuent :</a:t>
            </a:r>
          </a:p>
          <a:p>
            <a:pPr marL="1143000" lvl="2"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La Réunion : situation la plus solide</a:t>
            </a:r>
          </a:p>
          <a:p>
            <a:pPr marL="1143000" lvl="2"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Guyane et Mayotte : finances fragilisées par la croissance démographique et l’insuffisance de ressources</a:t>
            </a:r>
          </a:p>
          <a:p>
            <a:pPr marL="1143000" lvl="2"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Guadeloupe et Martinique : stabilisation mais tendance au déclin démographique.</a:t>
            </a:r>
          </a:p>
          <a:p>
            <a:pPr marL="685800" lvl="1" indent="-228600" algn="just">
              <a:lnSpc>
                <a:spcPct val="90000"/>
              </a:lnSpc>
              <a:spcBef>
                <a:spcPts val="300"/>
              </a:spcBef>
              <a:buBlip>
                <a:blip r:embed="rId2">
                  <a:extLst>
                    <a:ext uri="{96DAC541-7B7A-43D3-8B79-37D633B846F1}">
                      <asvg:svgBlip xmlns:asvg="http://schemas.microsoft.com/office/drawing/2016/SVG/main" r:embed="rId3"/>
                    </a:ext>
                  </a:extLst>
                </a:blip>
              </a:buBlip>
            </a:pPr>
            <a:r>
              <a:rPr lang="fr-FR" sz="1300" dirty="0">
                <a:solidFill>
                  <a:srgbClr val="002060"/>
                </a:solidFill>
                <a:latin typeface="Gotham Book" pitchFamily="50" charset="0"/>
              </a:rPr>
              <a:t>Les besoins de financement de l’investissement imposent un recours croissant à l’endettement et aux transferts de l’État, tandis que la soutenabilité budgétaire reste incertaine à moyen terme.</a:t>
            </a:r>
          </a:p>
        </p:txBody>
      </p:sp>
    </p:spTree>
    <p:extLst>
      <p:ext uri="{BB962C8B-B14F-4D97-AF65-F5344CB8AC3E}">
        <p14:creationId xmlns:p14="http://schemas.microsoft.com/office/powerpoint/2010/main" val="2563067013"/>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D9A5F-568F-0F15-376C-77C09002D4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7AE60C-1E5C-1941-B9DF-9D665E3DE755}"/>
              </a:ext>
            </a:extLst>
          </p:cNvPr>
          <p:cNvSpPr>
            <a:spLocks noGrp="1"/>
          </p:cNvSpPr>
          <p:nvPr>
            <p:ph type="title"/>
          </p:nvPr>
        </p:nvSpPr>
        <p:spPr>
          <a:xfrm>
            <a:off x="838199" y="117467"/>
            <a:ext cx="11003571" cy="511102"/>
          </a:xfrm>
        </p:spPr>
        <p:txBody>
          <a:bodyPr vert="horz" lIns="91440" tIns="45720" rIns="91440" bIns="45720" rtlCol="0" anchor="t">
            <a:noAutofit/>
          </a:bodyPr>
          <a:lstStyle/>
          <a:p>
            <a:r>
              <a:rPr lang="fr-FR" sz="2400" kern="1200">
                <a:solidFill>
                  <a:srgbClr val="002060"/>
                </a:solidFill>
                <a:latin typeface="Antipasto" panose="02000506000000020004" pitchFamily="2" charset="0"/>
                <a:ea typeface="+mj-ea"/>
                <a:cs typeface="+mj-cs"/>
              </a:rPr>
              <a:t>Baromètre de la santé financière 2025</a:t>
            </a:r>
            <a:br>
              <a:rPr lang="fr-FR" sz="2400" kern="1200">
                <a:solidFill>
                  <a:srgbClr val="002060"/>
                </a:solidFill>
                <a:latin typeface="Antipasto" panose="02000506000000020004" pitchFamily="2" charset="0"/>
                <a:ea typeface="+mj-ea"/>
                <a:cs typeface="+mj-cs"/>
              </a:rPr>
            </a:br>
            <a:r>
              <a:rPr lang="fr-FR" sz="2400" kern="1200">
                <a:solidFill>
                  <a:srgbClr val="002060"/>
                </a:solidFill>
                <a:latin typeface="Antipasto" panose="02000506000000020004" pitchFamily="2" charset="0"/>
                <a:ea typeface="+mj-ea"/>
                <a:cs typeface="+mj-cs"/>
              </a:rPr>
              <a:t>Vue d’ensemble  </a:t>
            </a:r>
          </a:p>
        </p:txBody>
      </p:sp>
      <p:sp>
        <p:nvSpPr>
          <p:cNvPr id="13" name="ZoneTexte 12">
            <a:extLst>
              <a:ext uri="{FF2B5EF4-FFF2-40B4-BE49-F238E27FC236}">
                <a16:creationId xmlns:a16="http://schemas.microsoft.com/office/drawing/2014/main" id="{7325B474-F59F-E2E5-609C-F107F4F9E963}"/>
              </a:ext>
            </a:extLst>
          </p:cNvPr>
          <p:cNvSpPr txBox="1"/>
          <p:nvPr/>
        </p:nvSpPr>
        <p:spPr>
          <a:xfrm>
            <a:off x="592666" y="1048009"/>
            <a:ext cx="6074609" cy="5530591"/>
          </a:xfrm>
          <a:prstGeom prst="rect">
            <a:avLst/>
          </a:prstGeom>
        </p:spPr>
        <p:txBody>
          <a:bodyPr vert="horz" lIns="91440" tIns="45720" rIns="91440" bIns="45720" rtlCol="0" anchor="t">
            <a:normAutofit/>
          </a:bodyPr>
          <a:lstStyle/>
          <a:p>
            <a:pPr marL="228600" lvl="1" indent="-228600" algn="just" fontAlgn="base">
              <a:spcBef>
                <a:spcPts val="300"/>
              </a:spcBef>
              <a:buBlip>
                <a:blip r:embed="rId3">
                  <a:extLst>
                    <a:ext uri="{96DAC541-7B7A-43D3-8B79-37D633B846F1}">
                      <asvg:svgBlip xmlns:asvg="http://schemas.microsoft.com/office/drawing/2016/SVG/main" r:embed="rId4"/>
                    </a:ext>
                  </a:extLst>
                </a:blip>
              </a:buBlip>
            </a:pPr>
            <a:r>
              <a:rPr lang="fr-FR" sz="1400" dirty="0">
                <a:solidFill>
                  <a:srgbClr val="002060"/>
                </a:solidFill>
                <a:latin typeface="Gotham Book" pitchFamily="50" charset="0"/>
              </a:rPr>
              <a:t>Les départements et collectivités d’Outre-mer sont confrontés à des difficultés structurelles, du fait notamment d’un environnement économique, social et géographique particulièrement contraint </a:t>
            </a:r>
          </a:p>
          <a:p>
            <a:pPr marL="228600" lvl="1" indent="-228600" algn="just" fontAlgn="base">
              <a:spcBef>
                <a:spcPts val="300"/>
              </a:spcBef>
              <a:buBlip>
                <a:blip r:embed="rId3">
                  <a:extLst>
                    <a:ext uri="{96DAC541-7B7A-43D3-8B79-37D633B846F1}">
                      <asvg:svgBlip xmlns:asvg="http://schemas.microsoft.com/office/drawing/2016/SVG/main" r:embed="rId4"/>
                    </a:ext>
                  </a:extLst>
                </a:blip>
              </a:buBlip>
            </a:pPr>
            <a:endParaRPr lang="fr-FR" sz="700" dirty="0">
              <a:solidFill>
                <a:srgbClr val="002060"/>
              </a:solidFill>
              <a:latin typeface="Gotham Book" pitchFamily="50" charset="0"/>
            </a:endParaRPr>
          </a:p>
          <a:p>
            <a:pPr marL="228600" lvl="1" indent="-228600" algn="just" fontAlgn="base">
              <a:spcBef>
                <a:spcPts val="300"/>
              </a:spcBef>
              <a:buBlip>
                <a:blip r:embed="rId3">
                  <a:extLst>
                    <a:ext uri="{96DAC541-7B7A-43D3-8B79-37D633B846F1}">
                      <asvg:svgBlip xmlns:asvg="http://schemas.microsoft.com/office/drawing/2016/SVG/main" r:embed="rId4"/>
                    </a:ext>
                  </a:extLst>
                </a:blip>
              </a:buBlip>
            </a:pPr>
            <a:r>
              <a:rPr lang="fr-FR" sz="1400" dirty="0">
                <a:solidFill>
                  <a:srgbClr val="002060"/>
                </a:solidFill>
                <a:latin typeface="Gotham Book" pitchFamily="50" charset="0"/>
              </a:rPr>
              <a:t>Des territoires qui ont subi différents chocs exogènes et endogènes de nature à impacter les finances locales : </a:t>
            </a:r>
          </a:p>
          <a:p>
            <a:pPr marL="685800" lvl="2" indent="-228600" algn="just" fontAlgn="base">
              <a:spcBef>
                <a:spcPts val="300"/>
              </a:spcBef>
              <a:buBlip>
                <a:blip r:embed="rId3">
                  <a:extLst>
                    <a:ext uri="{96DAC541-7B7A-43D3-8B79-37D633B846F1}">
                      <asvg:svgBlip xmlns:asvg="http://schemas.microsoft.com/office/drawing/2016/SVG/main" r:embed="rId4"/>
                    </a:ext>
                  </a:extLst>
                </a:blip>
              </a:buBlip>
            </a:pPr>
            <a:r>
              <a:rPr lang="fr-FR" sz="1300" dirty="0">
                <a:solidFill>
                  <a:srgbClr val="002060"/>
                </a:solidFill>
                <a:latin typeface="Gotham Book" pitchFamily="50" charset="0"/>
              </a:rPr>
              <a:t>des catastrophes naturelles à répétition (cyclones à Mayotte, La Réunion et en Guadeloupe, inondations en Guyane), </a:t>
            </a:r>
          </a:p>
          <a:p>
            <a:pPr marL="685800" lvl="2" indent="-228600" algn="just" fontAlgn="base">
              <a:spcBef>
                <a:spcPts val="300"/>
              </a:spcBef>
              <a:buBlip>
                <a:blip r:embed="rId3">
                  <a:extLst>
                    <a:ext uri="{96DAC541-7B7A-43D3-8B79-37D633B846F1}">
                      <asvg:svgBlip xmlns:asvg="http://schemas.microsoft.com/office/drawing/2016/SVG/main" r:embed="rId4"/>
                    </a:ext>
                  </a:extLst>
                </a:blip>
              </a:buBlip>
            </a:pPr>
            <a:r>
              <a:rPr lang="fr-FR" sz="1300" dirty="0">
                <a:solidFill>
                  <a:srgbClr val="002060"/>
                </a:solidFill>
                <a:latin typeface="Gotham Book" pitchFamily="50" charset="0"/>
              </a:rPr>
              <a:t>une crise prolongée de l’eau à Mayotte, ayant conduit à une situation d’urgence sanitaire et à des dépenses exceptionnelles, </a:t>
            </a:r>
          </a:p>
          <a:p>
            <a:pPr marL="685800" lvl="2" indent="-228600" algn="just" fontAlgn="base">
              <a:spcBef>
                <a:spcPts val="300"/>
              </a:spcBef>
              <a:buBlip>
                <a:blip r:embed="rId3">
                  <a:extLst>
                    <a:ext uri="{96DAC541-7B7A-43D3-8B79-37D633B846F1}">
                      <asvg:svgBlip xmlns:asvg="http://schemas.microsoft.com/office/drawing/2016/SVG/main" r:embed="rId4"/>
                    </a:ext>
                  </a:extLst>
                </a:blip>
              </a:buBlip>
            </a:pPr>
            <a:r>
              <a:rPr lang="fr-FR" sz="1300" dirty="0">
                <a:solidFill>
                  <a:srgbClr val="002060"/>
                </a:solidFill>
                <a:latin typeface="Gotham Book" pitchFamily="50" charset="0"/>
              </a:rPr>
              <a:t>la crise de la filière de la canne à sucre en Guadeloupe, avec des conséquences économiques et sociales significatives, …</a:t>
            </a:r>
          </a:p>
          <a:p>
            <a:pPr marL="685800" lvl="2" indent="-228600" algn="just" fontAlgn="base">
              <a:spcBef>
                <a:spcPts val="300"/>
              </a:spcBef>
              <a:buBlip>
                <a:blip r:embed="rId3">
                  <a:extLst>
                    <a:ext uri="{96DAC541-7B7A-43D3-8B79-37D633B846F1}">
                      <asvg:svgBlip xmlns:asvg="http://schemas.microsoft.com/office/drawing/2016/SVG/main" r:embed="rId4"/>
                    </a:ext>
                  </a:extLst>
                </a:blip>
              </a:buBlip>
            </a:pPr>
            <a:r>
              <a:rPr lang="fr-FR" sz="1300" b="1" dirty="0">
                <a:solidFill>
                  <a:srgbClr val="002060"/>
                </a:solidFill>
                <a:latin typeface="Gotham Book" pitchFamily="50" charset="0"/>
              </a:rPr>
              <a:t>…</a:t>
            </a:r>
          </a:p>
          <a:p>
            <a:pPr marL="228600" lvl="1" indent="-228600" algn="just" fontAlgn="base">
              <a:spcBef>
                <a:spcPts val="300"/>
              </a:spcBef>
              <a:buBlip>
                <a:blip r:embed="rId3">
                  <a:extLst>
                    <a:ext uri="{96DAC541-7B7A-43D3-8B79-37D633B846F1}">
                      <asvg:svgBlip xmlns:asvg="http://schemas.microsoft.com/office/drawing/2016/SVG/main" r:embed="rId4"/>
                    </a:ext>
                  </a:extLst>
                </a:blip>
              </a:buBlip>
            </a:pPr>
            <a:endParaRPr lang="fr-FR" sz="700" dirty="0">
              <a:solidFill>
                <a:srgbClr val="002060"/>
              </a:solidFill>
              <a:latin typeface="Gotham Book" pitchFamily="50" charset="0"/>
            </a:endParaRPr>
          </a:p>
          <a:p>
            <a:pPr marL="228600" lvl="1" indent="-228600" algn="just" fontAlgn="base">
              <a:spcBef>
                <a:spcPts val="300"/>
              </a:spcBef>
              <a:buBlip>
                <a:blip r:embed="rId3">
                  <a:extLst>
                    <a:ext uri="{96DAC541-7B7A-43D3-8B79-37D633B846F1}">
                      <asvg:svgBlip xmlns:asvg="http://schemas.microsoft.com/office/drawing/2016/SVG/main" r:embed="rId4"/>
                    </a:ext>
                  </a:extLst>
                </a:blip>
              </a:buBlip>
            </a:pPr>
            <a:r>
              <a:rPr lang="fr-FR" sz="1400" dirty="0">
                <a:solidFill>
                  <a:srgbClr val="002060"/>
                </a:solidFill>
                <a:latin typeface="Gotham Book" pitchFamily="50" charset="0"/>
              </a:rPr>
              <a:t>Des territoires confrontés à des besoins d’investissement élevés (vétusté infrastructures, adaptation au changement climatique …) mais dégageant un autofinancement souvent faible, et dont l’accès au crédit est parfois plus restreint</a:t>
            </a:r>
          </a:p>
          <a:p>
            <a:pPr marL="228600" lvl="1" indent="-228600" algn="just" fontAlgn="base">
              <a:spcBef>
                <a:spcPts val="300"/>
              </a:spcBef>
              <a:buBlip>
                <a:blip r:embed="rId3">
                  <a:extLst>
                    <a:ext uri="{96DAC541-7B7A-43D3-8B79-37D633B846F1}">
                      <asvg:svgBlip xmlns:asvg="http://schemas.microsoft.com/office/drawing/2016/SVG/main" r:embed="rId4"/>
                    </a:ext>
                  </a:extLst>
                </a:blip>
              </a:buBlip>
            </a:pPr>
            <a:endParaRPr lang="fr-FR" sz="800" dirty="0">
              <a:solidFill>
                <a:srgbClr val="002060"/>
              </a:solidFill>
              <a:latin typeface="Gotham Book" pitchFamily="50" charset="0"/>
            </a:endParaRPr>
          </a:p>
          <a:p>
            <a:pPr marL="228600" lvl="1" indent="-228600" algn="just" fontAlgn="base">
              <a:spcBef>
                <a:spcPts val="300"/>
              </a:spcBef>
              <a:buBlip>
                <a:blip r:embed="rId3">
                  <a:extLst>
                    <a:ext uri="{96DAC541-7B7A-43D3-8B79-37D633B846F1}">
                      <asvg:svgBlip xmlns:asvg="http://schemas.microsoft.com/office/drawing/2016/SVG/main" r:embed="rId4"/>
                    </a:ext>
                  </a:extLst>
                </a:blip>
              </a:buBlip>
            </a:pPr>
            <a:r>
              <a:rPr lang="fr-FR" sz="1400" dirty="0">
                <a:solidFill>
                  <a:srgbClr val="002060"/>
                </a:solidFill>
                <a:latin typeface="Gotham Book" pitchFamily="50" charset="0"/>
              </a:rPr>
              <a:t>Des collectivités présentant globalement une situation financière moins favorable qu’en métropole mais l’outre-mer ne forme pas un bloc homogène : derrière ce diagnostic global se cachent des trajectoires financières et budgétaires très différenciées selon les territoires. </a:t>
            </a:r>
          </a:p>
        </p:txBody>
      </p:sp>
      <p:sp>
        <p:nvSpPr>
          <p:cNvPr id="5" name="Espace réservé de la date 4" hidden="1">
            <a:extLst>
              <a:ext uri="{FF2B5EF4-FFF2-40B4-BE49-F238E27FC236}">
                <a16:creationId xmlns:a16="http://schemas.microsoft.com/office/drawing/2014/main" id="{2D8B9F83-20DE-C9B5-7E9E-F98C31E1E868}"/>
              </a:ext>
            </a:extLst>
          </p:cNvPr>
          <p:cNvSpPr>
            <a:spLocks noGrp="1"/>
          </p:cNvSpPr>
          <p:nvPr>
            <p:ph type="dt" sz="half" idx="429496729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hidden="1">
            <a:extLst>
              <a:ext uri="{FF2B5EF4-FFF2-40B4-BE49-F238E27FC236}">
                <a16:creationId xmlns:a16="http://schemas.microsoft.com/office/drawing/2014/main" id="{A97A31E9-8D3A-4343-62AF-B824F95D18C2}"/>
              </a:ext>
            </a:extLst>
          </p:cNvPr>
          <p:cNvSpPr>
            <a:spLocks noGrp="1"/>
          </p:cNvSpPr>
          <p:nvPr>
            <p:ph type="sldNum" sz="quarter" idx="4294967295"/>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8</a:t>
            </a:fld>
            <a:endParaRPr lang="fr-FR"/>
          </a:p>
        </p:txBody>
      </p:sp>
      <p:pic>
        <p:nvPicPr>
          <p:cNvPr id="3" name="Image 2" descr="Une image contenant texte, capture d’écran, diagramme, conception&#10;&#10;Description générée automatiquement">
            <a:extLst>
              <a:ext uri="{FF2B5EF4-FFF2-40B4-BE49-F238E27FC236}">
                <a16:creationId xmlns:a16="http://schemas.microsoft.com/office/drawing/2014/main" id="{29749D71-4979-7974-FD1C-140D39F809A7}"/>
              </a:ext>
            </a:extLst>
          </p:cNvPr>
          <p:cNvPicPr>
            <a:picLocks noChangeAspect="1"/>
          </p:cNvPicPr>
          <p:nvPr/>
        </p:nvPicPr>
        <p:blipFill>
          <a:blip r:embed="rId5">
            <a:extLst>
              <a:ext uri="{28A0092B-C50C-407E-A947-70E740481C1C}">
                <a14:useLocalDpi xmlns:a14="http://schemas.microsoft.com/office/drawing/2010/main" val="0"/>
              </a:ext>
            </a:extLst>
          </a:blip>
          <a:srcRect l="1375" r="1"/>
          <a:stretch>
            <a:fillRect/>
          </a:stretch>
        </p:blipFill>
        <p:spPr>
          <a:xfrm>
            <a:off x="6767944" y="1904301"/>
            <a:ext cx="5389021" cy="3020124"/>
          </a:xfrm>
          <a:prstGeom prst="rect">
            <a:avLst/>
          </a:prstGeom>
        </p:spPr>
      </p:pic>
    </p:spTree>
    <p:extLst>
      <p:ext uri="{BB962C8B-B14F-4D97-AF65-F5344CB8AC3E}">
        <p14:creationId xmlns:p14="http://schemas.microsoft.com/office/powerpoint/2010/main" val="590930064"/>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5DEFF-A7DE-A100-1DD0-D0BDBC658F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3AC045-030C-0B85-13F0-67822F9161DE}"/>
              </a:ext>
            </a:extLst>
          </p:cNvPr>
          <p:cNvSpPr>
            <a:spLocks noGrp="1"/>
          </p:cNvSpPr>
          <p:nvPr>
            <p:ph type="title"/>
          </p:nvPr>
        </p:nvSpPr>
        <p:spPr>
          <a:xfrm>
            <a:off x="838199" y="117467"/>
            <a:ext cx="11003571" cy="700218"/>
          </a:xfrm>
        </p:spPr>
        <p:txBody>
          <a:bodyPr vert="horz" lIns="91440" tIns="45720" rIns="91440" bIns="45720" rtlCol="0" anchor="t">
            <a:noAutofit/>
          </a:bodyPr>
          <a:lstStyle/>
          <a:p>
            <a:r>
              <a:rPr lang="fr-FR" sz="2400" kern="1200">
                <a:solidFill>
                  <a:srgbClr val="002060"/>
                </a:solidFill>
                <a:latin typeface="Antipasto" panose="02000506000000020004" pitchFamily="2" charset="0"/>
                <a:ea typeface="+mj-ea"/>
                <a:cs typeface="+mj-cs"/>
              </a:rPr>
              <a:t>Déclinaison du Baromètre de la santé financière 2025</a:t>
            </a:r>
            <a:br>
              <a:rPr lang="fr-FR" sz="2400" kern="1200">
                <a:solidFill>
                  <a:srgbClr val="002060"/>
                </a:solidFill>
                <a:latin typeface="Antipasto" panose="02000506000000020004" pitchFamily="2" charset="0"/>
                <a:ea typeface="+mj-ea"/>
                <a:cs typeface="+mj-cs"/>
              </a:rPr>
            </a:br>
            <a:r>
              <a:rPr lang="fr-FR" sz="2400" kern="1200">
                <a:solidFill>
                  <a:srgbClr val="002060"/>
                </a:solidFill>
                <a:latin typeface="Antipasto" panose="02000506000000020004" pitchFamily="2" charset="0"/>
                <a:ea typeface="+mj-ea"/>
                <a:cs typeface="+mj-cs"/>
              </a:rPr>
              <a:t>Vue d’ensemble – Communes </a:t>
            </a:r>
          </a:p>
        </p:txBody>
      </p:sp>
      <p:sp>
        <p:nvSpPr>
          <p:cNvPr id="13" name="ZoneTexte 12">
            <a:extLst>
              <a:ext uri="{FF2B5EF4-FFF2-40B4-BE49-F238E27FC236}">
                <a16:creationId xmlns:a16="http://schemas.microsoft.com/office/drawing/2014/main" id="{BE2CCC08-81C4-FF3F-EDA2-CCCDC8110390}"/>
              </a:ext>
            </a:extLst>
          </p:cNvPr>
          <p:cNvSpPr txBox="1"/>
          <p:nvPr/>
        </p:nvSpPr>
        <p:spPr>
          <a:xfrm>
            <a:off x="6670806" y="1413089"/>
            <a:ext cx="4824563" cy="2660226"/>
          </a:xfrm>
          <a:prstGeom prst="rect">
            <a:avLst/>
          </a:prstGeom>
        </p:spPr>
        <p:txBody>
          <a:bodyPr vert="horz" lIns="91440" tIns="45720" rIns="91440" bIns="45720" rtlCol="0" anchor="t">
            <a:normAutofit/>
          </a:bodyPr>
          <a:lstStyle/>
          <a:p>
            <a:pPr algn="just" fontAlgn="base">
              <a:lnSpc>
                <a:spcPct val="90000"/>
              </a:lnSpc>
              <a:spcBef>
                <a:spcPts val="300"/>
              </a:spcBef>
            </a:pPr>
            <a:r>
              <a:rPr lang="fr-FR" sz="1500" b="1">
                <a:solidFill>
                  <a:srgbClr val="002060"/>
                </a:solidFill>
                <a:latin typeface="Gotham Book" pitchFamily="50" charset="0"/>
              </a:rPr>
              <a:t>Les communes d’Outre-mer : une trajectoire financière globalement peu favorable mais qui varie fortement selon les territoires</a:t>
            </a:r>
          </a:p>
          <a:p>
            <a:pPr marL="228600" indent="-228600" algn="just" fontAlgn="base">
              <a:lnSpc>
                <a:spcPct val="90000"/>
              </a:lnSpc>
              <a:spcBef>
                <a:spcPts val="300"/>
              </a:spcBef>
              <a:buBlip>
                <a:blip r:embed="rId2">
                  <a:extLst>
                    <a:ext uri="{96DAC541-7B7A-43D3-8B79-37D633B846F1}">
                      <asvg:svgBlip xmlns:asvg="http://schemas.microsoft.com/office/drawing/2016/SVG/main" r:embed="rId3"/>
                    </a:ext>
                  </a:extLst>
                </a:blip>
              </a:buBlip>
            </a:pPr>
            <a:endParaRPr lang="fr-FR" sz="1500" b="1">
              <a:solidFill>
                <a:srgbClr val="002060"/>
              </a:solidFill>
              <a:latin typeface="Gotham Book" pitchFamily="50" charset="0"/>
            </a:endParaRPr>
          </a:p>
          <a:p>
            <a:pPr marL="228600" indent="-228600" algn="just" fontAlgn="base">
              <a:lnSpc>
                <a:spcPct val="90000"/>
              </a:lnSpc>
              <a:spcBef>
                <a:spcPts val="3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Pour l’ensemble des territoires ultramarins, des notes communales en moyenne moins favorables que celles des communes hexagonales</a:t>
            </a:r>
          </a:p>
          <a:p>
            <a:pPr marL="228600" indent="-228600" algn="just" fontAlgn="base">
              <a:spcBef>
                <a:spcPts val="300"/>
              </a:spcBef>
              <a:buBlip>
                <a:blip r:embed="rId2">
                  <a:extLst>
                    <a:ext uri="{96DAC541-7B7A-43D3-8B79-37D633B846F1}">
                      <asvg:svgBlip xmlns:asvg="http://schemas.microsoft.com/office/drawing/2016/SVG/main" r:embed="rId3"/>
                    </a:ext>
                  </a:extLst>
                </a:blip>
              </a:buBlip>
            </a:pPr>
            <a:r>
              <a:rPr lang="fr-FR" sz="1400">
                <a:solidFill>
                  <a:srgbClr val="002060"/>
                </a:solidFill>
                <a:latin typeface="Gotham Book" pitchFamily="50" charset="0"/>
              </a:rPr>
              <a:t>Un écart qui se creuse pour l’échelon communal en 2024, avec un écart de 0,88, versus 0,75 l’an passé.</a:t>
            </a:r>
          </a:p>
          <a:p>
            <a:pPr marL="228600" indent="-228600" algn="just" fontAlgn="base">
              <a:lnSpc>
                <a:spcPct val="90000"/>
              </a:lnSpc>
              <a:spcBef>
                <a:spcPts val="300"/>
              </a:spcBef>
              <a:buBlip>
                <a:blip r:embed="rId2">
                  <a:extLst>
                    <a:ext uri="{96DAC541-7B7A-43D3-8B79-37D633B846F1}">
                      <asvg:svgBlip xmlns:asvg="http://schemas.microsoft.com/office/drawing/2016/SVG/main" r:embed="rId3"/>
                    </a:ext>
                  </a:extLst>
                </a:blip>
              </a:buBlip>
            </a:pPr>
            <a:endParaRPr lang="fr-FR" sz="1500" b="1">
              <a:solidFill>
                <a:srgbClr val="002060"/>
              </a:solidFill>
              <a:latin typeface="Gotham Book" pitchFamily="50" charset="0"/>
            </a:endParaRPr>
          </a:p>
          <a:p>
            <a:pPr marL="228600" indent="-228600" algn="just" fontAlgn="base">
              <a:lnSpc>
                <a:spcPct val="90000"/>
              </a:lnSpc>
              <a:spcBef>
                <a:spcPts val="300"/>
              </a:spcBef>
              <a:buBlip>
                <a:blip r:embed="rId2">
                  <a:extLst>
                    <a:ext uri="{96DAC541-7B7A-43D3-8B79-37D633B846F1}">
                      <asvg:svgBlip xmlns:asvg="http://schemas.microsoft.com/office/drawing/2016/SVG/main" r:embed="rId3"/>
                    </a:ext>
                  </a:extLst>
                </a:blip>
              </a:buBlip>
            </a:pPr>
            <a:endParaRPr lang="fr-FR" sz="1500" b="1">
              <a:solidFill>
                <a:srgbClr val="002060"/>
              </a:solidFill>
              <a:latin typeface="Gotham Book" pitchFamily="50" charset="0"/>
            </a:endParaRPr>
          </a:p>
        </p:txBody>
      </p:sp>
      <p:pic>
        <p:nvPicPr>
          <p:cNvPr id="6" name="Image 5">
            <a:extLst>
              <a:ext uri="{FF2B5EF4-FFF2-40B4-BE49-F238E27FC236}">
                <a16:creationId xmlns:a16="http://schemas.microsoft.com/office/drawing/2014/main" id="{7BF91998-6682-6B2B-ABEF-DF1F62476DF9}"/>
              </a:ext>
            </a:extLst>
          </p:cNvPr>
          <p:cNvPicPr>
            <a:picLocks noChangeAspect="1"/>
          </p:cNvPicPr>
          <p:nvPr/>
        </p:nvPicPr>
        <p:blipFill>
          <a:blip r:embed="rId4"/>
          <a:stretch>
            <a:fillRect/>
          </a:stretch>
        </p:blipFill>
        <p:spPr>
          <a:xfrm>
            <a:off x="953760" y="1058334"/>
            <a:ext cx="5717046" cy="3369736"/>
          </a:xfrm>
          <a:prstGeom prst="rect">
            <a:avLst/>
          </a:prstGeom>
          <a:noFill/>
        </p:spPr>
      </p:pic>
      <p:sp>
        <p:nvSpPr>
          <p:cNvPr id="5" name="Espace réservé de la date 4" hidden="1">
            <a:extLst>
              <a:ext uri="{FF2B5EF4-FFF2-40B4-BE49-F238E27FC236}">
                <a16:creationId xmlns:a16="http://schemas.microsoft.com/office/drawing/2014/main" id="{B4F9EC8F-A3EA-9013-01D0-61DEBDD95962}"/>
              </a:ext>
            </a:extLst>
          </p:cNvPr>
          <p:cNvSpPr>
            <a:spLocks noGrp="1"/>
          </p:cNvSpPr>
          <p:nvPr>
            <p:ph type="dt" sz="half" idx="4294967295"/>
          </p:nvPr>
        </p:nvSpPr>
        <p:spPr>
          <a:xfrm>
            <a:off x="9197121" y="6476247"/>
            <a:ext cx="1703808" cy="350001"/>
          </a:xfrm>
        </p:spPr>
        <p:txBody>
          <a:bodyPr anchor="ctr">
            <a:normAutofit/>
          </a:bodyPr>
          <a:lstStyle/>
          <a:p>
            <a:pPr>
              <a:spcAft>
                <a:spcPts val="600"/>
              </a:spcAft>
            </a:pPr>
            <a:fld id="{1E9288E0-CFAF-4A8B-A045-EFBB6C417B8C}" type="datetime1">
              <a:rPr lang="fr-FR" smtClean="0"/>
              <a:pPr>
                <a:spcAft>
                  <a:spcPts val="600"/>
                </a:spcAft>
              </a:pPr>
              <a:t>12/11/2025</a:t>
            </a:fld>
            <a:endParaRPr lang="fr-FR"/>
          </a:p>
        </p:txBody>
      </p:sp>
      <p:sp>
        <p:nvSpPr>
          <p:cNvPr id="7" name="Espace réservé du numéro de diapositive 6" hidden="1">
            <a:extLst>
              <a:ext uri="{FF2B5EF4-FFF2-40B4-BE49-F238E27FC236}">
                <a16:creationId xmlns:a16="http://schemas.microsoft.com/office/drawing/2014/main" id="{57A0B40C-76C7-F1D6-8F80-04BC0CD484B7}"/>
              </a:ext>
            </a:extLst>
          </p:cNvPr>
          <p:cNvSpPr>
            <a:spLocks noGrp="1"/>
          </p:cNvSpPr>
          <p:nvPr>
            <p:ph type="sldNum" sz="quarter" idx="4294967295"/>
          </p:nvPr>
        </p:nvSpPr>
        <p:spPr>
          <a:xfrm>
            <a:off x="848680" y="6476245"/>
            <a:ext cx="1703807" cy="350001"/>
          </a:xfrm>
        </p:spPr>
        <p:txBody>
          <a:bodyPr anchor="ctr">
            <a:normAutofit/>
          </a:bodyPr>
          <a:lstStyle/>
          <a:p>
            <a:pPr>
              <a:spcAft>
                <a:spcPts val="600"/>
              </a:spcAft>
            </a:pPr>
            <a:fld id="{68ABB3DF-BB9C-4E8D-AF18-6900103BCD2C}" type="slidenum">
              <a:rPr lang="fr-FR" smtClean="0"/>
              <a:pPr>
                <a:spcAft>
                  <a:spcPts val="600"/>
                </a:spcAft>
              </a:pPr>
              <a:t>9</a:t>
            </a:fld>
            <a:endParaRPr lang="fr-FR"/>
          </a:p>
        </p:txBody>
      </p:sp>
      <p:sp>
        <p:nvSpPr>
          <p:cNvPr id="10" name="ZoneTexte 9">
            <a:extLst>
              <a:ext uri="{FF2B5EF4-FFF2-40B4-BE49-F238E27FC236}">
                <a16:creationId xmlns:a16="http://schemas.microsoft.com/office/drawing/2014/main" id="{723C5CAB-3F2B-23C5-769B-1B6B18E8A7FB}"/>
              </a:ext>
            </a:extLst>
          </p:cNvPr>
          <p:cNvSpPr txBox="1"/>
          <p:nvPr/>
        </p:nvSpPr>
        <p:spPr>
          <a:xfrm>
            <a:off x="2328669" y="4519426"/>
            <a:ext cx="3309429" cy="307777"/>
          </a:xfrm>
          <a:prstGeom prst="rect">
            <a:avLst/>
          </a:prstGeom>
          <a:solidFill>
            <a:srgbClr val="002060"/>
          </a:solidFill>
        </p:spPr>
        <p:txBody>
          <a:bodyPr wrap="square" rtlCol="0">
            <a:spAutoFit/>
          </a:bodyPr>
          <a:lstStyle/>
          <a:p>
            <a:pPr algn="ctr"/>
            <a:r>
              <a:rPr lang="fr-FR" sz="1400" b="1">
                <a:solidFill>
                  <a:schemeClr val="bg1"/>
                </a:solidFill>
              </a:rPr>
              <a:t>Outre-mer</a:t>
            </a:r>
            <a:endParaRPr lang="fr-FR" sz="1600" b="1">
              <a:solidFill>
                <a:schemeClr val="bg1"/>
              </a:solidFill>
            </a:endParaRPr>
          </a:p>
        </p:txBody>
      </p:sp>
      <p:sp>
        <p:nvSpPr>
          <p:cNvPr id="11" name="ZoneTexte 10">
            <a:extLst>
              <a:ext uri="{FF2B5EF4-FFF2-40B4-BE49-F238E27FC236}">
                <a16:creationId xmlns:a16="http://schemas.microsoft.com/office/drawing/2014/main" id="{5162E156-FAFE-A93A-B835-C8DF386FBD63}"/>
              </a:ext>
            </a:extLst>
          </p:cNvPr>
          <p:cNvSpPr txBox="1"/>
          <p:nvPr/>
        </p:nvSpPr>
        <p:spPr>
          <a:xfrm>
            <a:off x="7071323" y="4500863"/>
            <a:ext cx="3309429" cy="307777"/>
          </a:xfrm>
          <a:prstGeom prst="rect">
            <a:avLst/>
          </a:prstGeom>
          <a:solidFill>
            <a:srgbClr val="002060"/>
          </a:solidFill>
        </p:spPr>
        <p:txBody>
          <a:bodyPr wrap="square" rtlCol="0">
            <a:spAutoFit/>
          </a:bodyPr>
          <a:lstStyle/>
          <a:p>
            <a:pPr algn="ctr"/>
            <a:r>
              <a:rPr lang="fr-FR" sz="1400" b="1">
                <a:solidFill>
                  <a:schemeClr val="bg1"/>
                </a:solidFill>
              </a:rPr>
              <a:t>France entière</a:t>
            </a:r>
            <a:endParaRPr lang="fr-FR" sz="1600" b="1">
              <a:solidFill>
                <a:schemeClr val="bg1"/>
              </a:solidFill>
            </a:endParaRPr>
          </a:p>
        </p:txBody>
      </p:sp>
      <p:graphicFrame>
        <p:nvGraphicFramePr>
          <p:cNvPr id="12" name="Objet 11">
            <a:extLst>
              <a:ext uri="{FF2B5EF4-FFF2-40B4-BE49-F238E27FC236}">
                <a16:creationId xmlns:a16="http://schemas.microsoft.com/office/drawing/2014/main" id="{05E22489-1DE4-EAA3-4D10-F86A624D1E7A}"/>
              </a:ext>
            </a:extLst>
          </p:cNvPr>
          <p:cNvGraphicFramePr>
            <a:graphicFrameLocks noChangeAspect="1"/>
          </p:cNvGraphicFramePr>
          <p:nvPr>
            <p:extLst>
              <p:ext uri="{D42A27DB-BD31-4B8C-83A1-F6EECF244321}">
                <p14:modId xmlns:p14="http://schemas.microsoft.com/office/powerpoint/2010/main" val="392582388"/>
              </p:ext>
            </p:extLst>
          </p:nvPr>
        </p:nvGraphicFramePr>
        <p:xfrm>
          <a:off x="1445601" y="4870448"/>
          <a:ext cx="9252879" cy="1893919"/>
        </p:xfrm>
        <a:graphic>
          <a:graphicData uri="http://schemas.openxmlformats.org/presentationml/2006/ole">
            <mc:AlternateContent xmlns:mc="http://schemas.openxmlformats.org/markup-compatibility/2006">
              <mc:Choice xmlns:v="urn:schemas-microsoft-com:vml" Requires="v">
                <p:oleObj name="Worksheet" r:id="rId5" imgW="9353525" imgH="1914676" progId="Excel.Sheet.12">
                  <p:embed/>
                </p:oleObj>
              </mc:Choice>
              <mc:Fallback>
                <p:oleObj name="Worksheet" r:id="rId5" imgW="9353525" imgH="1914676" progId="Excel.Sheet.12">
                  <p:embed/>
                  <p:pic>
                    <p:nvPicPr>
                      <p:cNvPr id="12" name="Objet 11">
                        <a:extLst>
                          <a:ext uri="{FF2B5EF4-FFF2-40B4-BE49-F238E27FC236}">
                            <a16:creationId xmlns:a16="http://schemas.microsoft.com/office/drawing/2014/main" id="{05E22489-1DE4-EAA3-4D10-F86A624D1E7A}"/>
                          </a:ext>
                        </a:extLst>
                      </p:cNvPr>
                      <p:cNvPicPr/>
                      <p:nvPr/>
                    </p:nvPicPr>
                    <p:blipFill>
                      <a:blip r:embed="rId6"/>
                      <a:stretch>
                        <a:fillRect/>
                      </a:stretch>
                    </p:blipFill>
                    <p:spPr>
                      <a:xfrm>
                        <a:off x="1445601" y="4870448"/>
                        <a:ext cx="9252879" cy="1893919"/>
                      </a:xfrm>
                      <a:prstGeom prst="rect">
                        <a:avLst/>
                      </a:prstGeom>
                    </p:spPr>
                  </p:pic>
                </p:oleObj>
              </mc:Fallback>
            </mc:AlternateContent>
          </a:graphicData>
        </a:graphic>
      </p:graphicFrame>
    </p:spTree>
    <p:extLst>
      <p:ext uri="{BB962C8B-B14F-4D97-AF65-F5344CB8AC3E}">
        <p14:creationId xmlns:p14="http://schemas.microsoft.com/office/powerpoint/2010/main" val="993565799"/>
      </p:ext>
    </p:extLst>
  </p:cSld>
  <p:clrMapOvr>
    <a:masterClrMapping/>
  </p:clrMapOvr>
  <mc:AlternateContent xmlns:mc="http://schemas.openxmlformats.org/markup-compatibility/2006" xmlns:p14="http://schemas.microsoft.com/office/powerpoint/2010/main">
    <mc:Choice Requires="p14">
      <p:transition spd="slow" p14:dur="2000" advTm="2232"/>
    </mc:Choice>
    <mc:Fallback xmlns="">
      <p:transition spd="slow" advTm="2232"/>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sque AFL 2020">
  <a:themeElements>
    <a:clrScheme name="Couleurs AFL">
      <a:dk1>
        <a:srgbClr val="273780"/>
      </a:dk1>
      <a:lt1>
        <a:sysClr val="window" lastClr="FFFFFF"/>
      </a:lt1>
      <a:dk2>
        <a:srgbClr val="4078B4"/>
      </a:dk2>
      <a:lt2>
        <a:srgbClr val="E7E6E6"/>
      </a:lt2>
      <a:accent1>
        <a:srgbClr val="273780"/>
      </a:accent1>
      <a:accent2>
        <a:srgbClr val="EE0520"/>
      </a:accent2>
      <a:accent3>
        <a:srgbClr val="00ABE9"/>
      </a:accent3>
      <a:accent4>
        <a:srgbClr val="7F7F7F"/>
      </a:accent4>
      <a:accent5>
        <a:srgbClr val="3F3F3F"/>
      </a:accent5>
      <a:accent6>
        <a:srgbClr val="000000"/>
      </a:accent6>
      <a:hlink>
        <a:srgbClr val="273780"/>
      </a:hlink>
      <a:folHlink>
        <a:srgbClr val="EE05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ETUDE 2021" id="{2C83616B-5B3C-43D4-86F7-5FEE2E650B00}" vid="{097D4926-1931-426E-A413-6C63D6AA7B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581BA8FAAC224CB0822E211470EB3F" ma:contentTypeVersion="11" ma:contentTypeDescription="Crée un document." ma:contentTypeScope="" ma:versionID="9eac40de8afe45209acaebfe71317c19">
  <xsd:schema xmlns:xsd="http://www.w3.org/2001/XMLSchema" xmlns:xs="http://www.w3.org/2001/XMLSchema" xmlns:p="http://schemas.microsoft.com/office/2006/metadata/properties" xmlns:ns2="94899e3f-dc5a-44b9-8dd2-ef77f057e6b1" xmlns:ns3="99c98b7f-fdfa-4f13-99fc-40ec80e63427" targetNamespace="http://schemas.microsoft.com/office/2006/metadata/properties" ma:root="true" ma:fieldsID="7348a2436870402999e8a1537cff98a0" ns2:_="" ns3:_="">
    <xsd:import namespace="94899e3f-dc5a-44b9-8dd2-ef77f057e6b1"/>
    <xsd:import namespace="99c98b7f-fdfa-4f13-99fc-40ec80e63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899e3f-dc5a-44b9-8dd2-ef77f057e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c98b7f-fdfa-4f13-99fc-40ec80e63427"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66FA17-8306-4B6D-8863-9C1FC86787C5}">
  <ds:schemaRefs>
    <ds:schemaRef ds:uri="94899e3f-dc5a-44b9-8dd2-ef77f057e6b1"/>
    <ds:schemaRef ds:uri="99c98b7f-fdfa-4f13-99fc-40ec80e634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83572FF-8934-41C9-8875-579F50309426}">
  <ds:schemaRefs>
    <ds:schemaRef ds:uri="http://schemas.microsoft.com/sharepoint/v3/contenttype/forms"/>
  </ds:schemaRefs>
</ds:datastoreItem>
</file>

<file path=customXml/itemProps3.xml><?xml version="1.0" encoding="utf-8"?>
<ds:datastoreItem xmlns:ds="http://schemas.openxmlformats.org/officeDocument/2006/customXml" ds:itemID="{B07AE96B-3AD3-4EE0-B9A0-666E00F09289}">
  <ds:schemaRefs>
    <ds:schemaRef ds:uri="94899e3f-dc5a-44b9-8dd2-ef77f057e6b1"/>
    <ds:schemaRef ds:uri="99c98b7f-fdfa-4f13-99fc-40ec80e634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80b10d6-b89a-4096-9ea0-d0ce70d3fb47}" enabled="1" method="Standard" siteId="{93e17354-e16f-4af0-9ae6-47009a0d39ef}" removed="0"/>
</clbl:labelList>
</file>

<file path=docProps/app.xml><?xml version="1.0" encoding="utf-8"?>
<Properties xmlns="http://schemas.openxmlformats.org/officeDocument/2006/extended-properties" xmlns:vt="http://schemas.openxmlformats.org/officeDocument/2006/docPropsVTypes">
  <TotalTime>46</TotalTime>
  <Words>3096</Words>
  <Application>Microsoft Office PowerPoint</Application>
  <PresentationFormat>Grand écran</PresentationFormat>
  <Paragraphs>367</Paragraphs>
  <Slides>27</Slides>
  <Notes>7</Notes>
  <HiddenSlides>0</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1</vt:i4>
      </vt:variant>
      <vt:variant>
        <vt:lpstr>Titres des diapositives</vt:lpstr>
      </vt:variant>
      <vt:variant>
        <vt:i4>27</vt:i4>
      </vt:variant>
    </vt:vector>
  </HeadingPairs>
  <TitlesOfParts>
    <vt:vector size="42" baseType="lpstr">
      <vt:lpstr>Yu Gothic Light</vt:lpstr>
      <vt:lpstr>Yu Mincho</vt:lpstr>
      <vt:lpstr>Antipasto</vt:lpstr>
      <vt:lpstr>Aptos</vt:lpstr>
      <vt:lpstr>Aptos Display</vt:lpstr>
      <vt:lpstr>Arial</vt:lpstr>
      <vt:lpstr>Calibri</vt:lpstr>
      <vt:lpstr>Courier New</vt:lpstr>
      <vt:lpstr>Gotham Bold</vt:lpstr>
      <vt:lpstr>Gotham Book</vt:lpstr>
      <vt:lpstr>Gotham Light</vt:lpstr>
      <vt:lpstr>Times New Roman</vt:lpstr>
      <vt:lpstr>Thème Office</vt:lpstr>
      <vt:lpstr>Masque AFL 2020</vt:lpstr>
      <vt:lpstr>Worksheet</vt:lpstr>
      <vt:lpstr>Congrès 2025  12 Novembre 2025  philippe.rogier@afl-banque.fr 06 30 55 5062</vt:lpstr>
      <vt:lpstr>Présentation PowerPoint</vt:lpstr>
      <vt:lpstr>L’accompagnement de l’AFL</vt:lpstr>
      <vt:lpstr>Membres AFL en territoires ultramarins</vt:lpstr>
      <vt:lpstr>Présentation PowerPoint</vt:lpstr>
      <vt:lpstr>Présentation PowerPoint</vt:lpstr>
      <vt:lpstr>Introduction : Spécificités budgétaires des collectivités ultramarines Cour des comptes, Rapport sur les finances publiques locales, Juillet 2025</vt:lpstr>
      <vt:lpstr>Baromètre de la santé financière 2025 Vue d’ensemble  </vt:lpstr>
      <vt:lpstr>Déclinaison du Baromètre de la santé financière 2025 Vue d’ensemble – Communes </vt:lpstr>
      <vt:lpstr>Déclinaison du Baromètre de la santé financière 2025 Vue d’ensemble – Intercommunalité à fiscalité propre</vt:lpstr>
      <vt:lpstr>Analyse de l’indice de vulnérabilité climatique (modèle V1)</vt:lpstr>
      <vt:lpstr>Des notes financières moins favorables qu’en métropole, bien qu’en amélioration</vt:lpstr>
      <vt:lpstr>Une épargne fragile pour les communes ultramarines</vt:lpstr>
      <vt:lpstr>Des écarts notables dans les ratios de solvabilité pluriannuelle et d’endettement</vt:lpstr>
      <vt:lpstr>Une grande majorité des communes OM éligibles à l’adhésion</vt:lpstr>
      <vt:lpstr>Annexes  Monographies par territoire ultramarin</vt:lpstr>
      <vt:lpstr>Déclinaison du Baromètre de la santé financière 2025 Mayotte - Communes</vt:lpstr>
      <vt:lpstr>Déclinaison du Baromètre de la santé financière 2025 Mayotte – Intercommunalité à fiscalité propre</vt:lpstr>
      <vt:lpstr>Déclinaison du Baromètre de la santé financière 2025 La Réunion - Communes</vt:lpstr>
      <vt:lpstr>Déclinaison du Baromètre de la santé financière 2025 La Réunion – Intercommunalité à fiscalité propre</vt:lpstr>
      <vt:lpstr>Déclinaison du Baromètre de la santé financière 2025 Guyane - Communes</vt:lpstr>
      <vt:lpstr>Déclinaison du Baromètre de la santé financière 2025 Guyane – Intercommunalité à fiscalité propre</vt:lpstr>
      <vt:lpstr>Déclinaison du Baromètre de la santé financière 2025 Guadeloupe - Communes</vt:lpstr>
      <vt:lpstr>Déclinaison du Baromètre de la santé financière 2025 Guadeloupe – Intercommunalité à fiscalité propre</vt:lpstr>
      <vt:lpstr>Déclinaison du Baromètre de la santé financière 2025 Martinique - Communes</vt:lpstr>
      <vt:lpstr>Déclinaison du Baromètre de la santé financière 2025 Martinique – Intercommunalité à fiscalité propre</vt:lpstr>
      <vt:lpstr>  Annexes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Henri DAUDIGNON</dc:creator>
  <cp:lastModifiedBy>Philippe ROGIER</cp:lastModifiedBy>
  <cp:revision>6</cp:revision>
  <dcterms:created xsi:type="dcterms:W3CDTF">2025-08-05T08:08:47Z</dcterms:created>
  <dcterms:modified xsi:type="dcterms:W3CDTF">2025-11-12T08:59:14Z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0x0101008E581BA8FAAC224CB0822E211470EB3F</vt:lpwstr>
  </property>
</Properties>
</file>