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60" r:id="rId6"/>
    <p:sldId id="264" r:id="rId7"/>
    <p:sldId id="265" r:id="rId8"/>
    <p:sldId id="267" r:id="rId9"/>
    <p:sldId id="268" r:id="rId10"/>
    <p:sldId id="2147377188" r:id="rId11"/>
    <p:sldId id="2147377189" r:id="rId12"/>
    <p:sldId id="2147377196" r:id="rId13"/>
    <p:sldId id="2147377175" r:id="rId14"/>
    <p:sldId id="2147377190" r:id="rId15"/>
    <p:sldId id="2147377178" r:id="rId16"/>
    <p:sldId id="2147377184" r:id="rId17"/>
    <p:sldId id="2147377179" r:id="rId18"/>
    <p:sldId id="2147377182" r:id="rId19"/>
    <p:sldId id="261" r:id="rId20"/>
    <p:sldId id="2147377185" r:id="rId21"/>
    <p:sldId id="2147377187" r:id="rId22"/>
    <p:sldId id="2147377193" r:id="rId23"/>
    <p:sldId id="2147377194" r:id="rId24"/>
    <p:sldId id="2147377180" r:id="rId25"/>
    <p:sldId id="2147377191" r:id="rId26"/>
    <p:sldId id="2147377192" r:id="rId27"/>
    <p:sldId id="2147377197" r:id="rId28"/>
    <p:sldId id="310" r:id="rId29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E9536-C5AF-F84A-BE64-B92E8467E32A}" v="80" dt="2025-11-13T10:02:42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81051"/>
  </p:normalViewPr>
  <p:slideViewPr>
    <p:cSldViewPr snapToGrid="0">
      <p:cViewPr varScale="1">
        <p:scale>
          <a:sx n="65" d="100"/>
          <a:sy n="65" d="100"/>
        </p:scale>
        <p:origin x="240" y="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BALLY" userId="96fff623-c0c1-4eb7-a06e-974acf44e1ad" providerId="ADAL" clId="{F2C6234A-D6E8-5DEC-8304-1166F0B42620}"/>
    <pc:docChg chg="undo custSel addSld delSld modSld">
      <pc:chgData name="Claire BALLY" userId="96fff623-c0c1-4eb7-a06e-974acf44e1ad" providerId="ADAL" clId="{F2C6234A-D6E8-5DEC-8304-1166F0B42620}" dt="2025-11-17T17:02:59.470" v="1054" actId="729"/>
      <pc:docMkLst>
        <pc:docMk/>
      </pc:docMkLst>
      <pc:sldChg chg="mod modShow">
        <pc:chgData name="Claire BALLY" userId="96fff623-c0c1-4eb7-a06e-974acf44e1ad" providerId="ADAL" clId="{F2C6234A-D6E8-5DEC-8304-1166F0B42620}" dt="2025-11-17T17:02:49.102" v="1052" actId="729"/>
        <pc:sldMkLst>
          <pc:docMk/>
          <pc:sldMk cId="4177287066" sldId="261"/>
        </pc:sldMkLst>
      </pc:sldChg>
      <pc:sldChg chg="modNotesTx">
        <pc:chgData name="Claire BALLY" userId="96fff623-c0c1-4eb7-a06e-974acf44e1ad" providerId="ADAL" clId="{F2C6234A-D6E8-5DEC-8304-1166F0B42620}" dt="2025-11-05T08:45:49.541" v="960" actId="20577"/>
        <pc:sldMkLst>
          <pc:docMk/>
          <pc:sldMk cId="0" sldId="264"/>
        </pc:sldMkLst>
      </pc:sldChg>
      <pc:sldChg chg="modNotesTx">
        <pc:chgData name="Claire BALLY" userId="96fff623-c0c1-4eb7-a06e-974acf44e1ad" providerId="ADAL" clId="{F2C6234A-D6E8-5DEC-8304-1166F0B42620}" dt="2025-11-05T08:45:54.922" v="961" actId="20577"/>
        <pc:sldMkLst>
          <pc:docMk/>
          <pc:sldMk cId="0" sldId="265"/>
        </pc:sldMkLst>
      </pc:sldChg>
      <pc:sldChg chg="addSp delSp modSp mod">
        <pc:chgData name="Claire BALLY" userId="96fff623-c0c1-4eb7-a06e-974acf44e1ad" providerId="ADAL" clId="{F2C6234A-D6E8-5DEC-8304-1166F0B42620}" dt="2025-11-05T08:44:50.130" v="959" actId="404"/>
        <pc:sldMkLst>
          <pc:docMk/>
          <pc:sldMk cId="0" sldId="267"/>
        </pc:sldMkLst>
        <pc:spChg chg="add del mod">
          <ac:chgData name="Claire BALLY" userId="96fff623-c0c1-4eb7-a06e-974acf44e1ad" providerId="ADAL" clId="{F2C6234A-D6E8-5DEC-8304-1166F0B42620}" dt="2025-11-05T08:44:50.130" v="959" actId="404"/>
          <ac:spMkLst>
            <pc:docMk/>
            <pc:sldMk cId="0" sldId="267"/>
            <ac:spMk id="3" creationId="{3ACADA49-DF37-980B-1DA4-EE0558E4F27E}"/>
          </ac:spMkLst>
        </pc:spChg>
        <pc:spChg chg="mod">
          <ac:chgData name="Claire BALLY" userId="96fff623-c0c1-4eb7-a06e-974acf44e1ad" providerId="ADAL" clId="{F2C6234A-D6E8-5DEC-8304-1166F0B42620}" dt="2025-11-05T08:44:35.196" v="957" actId="1035"/>
          <ac:spMkLst>
            <pc:docMk/>
            <pc:sldMk cId="0" sldId="267"/>
            <ac:spMk id="5" creationId="{00000000-0000-0000-0000-000000000000}"/>
          </ac:spMkLst>
        </pc:spChg>
        <pc:spChg chg="mod">
          <ac:chgData name="Claire BALLY" userId="96fff623-c0c1-4eb7-a06e-974acf44e1ad" providerId="ADAL" clId="{F2C6234A-D6E8-5DEC-8304-1166F0B42620}" dt="2025-11-05T08:44:35.196" v="957" actId="1035"/>
          <ac:spMkLst>
            <pc:docMk/>
            <pc:sldMk cId="0" sldId="267"/>
            <ac:spMk id="8" creationId="{00000000-0000-0000-0000-000000000000}"/>
          </ac:spMkLst>
        </pc:spChg>
        <pc:graphicFrameChg chg="mod">
          <ac:chgData name="Claire BALLY" userId="96fff623-c0c1-4eb7-a06e-974acf44e1ad" providerId="ADAL" clId="{F2C6234A-D6E8-5DEC-8304-1166F0B42620}" dt="2025-11-05T08:44:35.196" v="957" actId="1035"/>
          <ac:graphicFrameMkLst>
            <pc:docMk/>
            <pc:sldMk cId="0" sldId="267"/>
            <ac:graphicFrameMk id="2" creationId="{00000000-0000-0000-0000-000000000000}"/>
          </ac:graphicFrameMkLst>
        </pc:graphicFrameChg>
      </pc:sldChg>
      <pc:sldChg chg="modNotesTx">
        <pc:chgData name="Claire BALLY" userId="96fff623-c0c1-4eb7-a06e-974acf44e1ad" providerId="ADAL" clId="{F2C6234A-D6E8-5DEC-8304-1166F0B42620}" dt="2025-11-05T08:46:03.920" v="962" actId="20577"/>
        <pc:sldMkLst>
          <pc:docMk/>
          <pc:sldMk cId="0" sldId="268"/>
        </pc:sldMkLst>
      </pc:sldChg>
      <pc:sldChg chg="addSp modSp mod">
        <pc:chgData name="Claire BALLY" userId="96fff623-c0c1-4eb7-a06e-974acf44e1ad" providerId="ADAL" clId="{F2C6234A-D6E8-5DEC-8304-1166F0B42620}" dt="2025-11-13T10:04:10.219" v="1051" actId="14100"/>
        <pc:sldMkLst>
          <pc:docMk/>
          <pc:sldMk cId="0" sldId="310"/>
        </pc:sldMkLst>
        <pc:spChg chg="add mod">
          <ac:chgData name="Claire BALLY" userId="96fff623-c0c1-4eb7-a06e-974acf44e1ad" providerId="ADAL" clId="{F2C6234A-D6E8-5DEC-8304-1166F0B42620}" dt="2025-11-13T10:04:10.219" v="1051" actId="14100"/>
          <ac:spMkLst>
            <pc:docMk/>
            <pc:sldMk cId="0" sldId="310"/>
            <ac:spMk id="4" creationId="{C32CE05E-6481-16EC-59DB-0CB6C3004A8E}"/>
          </ac:spMkLst>
        </pc:spChg>
      </pc:sldChg>
      <pc:sldChg chg="mod modShow">
        <pc:chgData name="Claire BALLY" userId="96fff623-c0c1-4eb7-a06e-974acf44e1ad" providerId="ADAL" clId="{F2C6234A-D6E8-5DEC-8304-1166F0B42620}" dt="2025-11-17T17:02:53.987" v="1053" actId="729"/>
        <pc:sldMkLst>
          <pc:docMk/>
          <pc:sldMk cId="1922327568" sldId="2147377185"/>
        </pc:sldMkLst>
      </pc:sldChg>
      <pc:sldChg chg="modSp">
        <pc:chgData name="Claire BALLY" userId="96fff623-c0c1-4eb7-a06e-974acf44e1ad" providerId="ADAL" clId="{F2C6234A-D6E8-5DEC-8304-1166F0B42620}" dt="2025-11-12T15:29:50.719" v="1010" actId="20577"/>
        <pc:sldMkLst>
          <pc:docMk/>
          <pc:sldMk cId="1790011198" sldId="2147377189"/>
        </pc:sldMkLst>
        <pc:graphicFrameChg chg="mod">
          <ac:chgData name="Claire BALLY" userId="96fff623-c0c1-4eb7-a06e-974acf44e1ad" providerId="ADAL" clId="{F2C6234A-D6E8-5DEC-8304-1166F0B42620}" dt="2025-11-12T15:29:50.719" v="1010" actId="20577"/>
          <ac:graphicFrameMkLst>
            <pc:docMk/>
            <pc:sldMk cId="1790011198" sldId="2147377189"/>
            <ac:graphicFrameMk id="18" creationId="{42AB1553-A15F-3DF7-92D6-437C1687E91B}"/>
          </ac:graphicFrameMkLst>
        </pc:graphicFrameChg>
      </pc:sldChg>
      <pc:sldChg chg="modSp mod modShow">
        <pc:chgData name="Claire BALLY" userId="96fff623-c0c1-4eb7-a06e-974acf44e1ad" providerId="ADAL" clId="{F2C6234A-D6E8-5DEC-8304-1166F0B42620}" dt="2025-11-17T17:02:59.470" v="1054" actId="729"/>
        <pc:sldMkLst>
          <pc:docMk/>
          <pc:sldMk cId="1800642330" sldId="2147377193"/>
        </pc:sldMkLst>
        <pc:graphicFrameChg chg="mod">
          <ac:chgData name="Claire BALLY" userId="96fff623-c0c1-4eb7-a06e-974acf44e1ad" providerId="ADAL" clId="{F2C6234A-D6E8-5DEC-8304-1166F0B42620}" dt="2025-11-04T09:35:21.856" v="151" actId="255"/>
          <ac:graphicFrameMkLst>
            <pc:docMk/>
            <pc:sldMk cId="1800642330" sldId="2147377193"/>
            <ac:graphicFrameMk id="5" creationId="{DE29A725-90CB-735C-22C5-EA5647C17D17}"/>
          </ac:graphicFrameMkLst>
        </pc:graphicFrameChg>
      </pc:sldChg>
      <pc:sldChg chg="addSp delSp modSp new mod modNotesTx">
        <pc:chgData name="Claire BALLY" userId="96fff623-c0c1-4eb7-a06e-974acf44e1ad" providerId="ADAL" clId="{F2C6234A-D6E8-5DEC-8304-1166F0B42620}" dt="2025-11-04T09:34:19.756" v="148" actId="1037"/>
        <pc:sldMkLst>
          <pc:docMk/>
          <pc:sldMk cId="471600626" sldId="2147377196"/>
        </pc:sldMkLst>
        <pc:spChg chg="mod">
          <ac:chgData name="Claire BALLY" userId="96fff623-c0c1-4eb7-a06e-974acf44e1ad" providerId="ADAL" clId="{F2C6234A-D6E8-5DEC-8304-1166F0B42620}" dt="2025-11-04T09:28:20.023" v="103" actId="1076"/>
          <ac:spMkLst>
            <pc:docMk/>
            <pc:sldMk cId="471600626" sldId="2147377196"/>
            <ac:spMk id="4" creationId="{1F8F17F1-C62E-8D6E-EAE4-93FD90F1BD50}"/>
          </ac:spMkLst>
        </pc:spChg>
        <pc:spChg chg="mod">
          <ac:chgData name="Claire BALLY" userId="96fff623-c0c1-4eb7-a06e-974acf44e1ad" providerId="ADAL" clId="{F2C6234A-D6E8-5DEC-8304-1166F0B42620}" dt="2025-11-04T09:28:20.023" v="103" actId="1076"/>
          <ac:spMkLst>
            <pc:docMk/>
            <pc:sldMk cId="471600626" sldId="2147377196"/>
            <ac:spMk id="7" creationId="{7F755F15-5C64-0EDB-5BFD-320455D873ED}"/>
          </ac:spMkLst>
        </pc:spChg>
        <pc:spChg chg="add mod">
          <ac:chgData name="Claire BALLY" userId="96fff623-c0c1-4eb7-a06e-974acf44e1ad" providerId="ADAL" clId="{F2C6234A-D6E8-5DEC-8304-1166F0B42620}" dt="2025-11-04T09:19:02.338" v="12" actId="1076"/>
          <ac:spMkLst>
            <pc:docMk/>
            <pc:sldMk cId="471600626" sldId="2147377196"/>
            <ac:spMk id="8" creationId="{77678B20-3E11-5C3A-02B5-DD051682D072}"/>
          </ac:spMkLst>
        </pc:spChg>
        <pc:spChg chg="add mod">
          <ac:chgData name="Claire BALLY" userId="96fff623-c0c1-4eb7-a06e-974acf44e1ad" providerId="ADAL" clId="{F2C6234A-D6E8-5DEC-8304-1166F0B42620}" dt="2025-11-04T09:19:02.338" v="12" actId="1076"/>
          <ac:spMkLst>
            <pc:docMk/>
            <pc:sldMk cId="471600626" sldId="2147377196"/>
            <ac:spMk id="11" creationId="{64436427-226C-6622-69AC-5A50FD81EB47}"/>
          </ac:spMkLst>
        </pc:spChg>
        <pc:spChg chg="add mod">
          <ac:chgData name="Claire BALLY" userId="96fff623-c0c1-4eb7-a06e-974acf44e1ad" providerId="ADAL" clId="{F2C6234A-D6E8-5DEC-8304-1166F0B42620}" dt="2025-11-04T09:22:36.824" v="49" actId="404"/>
          <ac:spMkLst>
            <pc:docMk/>
            <pc:sldMk cId="471600626" sldId="2147377196"/>
            <ac:spMk id="13" creationId="{D347AA6B-F7DF-1368-439E-C41A6EE8E876}"/>
          </ac:spMkLst>
        </pc:spChg>
        <pc:spChg chg="add mod">
          <ac:chgData name="Claire BALLY" userId="96fff623-c0c1-4eb7-a06e-974acf44e1ad" providerId="ADAL" clId="{F2C6234A-D6E8-5DEC-8304-1166F0B42620}" dt="2025-11-04T09:28:40.079" v="104" actId="1076"/>
          <ac:spMkLst>
            <pc:docMk/>
            <pc:sldMk cId="471600626" sldId="2147377196"/>
            <ac:spMk id="14" creationId="{89763D9A-01BB-8EF5-D9B1-7A5F866FA16B}"/>
          </ac:spMkLst>
        </pc:spChg>
        <pc:spChg chg="add mod">
          <ac:chgData name="Claire BALLY" userId="96fff623-c0c1-4eb7-a06e-974acf44e1ad" providerId="ADAL" clId="{F2C6234A-D6E8-5DEC-8304-1166F0B42620}" dt="2025-11-04T09:29:11.520" v="105" actId="1076"/>
          <ac:spMkLst>
            <pc:docMk/>
            <pc:sldMk cId="471600626" sldId="2147377196"/>
            <ac:spMk id="20" creationId="{DC8EE55C-CE1F-A462-697B-576A4923C6F9}"/>
          </ac:spMkLst>
        </pc:spChg>
        <pc:spChg chg="add mod">
          <ac:chgData name="Claire BALLY" userId="96fff623-c0c1-4eb7-a06e-974acf44e1ad" providerId="ADAL" clId="{F2C6234A-D6E8-5DEC-8304-1166F0B42620}" dt="2025-11-04T09:32:20.123" v="136" actId="1076"/>
          <ac:spMkLst>
            <pc:docMk/>
            <pc:sldMk cId="471600626" sldId="2147377196"/>
            <ac:spMk id="21" creationId="{47A795F7-7954-D29D-8408-9EF2B586955A}"/>
          </ac:spMkLst>
        </pc:spChg>
        <pc:spChg chg="add mod">
          <ac:chgData name="Claire BALLY" userId="96fff623-c0c1-4eb7-a06e-974acf44e1ad" providerId="ADAL" clId="{F2C6234A-D6E8-5DEC-8304-1166F0B42620}" dt="2025-11-04T09:31:47.719" v="129" actId="1076"/>
          <ac:spMkLst>
            <pc:docMk/>
            <pc:sldMk cId="471600626" sldId="2147377196"/>
            <ac:spMk id="31" creationId="{4613657E-A569-1178-8134-C06802C3C0E6}"/>
          </ac:spMkLst>
        </pc:spChg>
        <pc:spChg chg="add mod">
          <ac:chgData name="Claire BALLY" userId="96fff623-c0c1-4eb7-a06e-974acf44e1ad" providerId="ADAL" clId="{F2C6234A-D6E8-5DEC-8304-1166F0B42620}" dt="2025-11-04T09:32:16.438" v="135" actId="1076"/>
          <ac:spMkLst>
            <pc:docMk/>
            <pc:sldMk cId="471600626" sldId="2147377196"/>
            <ac:spMk id="32" creationId="{29A323D7-9121-42C8-97F4-FBD14974690B}"/>
          </ac:spMkLst>
        </pc:spChg>
        <pc:spChg chg="add mod">
          <ac:chgData name="Claire BALLY" userId="96fff623-c0c1-4eb7-a06e-974acf44e1ad" providerId="ADAL" clId="{F2C6234A-D6E8-5DEC-8304-1166F0B42620}" dt="2025-11-04T09:31:43.040" v="128" actId="14100"/>
          <ac:spMkLst>
            <pc:docMk/>
            <pc:sldMk cId="471600626" sldId="2147377196"/>
            <ac:spMk id="33" creationId="{C0584F3F-3743-5666-1E34-2D74F25F0611}"/>
          </ac:spMkLst>
        </pc:spChg>
        <pc:spChg chg="add mod">
          <ac:chgData name="Claire BALLY" userId="96fff623-c0c1-4eb7-a06e-974acf44e1ad" providerId="ADAL" clId="{F2C6234A-D6E8-5DEC-8304-1166F0B42620}" dt="2025-11-04T09:33:01.936" v="141" actId="403"/>
          <ac:spMkLst>
            <pc:docMk/>
            <pc:sldMk cId="471600626" sldId="2147377196"/>
            <ac:spMk id="35" creationId="{002D1726-EF1E-ED82-6C29-63089B653F20}"/>
          </ac:spMkLst>
        </pc:spChg>
        <pc:spChg chg="add mod">
          <ac:chgData name="Claire BALLY" userId="96fff623-c0c1-4eb7-a06e-974acf44e1ad" providerId="ADAL" clId="{F2C6234A-D6E8-5DEC-8304-1166F0B42620}" dt="2025-11-04T09:33:17.351" v="144" actId="1076"/>
          <ac:spMkLst>
            <pc:docMk/>
            <pc:sldMk cId="471600626" sldId="2147377196"/>
            <ac:spMk id="38" creationId="{C4D6BD22-B20B-7072-794B-899321FD75E5}"/>
          </ac:spMkLst>
        </pc:spChg>
        <pc:grpChg chg="add mod">
          <ac:chgData name="Claire BALLY" userId="96fff623-c0c1-4eb7-a06e-974acf44e1ad" providerId="ADAL" clId="{F2C6234A-D6E8-5DEC-8304-1166F0B42620}" dt="2025-11-04T09:29:21.079" v="106" actId="1076"/>
          <ac:grpSpMkLst>
            <pc:docMk/>
            <pc:sldMk cId="471600626" sldId="2147377196"/>
            <ac:grpSpMk id="3" creationId="{3CEA75C2-DF65-7115-4E50-7DED094F2D5C}"/>
          </ac:grpSpMkLst>
        </pc:grpChg>
        <pc:grpChg chg="add mod">
          <ac:chgData name="Claire BALLY" userId="96fff623-c0c1-4eb7-a06e-974acf44e1ad" providerId="ADAL" clId="{F2C6234A-D6E8-5DEC-8304-1166F0B42620}" dt="2025-11-04T09:29:11.520" v="105" actId="1076"/>
          <ac:grpSpMkLst>
            <pc:docMk/>
            <pc:sldMk cId="471600626" sldId="2147377196"/>
            <ac:grpSpMk id="16" creationId="{57406631-558A-1583-A4D5-4F1108002398}"/>
          </ac:grpSpMkLst>
        </pc:grpChg>
        <pc:grpChg chg="add mod">
          <ac:chgData name="Claire BALLY" userId="96fff623-c0c1-4eb7-a06e-974acf44e1ad" providerId="ADAL" clId="{F2C6234A-D6E8-5DEC-8304-1166F0B42620}" dt="2025-11-04T09:30:41.670" v="115" actId="1076"/>
          <ac:grpSpMkLst>
            <pc:docMk/>
            <pc:sldMk cId="471600626" sldId="2147377196"/>
            <ac:grpSpMk id="22" creationId="{FF9D5970-4CB1-DA79-DA6B-657A249A15E2}"/>
          </ac:grpSpMkLst>
        </pc:grpChg>
        <pc:picChg chg="mod">
          <ac:chgData name="Claire BALLY" userId="96fff623-c0c1-4eb7-a06e-974acf44e1ad" providerId="ADAL" clId="{F2C6234A-D6E8-5DEC-8304-1166F0B42620}" dt="2025-11-04T09:29:29.487" v="108" actId="1076"/>
          <ac:picMkLst>
            <pc:docMk/>
            <pc:sldMk cId="471600626" sldId="2147377196"/>
            <ac:picMk id="5" creationId="{EE74AC60-9AC4-B369-7AC4-F8A48483B554}"/>
          </ac:picMkLst>
        </pc:picChg>
        <pc:picChg chg="mod">
          <ac:chgData name="Claire BALLY" userId="96fff623-c0c1-4eb7-a06e-974acf44e1ad" providerId="ADAL" clId="{F2C6234A-D6E8-5DEC-8304-1166F0B42620}" dt="2025-11-04T09:28:20.023" v="103" actId="1076"/>
          <ac:picMkLst>
            <pc:docMk/>
            <pc:sldMk cId="471600626" sldId="2147377196"/>
            <ac:picMk id="6" creationId="{8D324C68-E92A-7C26-4888-A7E2D3DFBA42}"/>
          </ac:picMkLst>
        </pc:picChg>
        <pc:picChg chg="add mod">
          <ac:chgData name="Claire BALLY" userId="96fff623-c0c1-4eb7-a06e-974acf44e1ad" providerId="ADAL" clId="{F2C6234A-D6E8-5DEC-8304-1166F0B42620}" dt="2025-11-04T09:17:24.013" v="5"/>
          <ac:picMkLst>
            <pc:docMk/>
            <pc:sldMk cId="471600626" sldId="2147377196"/>
            <ac:picMk id="9" creationId="{0E14C084-83DA-3DC6-4FC3-01171A75D43F}"/>
          </ac:picMkLst>
        </pc:picChg>
        <pc:picChg chg="add mod">
          <ac:chgData name="Claire BALLY" userId="96fff623-c0c1-4eb7-a06e-974acf44e1ad" providerId="ADAL" clId="{F2C6234A-D6E8-5DEC-8304-1166F0B42620}" dt="2025-11-04T09:20:04.515" v="18" actId="1076"/>
          <ac:picMkLst>
            <pc:docMk/>
            <pc:sldMk cId="471600626" sldId="2147377196"/>
            <ac:picMk id="12" creationId="{F113152B-166B-F7B0-9938-8A44629A0FD6}"/>
          </ac:picMkLst>
        </pc:picChg>
        <pc:picChg chg="add mod">
          <ac:chgData name="Claire BALLY" userId="96fff623-c0c1-4eb7-a06e-974acf44e1ad" providerId="ADAL" clId="{F2C6234A-D6E8-5DEC-8304-1166F0B42620}" dt="2025-11-04T09:28:40.079" v="104" actId="1076"/>
          <ac:picMkLst>
            <pc:docMk/>
            <pc:sldMk cId="471600626" sldId="2147377196"/>
            <ac:picMk id="15" creationId="{8205B5FE-4128-385D-C4E2-D297562C6852}"/>
          </ac:picMkLst>
        </pc:picChg>
        <pc:picChg chg="mod">
          <ac:chgData name="Claire BALLY" userId="96fff623-c0c1-4eb7-a06e-974acf44e1ad" providerId="ADAL" clId="{F2C6234A-D6E8-5DEC-8304-1166F0B42620}" dt="2025-11-04T09:20:23.031" v="20"/>
          <ac:picMkLst>
            <pc:docMk/>
            <pc:sldMk cId="471600626" sldId="2147377196"/>
            <ac:picMk id="17" creationId="{7509005E-514E-A9B1-A60F-A998293BFA0C}"/>
          </ac:picMkLst>
        </pc:picChg>
        <pc:picChg chg="mod">
          <ac:chgData name="Claire BALLY" userId="96fff623-c0c1-4eb7-a06e-974acf44e1ad" providerId="ADAL" clId="{F2C6234A-D6E8-5DEC-8304-1166F0B42620}" dt="2025-11-04T09:20:23.031" v="20"/>
          <ac:picMkLst>
            <pc:docMk/>
            <pc:sldMk cId="471600626" sldId="2147377196"/>
            <ac:picMk id="18" creationId="{006A14ED-F4A7-A698-F06A-8C64E4A2A5E7}"/>
          </ac:picMkLst>
        </pc:picChg>
        <pc:picChg chg="mod">
          <ac:chgData name="Claire BALLY" userId="96fff623-c0c1-4eb7-a06e-974acf44e1ad" providerId="ADAL" clId="{F2C6234A-D6E8-5DEC-8304-1166F0B42620}" dt="2025-11-04T09:20:23.031" v="20"/>
          <ac:picMkLst>
            <pc:docMk/>
            <pc:sldMk cId="471600626" sldId="2147377196"/>
            <ac:picMk id="19" creationId="{81EA29A6-219A-7772-E6ED-D043E6F6C180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3" creationId="{E862B7AA-FB43-880B-823C-4EB6CC54931C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4" creationId="{510138AC-90E7-E2D7-482E-96F26988F937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5" creationId="{A0CD0974-7D74-15FF-9448-81D01E0BA065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6" creationId="{D16E0370-ED48-9337-BACF-343EBD7AD9BF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7" creationId="{AC71526E-8F57-7E90-005B-405D10A3BC43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8" creationId="{F06ED091-832E-7FF8-4313-A7C78C520DA5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29" creationId="{05E83259-DE8D-9836-D6D4-8C0585E3E354}"/>
          </ac:picMkLst>
        </pc:picChg>
        <pc:picChg chg="mod">
          <ac:chgData name="Claire BALLY" userId="96fff623-c0c1-4eb7-a06e-974acf44e1ad" providerId="ADAL" clId="{F2C6234A-D6E8-5DEC-8304-1166F0B42620}" dt="2025-11-04T09:20:40.480" v="22"/>
          <ac:picMkLst>
            <pc:docMk/>
            <pc:sldMk cId="471600626" sldId="2147377196"/>
            <ac:picMk id="30" creationId="{06C8D971-2195-26A0-DF19-B5AB834436EA}"/>
          </ac:picMkLst>
        </pc:picChg>
        <pc:picChg chg="add mod">
          <ac:chgData name="Claire BALLY" userId="96fff623-c0c1-4eb7-a06e-974acf44e1ad" providerId="ADAL" clId="{F2C6234A-D6E8-5DEC-8304-1166F0B42620}" dt="2025-11-04T09:27:40.960" v="98" actId="1076"/>
          <ac:picMkLst>
            <pc:docMk/>
            <pc:sldMk cId="471600626" sldId="2147377196"/>
            <ac:picMk id="34" creationId="{8230BE85-B198-8340-2F2F-72DAD6B61E0C}"/>
          </ac:picMkLst>
        </pc:picChg>
        <pc:picChg chg="add mod">
          <ac:chgData name="Claire BALLY" userId="96fff623-c0c1-4eb7-a06e-974acf44e1ad" providerId="ADAL" clId="{F2C6234A-D6E8-5DEC-8304-1166F0B42620}" dt="2025-11-04T09:34:19.756" v="148" actId="1037"/>
          <ac:picMkLst>
            <pc:docMk/>
            <pc:sldMk cId="471600626" sldId="2147377196"/>
            <ac:picMk id="36" creationId="{1781079C-B97C-7170-195B-E4F151F43DE3}"/>
          </ac:picMkLst>
        </pc:picChg>
        <pc:picChg chg="add mod">
          <ac:chgData name="Claire BALLY" userId="96fff623-c0c1-4eb7-a06e-974acf44e1ad" providerId="ADAL" clId="{F2C6234A-D6E8-5DEC-8304-1166F0B42620}" dt="2025-11-04T09:34:19.756" v="148" actId="1037"/>
          <ac:picMkLst>
            <pc:docMk/>
            <pc:sldMk cId="471600626" sldId="2147377196"/>
            <ac:picMk id="37" creationId="{786870DD-02BC-6B28-F644-01AA27A61CB1}"/>
          </ac:picMkLst>
        </pc:picChg>
      </pc:sldChg>
      <pc:sldChg chg="addSp delSp modSp add mod">
        <pc:chgData name="Claire BALLY" userId="96fff623-c0c1-4eb7-a06e-974acf44e1ad" providerId="ADAL" clId="{F2C6234A-D6E8-5DEC-8304-1166F0B42620}" dt="2025-11-04T10:01:37.321" v="935" actId="1076"/>
        <pc:sldMkLst>
          <pc:docMk/>
          <pc:sldMk cId="3319158997" sldId="2147377197"/>
        </pc:sldMkLst>
        <pc:spChg chg="mod">
          <ac:chgData name="Claire BALLY" userId="96fff623-c0c1-4eb7-a06e-974acf44e1ad" providerId="ADAL" clId="{F2C6234A-D6E8-5DEC-8304-1166F0B42620}" dt="2025-11-04T09:41:35.007" v="192" actId="14100"/>
          <ac:spMkLst>
            <pc:docMk/>
            <pc:sldMk cId="3319158997" sldId="2147377197"/>
            <ac:spMk id="2" creationId="{8572FF07-068A-AB6D-2DA1-9B9C78581E89}"/>
          </ac:spMkLst>
        </pc:spChg>
        <pc:spChg chg="mod">
          <ac:chgData name="Claire BALLY" userId="96fff623-c0c1-4eb7-a06e-974acf44e1ad" providerId="ADAL" clId="{F2C6234A-D6E8-5DEC-8304-1166F0B42620}" dt="2025-11-04T09:56:13.286" v="920" actId="20577"/>
          <ac:spMkLst>
            <pc:docMk/>
            <pc:sldMk cId="3319158997" sldId="2147377197"/>
            <ac:spMk id="3" creationId="{E83FE02C-1E25-62AC-9578-DD1247B19A97}"/>
          </ac:spMkLst>
        </pc:spChg>
        <pc:spChg chg="add mod">
          <ac:chgData name="Claire BALLY" userId="96fff623-c0c1-4eb7-a06e-974acf44e1ad" providerId="ADAL" clId="{F2C6234A-D6E8-5DEC-8304-1166F0B42620}" dt="2025-11-04T09:56:37.813" v="933" actId="20577"/>
          <ac:spMkLst>
            <pc:docMk/>
            <pc:sldMk cId="3319158997" sldId="2147377197"/>
            <ac:spMk id="8" creationId="{9F369648-3A08-92A7-FE73-741545F61845}"/>
          </ac:spMkLst>
        </pc:spChg>
        <pc:spChg chg="mod">
          <ac:chgData name="Claire BALLY" userId="96fff623-c0c1-4eb7-a06e-974acf44e1ad" providerId="ADAL" clId="{F2C6234A-D6E8-5DEC-8304-1166F0B42620}" dt="2025-11-04T09:56:04.761" v="918" actId="1076"/>
          <ac:spMkLst>
            <pc:docMk/>
            <pc:sldMk cId="3319158997" sldId="2147377197"/>
            <ac:spMk id="23" creationId="{F3AF9036-EBCD-1737-856D-5045CE08914A}"/>
          </ac:spMkLst>
        </pc:spChg>
        <pc:picChg chg="add mod">
          <ac:chgData name="Claire BALLY" userId="96fff623-c0c1-4eb7-a06e-974acf44e1ad" providerId="ADAL" clId="{F2C6234A-D6E8-5DEC-8304-1166F0B42620}" dt="2025-11-04T10:01:37.321" v="935" actId="1076"/>
          <ac:picMkLst>
            <pc:docMk/>
            <pc:sldMk cId="3319158997" sldId="2147377197"/>
            <ac:picMk id="9" creationId="{1466E006-F982-B3DA-BB20-2CBF5DD45D76}"/>
          </ac:picMkLst>
        </pc:picChg>
      </pc:sldChg>
    </pc:docChg>
  </pc:docChgLst>
  <pc:docChgLst>
    <pc:chgData name="Eléonore VINAIS" userId="S::eleonore.vinais@cler.org::ae919950-cc59-4556-9f57-420d14097779" providerId="AD" clId="Web-{B71902EA-3070-2A2E-9573-B9C53167979A}"/>
    <pc:docChg chg="modSld">
      <pc:chgData name="Eléonore VINAIS" userId="S::eleonore.vinais@cler.org::ae919950-cc59-4556-9f57-420d14097779" providerId="AD" clId="Web-{B71902EA-3070-2A2E-9573-B9C53167979A}" dt="2025-10-30T16:58:03.774" v="20" actId="1076"/>
      <pc:docMkLst>
        <pc:docMk/>
      </pc:docMkLst>
      <pc:sldChg chg="modSp">
        <pc:chgData name="Eléonore VINAIS" userId="S::eleonore.vinais@cler.org::ae919950-cc59-4556-9f57-420d14097779" providerId="AD" clId="Web-{B71902EA-3070-2A2E-9573-B9C53167979A}" dt="2025-10-30T16:57:06.849" v="15" actId="20577"/>
        <pc:sldMkLst>
          <pc:docMk/>
          <pc:sldMk cId="4177287066" sldId="261"/>
        </pc:sldMkLst>
        <pc:spChg chg="mod">
          <ac:chgData name="Eléonore VINAIS" userId="S::eleonore.vinais@cler.org::ae919950-cc59-4556-9f57-420d14097779" providerId="AD" clId="Web-{B71902EA-3070-2A2E-9573-B9C53167979A}" dt="2025-10-30T16:57:06.849" v="15" actId="20577"/>
          <ac:spMkLst>
            <pc:docMk/>
            <pc:sldMk cId="4177287066" sldId="261"/>
            <ac:spMk id="10" creationId="{AC48B671-7A29-4687-1436-6F6DB4495A35}"/>
          </ac:spMkLst>
        </pc:spChg>
      </pc:sldChg>
      <pc:sldChg chg="modSp">
        <pc:chgData name="Eléonore VINAIS" userId="S::eleonore.vinais@cler.org::ae919950-cc59-4556-9f57-420d14097779" providerId="AD" clId="Web-{B71902EA-3070-2A2E-9573-B9C53167979A}" dt="2025-10-30T16:55:32.968" v="9" actId="20577"/>
        <pc:sldMkLst>
          <pc:docMk/>
          <pc:sldMk cId="0" sldId="264"/>
        </pc:sldMkLst>
        <pc:spChg chg="mod">
          <ac:chgData name="Eléonore VINAIS" userId="S::eleonore.vinais@cler.org::ae919950-cc59-4556-9f57-420d14097779" providerId="AD" clId="Web-{B71902EA-3070-2A2E-9573-B9C53167979A}" dt="2025-10-30T16:55:32.968" v="9" actId="20577"/>
          <ac:spMkLst>
            <pc:docMk/>
            <pc:sldMk cId="0" sldId="264"/>
            <ac:spMk id="23" creationId="{00000000-0000-0000-0000-000000000000}"/>
          </ac:spMkLst>
        </pc:spChg>
      </pc:sldChg>
      <pc:sldChg chg="addSp modSp">
        <pc:chgData name="Eléonore VINAIS" userId="S::eleonore.vinais@cler.org::ae919950-cc59-4556-9f57-420d14097779" providerId="AD" clId="Web-{B71902EA-3070-2A2E-9573-B9C53167979A}" dt="2025-10-30T16:58:03.774" v="20" actId="1076"/>
        <pc:sldMkLst>
          <pc:docMk/>
          <pc:sldMk cId="0" sldId="310"/>
        </pc:sldMkLst>
        <pc:spChg chg="mod">
          <ac:chgData name="Eléonore VINAIS" userId="S::eleonore.vinais@cler.org::ae919950-cc59-4556-9f57-420d14097779" providerId="AD" clId="Web-{B71902EA-3070-2A2E-9573-B9C53167979A}" dt="2025-10-30T16:57:41.538" v="17" actId="20577"/>
          <ac:spMkLst>
            <pc:docMk/>
            <pc:sldMk cId="0" sldId="310"/>
            <ac:spMk id="2" creationId="{E06C2A24-9A06-21B9-FBA5-41EE4CC0A414}"/>
          </ac:spMkLst>
        </pc:spChg>
        <pc:picChg chg="mod">
          <ac:chgData name="Eléonore VINAIS" userId="S::eleonore.vinais@cler.org::ae919950-cc59-4556-9f57-420d14097779" providerId="AD" clId="Web-{B71902EA-3070-2A2E-9573-B9C53167979A}" dt="2025-10-30T16:58:03.774" v="20" actId="1076"/>
          <ac:picMkLst>
            <pc:docMk/>
            <pc:sldMk cId="0" sldId="310"/>
            <ac:picMk id="3" creationId="{AF99598B-CFD2-C919-9885-5BDD4E1B2B7C}"/>
          </ac:picMkLst>
        </pc:picChg>
        <pc:picChg chg="add">
          <ac:chgData name="Eléonore VINAIS" userId="S::eleonore.vinais@cler.org::ae919950-cc59-4556-9f57-420d14097779" providerId="AD" clId="Web-{B71902EA-3070-2A2E-9573-B9C53167979A}" dt="2025-10-30T16:57:57.445" v="18"/>
          <ac:picMkLst>
            <pc:docMk/>
            <pc:sldMk cId="0" sldId="310"/>
            <ac:picMk id="5" creationId="{AB43A24D-333D-A9FC-0D6F-724A2BA18760}"/>
          </ac:picMkLst>
        </pc:picChg>
        <pc:picChg chg="add">
          <ac:chgData name="Eléonore VINAIS" userId="S::eleonore.vinais@cler.org::ae919950-cc59-4556-9f57-420d14097779" providerId="AD" clId="Web-{B71902EA-3070-2A2E-9573-B9C53167979A}" dt="2025-10-30T16:57:57.476" v="19"/>
          <ac:picMkLst>
            <pc:docMk/>
            <pc:sldMk cId="0" sldId="310"/>
            <ac:picMk id="7" creationId="{AE7BB51C-D7F0-4A2E-B349-06ACAEAE9F23}"/>
          </ac:picMkLst>
        </pc:picChg>
      </pc:sldChg>
      <pc:sldChg chg="modSp">
        <pc:chgData name="Eléonore VINAIS" userId="S::eleonore.vinais@cler.org::ae919950-cc59-4556-9f57-420d14097779" providerId="AD" clId="Web-{B71902EA-3070-2A2E-9573-B9C53167979A}" dt="2025-10-30T16:57:22.553" v="16" actId="20577"/>
        <pc:sldMkLst>
          <pc:docMk/>
          <pc:sldMk cId="4146368264" sldId="2147377194"/>
        </pc:sldMkLst>
        <pc:spChg chg="mod">
          <ac:chgData name="Eléonore VINAIS" userId="S::eleonore.vinais@cler.org::ae919950-cc59-4556-9f57-420d14097779" providerId="AD" clId="Web-{B71902EA-3070-2A2E-9573-B9C53167979A}" dt="2025-10-30T16:57:22.553" v="16" actId="20577"/>
          <ac:spMkLst>
            <pc:docMk/>
            <pc:sldMk cId="4146368264" sldId="2147377194"/>
            <ac:spMk id="8" creationId="{867A86B1-5A4F-9BFE-A0E0-40F8965A62AA}"/>
          </ac:spMkLst>
        </pc:spChg>
      </pc:sldChg>
    </pc:docChg>
  </pc:docChgLst>
  <pc:docChgLst>
    <pc:chgData name="Eléonore VINAIS" userId="S::eleonore.vinais@cler.org::ae919950-cc59-4556-9f57-420d14097779" providerId="AD" clId="Web-{2A2D2F51-8E57-86CF-3FDE-54BD59B4E699}"/>
    <pc:docChg chg="modSld">
      <pc:chgData name="Eléonore VINAIS" userId="S::eleonore.vinais@cler.org::ae919950-cc59-4556-9f57-420d14097779" providerId="AD" clId="Web-{2A2D2F51-8E57-86CF-3FDE-54BD59B4E699}" dt="2025-10-30T17:00:17.868" v="7" actId="20577"/>
      <pc:docMkLst>
        <pc:docMk/>
      </pc:docMkLst>
      <pc:sldChg chg="modSp">
        <pc:chgData name="Eléonore VINAIS" userId="S::eleonore.vinais@cler.org::ae919950-cc59-4556-9f57-420d14097779" providerId="AD" clId="Web-{2A2D2F51-8E57-86CF-3FDE-54BD59B4E699}" dt="2025-10-30T17:00:17.868" v="7" actId="20577"/>
        <pc:sldMkLst>
          <pc:docMk/>
          <pc:sldMk cId="0" sldId="256"/>
        </pc:sldMkLst>
        <pc:spChg chg="mod">
          <ac:chgData name="Eléonore VINAIS" userId="S::eleonore.vinais@cler.org::ae919950-cc59-4556-9f57-420d14097779" providerId="AD" clId="Web-{2A2D2F51-8E57-86CF-3FDE-54BD59B4E699}" dt="2025-10-30T17:00:17.868" v="7" actId="20577"/>
          <ac:spMkLst>
            <pc:docMk/>
            <pc:sldMk cId="0" sldId="256"/>
            <ac:spMk id="9" creationId="{ECFD6D10-F205-09A3-632E-EAE45781A9A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012E-2"/>
          <c:y val="3.3618000000000002E-2"/>
          <c:w val="0.76883800000000002"/>
          <c:h val="0.909159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Feuil1!$A$3</c:f>
              <c:strCache>
                <c:ptCount val="1"/>
                <c:pt idx="0">
                  <c:v>Visites réalisées</c:v>
                </c:pt>
              </c:strCache>
            </c:strRef>
          </c:tx>
          <c:spPr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4729999999999999E-3"/>
                  <c:y val="1.26500000000000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6A-DE4E-8795-036137F293DA}"/>
                </c:ext>
              </c:extLst>
            </c:dLbl>
            <c:dLbl>
              <c:idx val="1"/>
              <c:layout>
                <c:manualLayout>
                  <c:x val="0"/>
                  <c:y val="-1.06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A-DE4E-8795-036137F293DA}"/>
                </c:ext>
              </c:extLst>
            </c:dLbl>
            <c:dLbl>
              <c:idx val="2"/>
              <c:layout>
                <c:manualLayout>
                  <c:x val="-1.85E-4"/>
                  <c:y val="6.28499999999999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6A-DE4E-8795-036137F293DA}"/>
                </c:ext>
              </c:extLst>
            </c:dLbl>
            <c:dLbl>
              <c:idx val="3"/>
              <c:layout>
                <c:manualLayout>
                  <c:x val="1.658E-3"/>
                  <c:y val="7.43200000000000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6A-DE4E-8795-036137F293DA}"/>
                </c:ext>
              </c:extLst>
            </c:dLbl>
            <c:dLbl>
              <c:idx val="4"/>
              <c:layout>
                <c:manualLayout>
                  <c:x val="-1.4729999999999999E-3"/>
                  <c:y val="-3.4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6A-DE4E-8795-036137F293DA}"/>
                </c:ext>
              </c:extLst>
            </c:dLbl>
            <c:dLbl>
              <c:idx val="5"/>
              <c:layout>
                <c:manualLayout>
                  <c:x val="-1.2880000000000001E-3"/>
                  <c:y val="9.23500000000000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6A-DE4E-8795-036137F293DA}"/>
                </c:ext>
              </c:extLst>
            </c:dLbl>
            <c:dLbl>
              <c:idx val="6"/>
              <c:layout>
                <c:manualLayout>
                  <c:x val="-4.4180000000000001E-3"/>
                  <c:y val="7.27799999999999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6A-DE4E-8795-036137F293DA}"/>
                </c:ext>
              </c:extLst>
            </c:dLbl>
            <c:dLbl>
              <c:idx val="7"/>
              <c:layout>
                <c:manualLayout>
                  <c:x val="1.658E-3"/>
                  <c:y val="8.00000000000000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6A-DE4E-8795-036137F293DA}"/>
                </c:ext>
              </c:extLst>
            </c:dLbl>
            <c:dLbl>
              <c:idx val="8"/>
              <c:layout>
                <c:manualLayout>
                  <c:x val="1.85E-4"/>
                  <c:y val="5.60100000000000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6A-DE4E-8795-036137F293DA}"/>
                </c:ext>
              </c:extLst>
            </c:dLbl>
            <c:dLbl>
              <c:idx val="9"/>
              <c:layout>
                <c:manualLayout>
                  <c:x val="-1.2E-5"/>
                  <c:y val="5.52300000000000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66A-DE4E-8795-036137F293DA}"/>
                </c:ext>
              </c:extLst>
            </c:dLbl>
            <c:dLbl>
              <c:idx val="10"/>
              <c:layout>
                <c:manualLayout>
                  <c:x val="0"/>
                  <c:y val="5.53999999999999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6A-DE4E-8795-036137F293DA}"/>
                </c:ext>
              </c:extLst>
            </c:dLbl>
            <c:dLbl>
              <c:idx val="11"/>
              <c:layout>
                <c:manualLayout>
                  <c:x val="1.658E-3"/>
                  <c:y val="8.36699999999999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6A-DE4E-8795-036137F293DA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Feuil1!$B$1:$M$1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Feuil1!$B$3:$M$3</c:f>
              <c:numCache>
                <c:formatCode>General</c:formatCode>
                <c:ptCount val="12"/>
                <c:pt idx="0">
                  <c:v>376</c:v>
                </c:pt>
                <c:pt idx="1">
                  <c:v>1656</c:v>
                </c:pt>
                <c:pt idx="2">
                  <c:v>4412</c:v>
                </c:pt>
                <c:pt idx="3">
                  <c:v>4572</c:v>
                </c:pt>
                <c:pt idx="4">
                  <c:v>7764</c:v>
                </c:pt>
                <c:pt idx="5">
                  <c:v>10600</c:v>
                </c:pt>
                <c:pt idx="6">
                  <c:v>12191</c:v>
                </c:pt>
                <c:pt idx="7">
                  <c:v>10628</c:v>
                </c:pt>
                <c:pt idx="8">
                  <c:v>12487</c:v>
                </c:pt>
                <c:pt idx="9">
                  <c:v>10192</c:v>
                </c:pt>
                <c:pt idx="10">
                  <c:v>10856</c:v>
                </c:pt>
                <c:pt idx="11">
                  <c:v>13334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6A-DE4E-8795-036137F293DA}"/>
            </c:ext>
          </c:extLst>
        </c:ser>
        <c:ser>
          <c:idx val="1"/>
          <c:order val="1"/>
          <c:tx>
            <c:strRef>
              <c:f>Feuil1!#REF!</c:f>
              <c:strCache>
                <c:ptCount val="1"/>
                <c:pt idx="0">
                  <c:v>#REF!</c:v>
                </c:pt>
              </c:strCache>
            </c:strRef>
          </c:tx>
          <c:spPr>
            <a:prstGeom prst="rect">
              <a:avLst/>
            </a:prstGeom>
            <a:solidFill>
              <a:srgbClr val="DB5140"/>
            </a:solidFill>
          </c:spPr>
          <c:invertIfNegative val="0"/>
          <c:cat>
            <c:numRef>
              <c:f>Feuil1!$B$1:$M$1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Feuil1!#REF!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66A-DE4E-8795-036137F29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760072"/>
        <c:axId val="2098911640"/>
      </c:barChart>
      <c:catAx>
        <c:axId val="2121760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ea typeface="Arial"/>
              </a:defRPr>
            </a:pPr>
            <a:endParaRPr lang="fr-FR"/>
          </a:p>
        </c:txPr>
        <c:crossAx val="2098911640"/>
        <c:crosses val="autoZero"/>
        <c:auto val="1"/>
        <c:lblAlgn val="ctr"/>
        <c:lblOffset val="100"/>
        <c:noMultiLvlLbl val="0"/>
      </c:catAx>
      <c:valAx>
        <c:axId val="2098911640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3175">
              <a:solidFill>
                <a:srgbClr val="AF0B05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prstGeom prst="rect">
            <a:avLst/>
          </a:prstGeom>
          <a:ln>
            <a:solidFill>
              <a:srgbClr val="AF0B05"/>
            </a:solidFill>
          </a:ln>
        </c:spPr>
        <c:txPr>
          <a:bodyPr/>
          <a:lstStyle/>
          <a:p>
            <a:pPr>
              <a:defRPr>
                <a:latin typeface="Arial"/>
                <a:ea typeface="Arial"/>
              </a:defRPr>
            </a:pPr>
            <a:endParaRPr lang="fr-FR"/>
          </a:p>
        </c:txPr>
        <c:crossAx val="2121760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AF0B05"/>
          </a:solidFill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Diagnostics </a:t>
            </a:r>
            <a:r>
              <a:rPr lang="en-US" b="1" err="1">
                <a:solidFill>
                  <a:schemeClr val="tx1"/>
                </a:solidFill>
              </a:rPr>
              <a:t>réalisés</a:t>
            </a:r>
            <a:r>
              <a:rPr lang="en-US" b="1">
                <a:solidFill>
                  <a:schemeClr val="tx1"/>
                </a:solidFill>
              </a:rPr>
              <a:t> chez</a:t>
            </a:r>
            <a:r>
              <a:rPr lang="en-US" b="1" baseline="0">
                <a:solidFill>
                  <a:schemeClr val="tx1"/>
                </a:solidFill>
              </a:rPr>
              <a:t> les </a:t>
            </a:r>
            <a:r>
              <a:rPr lang="en-US" b="1" baseline="0" err="1">
                <a:solidFill>
                  <a:schemeClr val="tx1"/>
                </a:solidFill>
              </a:rPr>
              <a:t>bailleurs</a:t>
            </a:r>
            <a:r>
              <a:rPr lang="en-US" b="1" baseline="0">
                <a:solidFill>
                  <a:schemeClr val="tx1"/>
                </a:solidFill>
              </a:rPr>
              <a:t> de 2022 à 2024</a:t>
            </a:r>
            <a:endParaRPr lang="en-US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Diagnostics réalisés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53-4FDF-B31D-A291FFB5CB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253-4FDF-B31D-A291FFB5CB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53-4FDF-B31D-A291FFB5CB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253-4FDF-B31D-A291FFB5CBA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53-4FDF-B31D-A291FFB5CBA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253-4FDF-B31D-A291FFB5CBA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53-4FDF-B31D-A291FFB5CBA3}"/>
              </c:ext>
            </c:extLst>
          </c:dPt>
          <c:dLbls>
            <c:dLbl>
              <c:idx val="0"/>
              <c:layout>
                <c:manualLayout>
                  <c:x val="0.13593749999999999"/>
                  <c:y val="-2.343749855822478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53-4FDF-B31D-A291FFB5CBA3}"/>
                </c:ext>
              </c:extLst>
            </c:dLbl>
            <c:dLbl>
              <c:idx val="1"/>
              <c:layout>
                <c:manualLayout>
                  <c:x val="0.13593749999999999"/>
                  <c:y val="2.5781248414047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53-4FDF-B31D-A291FFB5CBA3}"/>
                </c:ext>
              </c:extLst>
            </c:dLbl>
            <c:dLbl>
              <c:idx val="2"/>
              <c:layout>
                <c:manualLayout>
                  <c:x val="0.17031250000000001"/>
                  <c:y val="1.40624991349348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53-4FDF-B31D-A291FFB5CBA3}"/>
                </c:ext>
              </c:extLst>
            </c:dLbl>
            <c:dLbl>
              <c:idx val="3"/>
              <c:layout>
                <c:manualLayout>
                  <c:x val="-0.17031250000000001"/>
                  <c:y val="2.10937487024022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53-4FDF-B31D-A291FFB5CBA3}"/>
                </c:ext>
              </c:extLst>
            </c:dLbl>
            <c:dLbl>
              <c:idx val="4"/>
              <c:layout>
                <c:manualLayout>
                  <c:x val="-0.15000000000000002"/>
                  <c:y val="-2.34374985582247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53-4FDF-B31D-A291FFB5CBA3}"/>
                </c:ext>
              </c:extLst>
            </c:dLbl>
            <c:dLbl>
              <c:idx val="5"/>
              <c:layout>
                <c:manualLayout>
                  <c:x val="-6.0937500000000054E-2"/>
                  <c:y val="-8.67187446654315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53-4FDF-B31D-A291FFB5CBA3}"/>
                </c:ext>
              </c:extLst>
            </c:dLbl>
            <c:dLbl>
              <c:idx val="6"/>
              <c:layout>
                <c:manualLayout>
                  <c:x val="1.8749999999999944E-2"/>
                  <c:y val="-0.1007812438003664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53-4FDF-B31D-A291FFB5CB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Feuil1!$A$2:$A$8</c:f>
              <c:strCache>
                <c:ptCount val="7"/>
                <c:pt idx="0">
                  <c:v>SIDR</c:v>
                </c:pt>
                <c:pt idx="1">
                  <c:v>SEDRE</c:v>
                </c:pt>
                <c:pt idx="2">
                  <c:v>SHLMR</c:v>
                </c:pt>
                <c:pt idx="3">
                  <c:v>SEMADER</c:v>
                </c:pt>
                <c:pt idx="4">
                  <c:v>SODIAC</c:v>
                </c:pt>
                <c:pt idx="5">
                  <c:v>SODEGIS</c:v>
                </c:pt>
                <c:pt idx="6">
                  <c:v>SEMAC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1073</c:v>
                </c:pt>
                <c:pt idx="1">
                  <c:v>129</c:v>
                </c:pt>
                <c:pt idx="2">
                  <c:v>847</c:v>
                </c:pt>
                <c:pt idx="3">
                  <c:v>1117</c:v>
                </c:pt>
                <c:pt idx="4">
                  <c:v>73</c:v>
                </c:pt>
                <c:pt idx="5">
                  <c:v>445</c:v>
                </c:pt>
                <c:pt idx="6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3-4FDF-B31D-A291FFB5C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17679-DAC8-488C-BE9B-9BE75EBD72E9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5A6D53-920B-441B-8515-66B52C0FD04C}">
      <dgm:prSet phldrT="[Texte]"/>
      <dgm:spPr/>
      <dgm:t>
        <a:bodyPr/>
        <a:lstStyle/>
        <a:p>
          <a:r>
            <a:rPr lang="fr-FR" b="1"/>
            <a:t>Financé par les CEE (EDF</a:t>
          </a:r>
          <a:r>
            <a:rPr lang="fr-FR"/>
            <a:t>) </a:t>
          </a:r>
          <a:r>
            <a:rPr lang="fr-FR" b="1"/>
            <a:t>et cofinancement Région Réunion</a:t>
          </a:r>
        </a:p>
      </dgm:t>
    </dgm:pt>
    <dgm:pt modelId="{8679C9A3-608F-4519-B970-090BD067A49D}" type="parTrans" cxnId="{96B7D659-7FB2-4F3A-81D2-A60FFC6AFA5C}">
      <dgm:prSet/>
      <dgm:spPr/>
      <dgm:t>
        <a:bodyPr/>
        <a:lstStyle/>
        <a:p>
          <a:endParaRPr lang="fr-FR"/>
        </a:p>
      </dgm:t>
    </dgm:pt>
    <dgm:pt modelId="{52CDC1F9-83A0-4E22-B16D-16E6170B9C1B}" type="sibTrans" cxnId="{96B7D659-7FB2-4F3A-81D2-A60FFC6AFA5C}">
      <dgm:prSet/>
      <dgm:spPr/>
      <dgm:t>
        <a:bodyPr/>
        <a:lstStyle/>
        <a:p>
          <a:endParaRPr lang="fr-FR"/>
        </a:p>
      </dgm:t>
    </dgm:pt>
    <dgm:pt modelId="{6E48997A-C579-4A29-8B35-4CD56A836C68}">
      <dgm:prSet phldrT="[Texte]"/>
      <dgm:spPr/>
      <dgm:t>
        <a:bodyPr/>
        <a:lstStyle/>
        <a:p>
          <a:r>
            <a:rPr lang="fr-FR" b="1"/>
            <a:t>Géré par </a:t>
          </a:r>
          <a:r>
            <a:rPr lang="fr-FR" b="1" err="1"/>
            <a:t>Cler</a:t>
          </a:r>
          <a:r>
            <a:rPr lang="fr-FR" b="1"/>
            <a:t> solutions</a:t>
          </a:r>
        </a:p>
      </dgm:t>
    </dgm:pt>
    <dgm:pt modelId="{74097F68-9F60-4748-A75A-B536419179D9}" type="parTrans" cxnId="{7FBA229E-A241-49AA-A674-BB3CB76658D0}">
      <dgm:prSet/>
      <dgm:spPr/>
      <dgm:t>
        <a:bodyPr/>
        <a:lstStyle/>
        <a:p>
          <a:endParaRPr lang="fr-FR"/>
        </a:p>
      </dgm:t>
    </dgm:pt>
    <dgm:pt modelId="{9B6547BE-5B81-431F-9C6B-F2A856C9F216}" type="sibTrans" cxnId="{7FBA229E-A241-49AA-A674-BB3CB76658D0}">
      <dgm:prSet/>
      <dgm:spPr/>
      <dgm:t>
        <a:bodyPr/>
        <a:lstStyle/>
        <a:p>
          <a:endParaRPr lang="fr-FR"/>
        </a:p>
      </dgm:t>
    </dgm:pt>
    <dgm:pt modelId="{445F5B5B-B31C-4C6E-8FA4-1AC7D9F26F2E}">
      <dgm:prSet phldrT="[Texte]"/>
      <dgm:spPr/>
      <dgm:t>
        <a:bodyPr/>
        <a:lstStyle/>
        <a:p>
          <a:r>
            <a:rPr lang="fr-FR" b="1"/>
            <a:t>Porté par la Région Réunion</a:t>
          </a:r>
        </a:p>
      </dgm:t>
    </dgm:pt>
    <dgm:pt modelId="{FD8CD24A-47E6-4039-9DAC-034F4C19BA00}" type="parTrans" cxnId="{5C4561F1-C494-489E-BEF5-33A7EA18F35C}">
      <dgm:prSet/>
      <dgm:spPr/>
      <dgm:t>
        <a:bodyPr/>
        <a:lstStyle/>
        <a:p>
          <a:endParaRPr lang="fr-FR"/>
        </a:p>
      </dgm:t>
    </dgm:pt>
    <dgm:pt modelId="{0136FD03-42CC-4A37-B3E9-19EDE8DC40FA}" type="sibTrans" cxnId="{5C4561F1-C494-489E-BEF5-33A7EA18F35C}">
      <dgm:prSet/>
      <dgm:spPr/>
      <dgm:t>
        <a:bodyPr/>
        <a:lstStyle/>
        <a:p>
          <a:endParaRPr lang="fr-FR"/>
        </a:p>
      </dgm:t>
    </dgm:pt>
    <dgm:pt modelId="{BC3A485D-E0EB-4371-A51F-38712A30248B}">
      <dgm:prSet phldrT="[Texte]"/>
      <dgm:spPr/>
      <dgm:t>
        <a:bodyPr/>
        <a:lstStyle/>
        <a:p>
          <a:r>
            <a:rPr lang="fr-FR" b="1" dirty="0"/>
            <a:t>Déployé par Energies Réunion - Agence régionale de l’énergie et du climat</a:t>
          </a:r>
        </a:p>
      </dgm:t>
    </dgm:pt>
    <dgm:pt modelId="{EB81482F-D1B4-41DC-B65D-739D9CBAE761}" type="parTrans" cxnId="{BF4ABD24-2F90-4335-980E-1B3F0D0AD9AB}">
      <dgm:prSet/>
      <dgm:spPr/>
      <dgm:t>
        <a:bodyPr/>
        <a:lstStyle/>
        <a:p>
          <a:endParaRPr lang="fr-FR"/>
        </a:p>
      </dgm:t>
    </dgm:pt>
    <dgm:pt modelId="{CCC23460-8B61-4C7D-803A-DD63DC46C4CF}" type="sibTrans" cxnId="{BF4ABD24-2F90-4335-980E-1B3F0D0AD9AB}">
      <dgm:prSet/>
      <dgm:spPr/>
      <dgm:t>
        <a:bodyPr/>
        <a:lstStyle/>
        <a:p>
          <a:endParaRPr lang="fr-FR"/>
        </a:p>
      </dgm:t>
    </dgm:pt>
    <dgm:pt modelId="{F304E63B-86C9-452B-A204-39660DF2DAC5}" type="pres">
      <dgm:prSet presAssocID="{E6017679-DAC8-488C-BE9B-9BE75EBD72E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07DD0AA-A5AE-473E-AC45-320B7B36B89B}" type="pres">
      <dgm:prSet presAssocID="{B35A6D53-920B-441B-8515-66B52C0FD04C}" presName="Accent1" presStyleCnt="0"/>
      <dgm:spPr/>
    </dgm:pt>
    <dgm:pt modelId="{A6FE7B90-A582-44D6-A9FF-BB57B87F59AE}" type="pres">
      <dgm:prSet presAssocID="{B35A6D53-920B-441B-8515-66B52C0FD04C}" presName="Accent" presStyleLbl="node1" presStyleIdx="0" presStyleCnt="4"/>
      <dgm:spPr/>
    </dgm:pt>
    <dgm:pt modelId="{A671BAB9-DEA5-4AF7-8BD6-6A86408E6BCA}" type="pres">
      <dgm:prSet presAssocID="{B35A6D53-920B-441B-8515-66B52C0FD04C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9BA6256D-FD2C-4B00-863A-BAF2F6148F19}" type="pres">
      <dgm:prSet presAssocID="{6E48997A-C579-4A29-8B35-4CD56A836C68}" presName="Accent2" presStyleCnt="0"/>
      <dgm:spPr/>
    </dgm:pt>
    <dgm:pt modelId="{4A39395A-4E84-4708-A8F5-5F4E290797D7}" type="pres">
      <dgm:prSet presAssocID="{6E48997A-C579-4A29-8B35-4CD56A836C68}" presName="Accent" presStyleLbl="node1" presStyleIdx="1" presStyleCnt="4"/>
      <dgm:spPr/>
    </dgm:pt>
    <dgm:pt modelId="{28A93040-6E58-489B-A2BF-7453488FC556}" type="pres">
      <dgm:prSet presAssocID="{6E48997A-C579-4A29-8B35-4CD56A836C68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B5BE8958-16C7-47FC-AF52-A80B8CCD8F5A}" type="pres">
      <dgm:prSet presAssocID="{445F5B5B-B31C-4C6E-8FA4-1AC7D9F26F2E}" presName="Accent3" presStyleCnt="0"/>
      <dgm:spPr/>
    </dgm:pt>
    <dgm:pt modelId="{1E016EED-4895-476A-838C-BC54503E1B8B}" type="pres">
      <dgm:prSet presAssocID="{445F5B5B-B31C-4C6E-8FA4-1AC7D9F26F2E}" presName="Accent" presStyleLbl="node1" presStyleIdx="2" presStyleCnt="4"/>
      <dgm:spPr/>
    </dgm:pt>
    <dgm:pt modelId="{A062BBBE-015C-41A3-B510-EE5598569C25}" type="pres">
      <dgm:prSet presAssocID="{445F5B5B-B31C-4C6E-8FA4-1AC7D9F26F2E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C2A92C3A-B5C5-4B59-A2F0-007551475CE7}" type="pres">
      <dgm:prSet presAssocID="{BC3A485D-E0EB-4371-A51F-38712A30248B}" presName="Accent4" presStyleCnt="0"/>
      <dgm:spPr/>
    </dgm:pt>
    <dgm:pt modelId="{B1E35E37-DD4C-42F0-99FC-39CE15387F17}" type="pres">
      <dgm:prSet presAssocID="{BC3A485D-E0EB-4371-A51F-38712A30248B}" presName="Accent" presStyleLbl="node1" presStyleIdx="3" presStyleCnt="4"/>
      <dgm:spPr/>
    </dgm:pt>
    <dgm:pt modelId="{763A8D93-0D8F-4080-9DE9-6316AA15261B}" type="pres">
      <dgm:prSet presAssocID="{BC3A485D-E0EB-4371-A51F-38712A30248B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BF4ABD24-2F90-4335-980E-1B3F0D0AD9AB}" srcId="{E6017679-DAC8-488C-BE9B-9BE75EBD72E9}" destId="{BC3A485D-E0EB-4371-A51F-38712A30248B}" srcOrd="3" destOrd="0" parTransId="{EB81482F-D1B4-41DC-B65D-739D9CBAE761}" sibTransId="{CCC23460-8B61-4C7D-803A-DD63DC46C4CF}"/>
    <dgm:cxn modelId="{B3E4D958-02CD-4EBF-98EF-CCC4EE25D350}" type="presOf" srcId="{BC3A485D-E0EB-4371-A51F-38712A30248B}" destId="{763A8D93-0D8F-4080-9DE9-6316AA15261B}" srcOrd="0" destOrd="0" presId="urn:microsoft.com/office/officeart/2009/layout/CircleArrowProcess"/>
    <dgm:cxn modelId="{96B7D659-7FB2-4F3A-81D2-A60FFC6AFA5C}" srcId="{E6017679-DAC8-488C-BE9B-9BE75EBD72E9}" destId="{B35A6D53-920B-441B-8515-66B52C0FD04C}" srcOrd="0" destOrd="0" parTransId="{8679C9A3-608F-4519-B970-090BD067A49D}" sibTransId="{52CDC1F9-83A0-4E22-B16D-16E6170B9C1B}"/>
    <dgm:cxn modelId="{3D4D918A-63C9-4AFC-B650-7A8D755D7127}" type="presOf" srcId="{E6017679-DAC8-488C-BE9B-9BE75EBD72E9}" destId="{F304E63B-86C9-452B-A204-39660DF2DAC5}" srcOrd="0" destOrd="0" presId="urn:microsoft.com/office/officeart/2009/layout/CircleArrowProcess"/>
    <dgm:cxn modelId="{E3ADF88E-815A-4293-97B3-0D2DEBC3C0BF}" type="presOf" srcId="{6E48997A-C579-4A29-8B35-4CD56A836C68}" destId="{28A93040-6E58-489B-A2BF-7453488FC556}" srcOrd="0" destOrd="0" presId="urn:microsoft.com/office/officeart/2009/layout/CircleArrowProcess"/>
    <dgm:cxn modelId="{4462CD99-C57A-4256-9FBE-AD6FEDC8E187}" type="presOf" srcId="{445F5B5B-B31C-4C6E-8FA4-1AC7D9F26F2E}" destId="{A062BBBE-015C-41A3-B510-EE5598569C25}" srcOrd="0" destOrd="0" presId="urn:microsoft.com/office/officeart/2009/layout/CircleArrowProcess"/>
    <dgm:cxn modelId="{7FBA229E-A241-49AA-A674-BB3CB76658D0}" srcId="{E6017679-DAC8-488C-BE9B-9BE75EBD72E9}" destId="{6E48997A-C579-4A29-8B35-4CD56A836C68}" srcOrd="1" destOrd="0" parTransId="{74097F68-9F60-4748-A75A-B536419179D9}" sibTransId="{9B6547BE-5B81-431F-9C6B-F2A856C9F216}"/>
    <dgm:cxn modelId="{5C4561F1-C494-489E-BEF5-33A7EA18F35C}" srcId="{E6017679-DAC8-488C-BE9B-9BE75EBD72E9}" destId="{445F5B5B-B31C-4C6E-8FA4-1AC7D9F26F2E}" srcOrd="2" destOrd="0" parTransId="{FD8CD24A-47E6-4039-9DAC-034F4C19BA00}" sibTransId="{0136FD03-42CC-4A37-B3E9-19EDE8DC40FA}"/>
    <dgm:cxn modelId="{0EB03EFA-7FA0-4AB3-81FC-1AFE02394671}" type="presOf" srcId="{B35A6D53-920B-441B-8515-66B52C0FD04C}" destId="{A671BAB9-DEA5-4AF7-8BD6-6A86408E6BCA}" srcOrd="0" destOrd="0" presId="urn:microsoft.com/office/officeart/2009/layout/CircleArrowProcess"/>
    <dgm:cxn modelId="{401B1BA4-C384-496A-9B6E-02C281B780DF}" type="presParOf" srcId="{F304E63B-86C9-452B-A204-39660DF2DAC5}" destId="{107DD0AA-A5AE-473E-AC45-320B7B36B89B}" srcOrd="0" destOrd="0" presId="urn:microsoft.com/office/officeart/2009/layout/CircleArrowProcess"/>
    <dgm:cxn modelId="{790B28EF-3882-4107-BD06-E77B89CFBF75}" type="presParOf" srcId="{107DD0AA-A5AE-473E-AC45-320B7B36B89B}" destId="{A6FE7B90-A582-44D6-A9FF-BB57B87F59AE}" srcOrd="0" destOrd="0" presId="urn:microsoft.com/office/officeart/2009/layout/CircleArrowProcess"/>
    <dgm:cxn modelId="{7FF2CC24-B5F4-46FA-8B5A-BA1DAA274410}" type="presParOf" srcId="{F304E63B-86C9-452B-A204-39660DF2DAC5}" destId="{A671BAB9-DEA5-4AF7-8BD6-6A86408E6BCA}" srcOrd="1" destOrd="0" presId="urn:microsoft.com/office/officeart/2009/layout/CircleArrowProcess"/>
    <dgm:cxn modelId="{C5318907-210F-44D9-BA9C-85422483B101}" type="presParOf" srcId="{F304E63B-86C9-452B-A204-39660DF2DAC5}" destId="{9BA6256D-FD2C-4B00-863A-BAF2F6148F19}" srcOrd="2" destOrd="0" presId="urn:microsoft.com/office/officeart/2009/layout/CircleArrowProcess"/>
    <dgm:cxn modelId="{BC8B9CB9-73A7-4A76-A16D-4FF539E05F04}" type="presParOf" srcId="{9BA6256D-FD2C-4B00-863A-BAF2F6148F19}" destId="{4A39395A-4E84-4708-A8F5-5F4E290797D7}" srcOrd="0" destOrd="0" presId="urn:microsoft.com/office/officeart/2009/layout/CircleArrowProcess"/>
    <dgm:cxn modelId="{ED80E8CE-DB60-4B24-941E-90F784BB8877}" type="presParOf" srcId="{F304E63B-86C9-452B-A204-39660DF2DAC5}" destId="{28A93040-6E58-489B-A2BF-7453488FC556}" srcOrd="3" destOrd="0" presId="urn:microsoft.com/office/officeart/2009/layout/CircleArrowProcess"/>
    <dgm:cxn modelId="{502A7B33-3D77-49D4-A487-3B133F9A1A33}" type="presParOf" srcId="{F304E63B-86C9-452B-A204-39660DF2DAC5}" destId="{B5BE8958-16C7-47FC-AF52-A80B8CCD8F5A}" srcOrd="4" destOrd="0" presId="urn:microsoft.com/office/officeart/2009/layout/CircleArrowProcess"/>
    <dgm:cxn modelId="{A9312C85-0670-4D96-AD22-C1FB82E2D0E7}" type="presParOf" srcId="{B5BE8958-16C7-47FC-AF52-A80B8CCD8F5A}" destId="{1E016EED-4895-476A-838C-BC54503E1B8B}" srcOrd="0" destOrd="0" presId="urn:microsoft.com/office/officeart/2009/layout/CircleArrowProcess"/>
    <dgm:cxn modelId="{F65D53EF-AE15-4148-B67F-9CF0730BB038}" type="presParOf" srcId="{F304E63B-86C9-452B-A204-39660DF2DAC5}" destId="{A062BBBE-015C-41A3-B510-EE5598569C25}" srcOrd="5" destOrd="0" presId="urn:microsoft.com/office/officeart/2009/layout/CircleArrowProcess"/>
    <dgm:cxn modelId="{B68A419E-82AC-475C-B6E1-9E1165CEEDA9}" type="presParOf" srcId="{F304E63B-86C9-452B-A204-39660DF2DAC5}" destId="{C2A92C3A-B5C5-4B59-A2F0-007551475CE7}" srcOrd="6" destOrd="0" presId="urn:microsoft.com/office/officeart/2009/layout/CircleArrowProcess"/>
    <dgm:cxn modelId="{725D789D-6D85-4A78-82C4-CE537D704DE5}" type="presParOf" srcId="{C2A92C3A-B5C5-4B59-A2F0-007551475CE7}" destId="{B1E35E37-DD4C-42F0-99FC-39CE15387F17}" srcOrd="0" destOrd="0" presId="urn:microsoft.com/office/officeart/2009/layout/CircleArrowProcess"/>
    <dgm:cxn modelId="{02480EA8-4935-4780-BBDF-197F9DE7F281}" type="presParOf" srcId="{F304E63B-86C9-452B-A204-39660DF2DAC5}" destId="{763A8D93-0D8F-4080-9DE9-6316AA15261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FCA55D-E0E3-4731-B786-6C2DB497C27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219E7AF-2A96-4652-BB8A-BA2C015C8B7E}">
      <dgm:prSet phldrT="[Texte]"/>
      <dgm:spPr/>
      <dgm:t>
        <a:bodyPr/>
        <a:lstStyle/>
        <a:p>
          <a:r>
            <a:rPr lang="fr-FR"/>
            <a:t>SLIME</a:t>
          </a:r>
        </a:p>
        <a:p>
          <a:r>
            <a:rPr lang="fr-FR"/>
            <a:t>Réunion</a:t>
          </a:r>
        </a:p>
      </dgm:t>
    </dgm:pt>
    <dgm:pt modelId="{04E07148-1390-4257-A276-35D05D427F61}" type="parTrans" cxnId="{5A56494C-3D6D-4888-A3F3-7B60A0AEDBF6}">
      <dgm:prSet/>
      <dgm:spPr/>
      <dgm:t>
        <a:bodyPr/>
        <a:lstStyle/>
        <a:p>
          <a:endParaRPr lang="fr-FR"/>
        </a:p>
      </dgm:t>
    </dgm:pt>
    <dgm:pt modelId="{9B7733A1-F03E-45B5-9502-CAC7DA7A72FF}" type="sibTrans" cxnId="{5A56494C-3D6D-4888-A3F3-7B60A0AEDBF6}">
      <dgm:prSet/>
      <dgm:spPr/>
      <dgm:t>
        <a:bodyPr/>
        <a:lstStyle/>
        <a:p>
          <a:endParaRPr lang="fr-FR"/>
        </a:p>
      </dgm:t>
    </dgm:pt>
    <dgm:pt modelId="{A09C3BC4-34E9-4CDA-8344-13E0459A71AA}">
      <dgm:prSet phldrT="[Texte]"/>
      <dgm:spPr/>
      <dgm:t>
        <a:bodyPr/>
        <a:lstStyle/>
        <a:p>
          <a:r>
            <a:rPr lang="fr-FR"/>
            <a:t>Collectivités (CCAS, Communes, RR, CG (Travailleurs sociaux, MD,FSL), EPCI (PILHI)</a:t>
          </a:r>
        </a:p>
      </dgm:t>
    </dgm:pt>
    <dgm:pt modelId="{6C23F0C1-8EA9-45B9-A750-6569C3A7392D}" type="parTrans" cxnId="{46245DE9-F5B7-4875-9E80-B61FCAA895EC}">
      <dgm:prSet/>
      <dgm:spPr/>
      <dgm:t>
        <a:bodyPr/>
        <a:lstStyle/>
        <a:p>
          <a:endParaRPr lang="fr-FR"/>
        </a:p>
      </dgm:t>
    </dgm:pt>
    <dgm:pt modelId="{1C999135-0EE4-479A-B557-E6ADCC6B7179}" type="sibTrans" cxnId="{46245DE9-F5B7-4875-9E80-B61FCAA895EC}">
      <dgm:prSet/>
      <dgm:spPr/>
      <dgm:t>
        <a:bodyPr/>
        <a:lstStyle/>
        <a:p>
          <a:endParaRPr lang="fr-FR"/>
        </a:p>
      </dgm:t>
    </dgm:pt>
    <dgm:pt modelId="{5C529686-5CDD-4E83-9F1F-9B8922BB902B}">
      <dgm:prSet phldrT="[Texte]"/>
      <dgm:spPr/>
      <dgm:t>
        <a:bodyPr/>
        <a:lstStyle/>
        <a:p>
          <a:r>
            <a:rPr lang="fr-FR"/>
            <a:t>Compagnons bâtisseurs</a:t>
          </a:r>
        </a:p>
        <a:p>
          <a:r>
            <a:rPr lang="fr-FR"/>
            <a:t>Fondation pour le logement des défavorisés</a:t>
          </a:r>
        </a:p>
      </dgm:t>
    </dgm:pt>
    <dgm:pt modelId="{31C4A0FB-BC6B-44D1-85A7-893CA9715511}" type="parTrans" cxnId="{00D0E30E-36D8-4C63-A6E3-7B68B79CE8F8}">
      <dgm:prSet/>
      <dgm:spPr/>
      <dgm:t>
        <a:bodyPr/>
        <a:lstStyle/>
        <a:p>
          <a:endParaRPr lang="fr-FR"/>
        </a:p>
      </dgm:t>
    </dgm:pt>
    <dgm:pt modelId="{100A0D3E-B8A3-4AE3-B528-2F2580EC0CCE}" type="sibTrans" cxnId="{00D0E30E-36D8-4C63-A6E3-7B68B79CE8F8}">
      <dgm:prSet/>
      <dgm:spPr/>
      <dgm:t>
        <a:bodyPr/>
        <a:lstStyle/>
        <a:p>
          <a:endParaRPr lang="fr-FR"/>
        </a:p>
      </dgm:t>
    </dgm:pt>
    <dgm:pt modelId="{0C7ABC08-62B4-420B-A33E-4F5CCE9919D8}">
      <dgm:prSet phldrT="[Texte]" custT="1"/>
      <dgm:spPr/>
      <dgm:t>
        <a:bodyPr/>
        <a:lstStyle/>
        <a:p>
          <a:r>
            <a:rPr lang="fr-FR" sz="1800"/>
            <a:t>Bailleurs sociaux</a:t>
          </a:r>
        </a:p>
      </dgm:t>
    </dgm:pt>
    <dgm:pt modelId="{CECA9DBF-9D28-49FB-91F7-E19CBE011290}" type="parTrans" cxnId="{0377503D-6FD1-4F14-B1B5-5AD5BE4DEA38}">
      <dgm:prSet/>
      <dgm:spPr/>
      <dgm:t>
        <a:bodyPr/>
        <a:lstStyle/>
        <a:p>
          <a:endParaRPr lang="fr-FR"/>
        </a:p>
      </dgm:t>
    </dgm:pt>
    <dgm:pt modelId="{3551CCB8-3344-4A90-9E60-7389EFF6916A}" type="sibTrans" cxnId="{0377503D-6FD1-4F14-B1B5-5AD5BE4DEA38}">
      <dgm:prSet/>
      <dgm:spPr/>
      <dgm:t>
        <a:bodyPr/>
        <a:lstStyle/>
        <a:p>
          <a:endParaRPr lang="fr-FR"/>
        </a:p>
      </dgm:t>
    </dgm:pt>
    <dgm:pt modelId="{9E1B895E-9507-4970-9B67-B3CEB5B6C781}">
      <dgm:prSet phldrT="[Texte]"/>
      <dgm:spPr/>
      <dgm:t>
        <a:bodyPr/>
        <a:lstStyle/>
        <a:p>
          <a:r>
            <a:rPr lang="fr-FR"/>
            <a:t>Diffus (standard téléphonique SPL ER)</a:t>
          </a:r>
        </a:p>
        <a:p>
          <a:r>
            <a:rPr lang="fr-FR"/>
            <a:t>Bouche à oreille</a:t>
          </a:r>
        </a:p>
        <a:p>
          <a:r>
            <a:rPr lang="fr-FR"/>
            <a:t>Evénement (actions de communication, salon etc.)</a:t>
          </a:r>
        </a:p>
      </dgm:t>
    </dgm:pt>
    <dgm:pt modelId="{1B4F0FF3-6AF0-40BC-95B2-91F55D62A35B}" type="parTrans" cxnId="{5B40EB7C-EA0A-4682-A430-6867E9399417}">
      <dgm:prSet/>
      <dgm:spPr/>
      <dgm:t>
        <a:bodyPr/>
        <a:lstStyle/>
        <a:p>
          <a:endParaRPr lang="fr-FR"/>
        </a:p>
      </dgm:t>
    </dgm:pt>
    <dgm:pt modelId="{8B47C82E-38BF-436F-BAE0-7A3728F6356B}" type="sibTrans" cxnId="{5B40EB7C-EA0A-4682-A430-6867E9399417}">
      <dgm:prSet/>
      <dgm:spPr/>
      <dgm:t>
        <a:bodyPr/>
        <a:lstStyle/>
        <a:p>
          <a:endParaRPr lang="fr-FR"/>
        </a:p>
      </dgm:t>
    </dgm:pt>
    <dgm:pt modelId="{A6BBAA24-91E4-4F52-8676-3BDDF0CB256C}" type="pres">
      <dgm:prSet presAssocID="{99FCA55D-E0E3-4731-B786-6C2DB497C2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9B6263F-EA77-4CA0-B391-55A8D205BBDC}" type="pres">
      <dgm:prSet presAssocID="{F219E7AF-2A96-4652-BB8A-BA2C015C8B7E}" presName="centerShape" presStyleLbl="node0" presStyleIdx="0" presStyleCnt="1"/>
      <dgm:spPr/>
    </dgm:pt>
    <dgm:pt modelId="{1B923136-F961-41C6-B0A9-D8A3C4D50823}" type="pres">
      <dgm:prSet presAssocID="{6C23F0C1-8EA9-45B9-A750-6569C3A7392D}" presName="Name9" presStyleLbl="parChTrans1D2" presStyleIdx="0" presStyleCnt="4"/>
      <dgm:spPr/>
    </dgm:pt>
    <dgm:pt modelId="{5207810C-D854-466C-8494-8CB3EA2D751C}" type="pres">
      <dgm:prSet presAssocID="{6C23F0C1-8EA9-45B9-A750-6569C3A7392D}" presName="connTx" presStyleLbl="parChTrans1D2" presStyleIdx="0" presStyleCnt="4"/>
      <dgm:spPr/>
    </dgm:pt>
    <dgm:pt modelId="{544E14CA-B724-4016-B72E-F3800F3FF155}" type="pres">
      <dgm:prSet presAssocID="{A09C3BC4-34E9-4CDA-8344-13E0459A71AA}" presName="node" presStyleLbl="node1" presStyleIdx="0" presStyleCnt="4">
        <dgm:presLayoutVars>
          <dgm:bulletEnabled val="1"/>
        </dgm:presLayoutVars>
      </dgm:prSet>
      <dgm:spPr/>
    </dgm:pt>
    <dgm:pt modelId="{B2D22CFB-74E9-48D5-82D7-D1D610527CB5}" type="pres">
      <dgm:prSet presAssocID="{31C4A0FB-BC6B-44D1-85A7-893CA9715511}" presName="Name9" presStyleLbl="parChTrans1D2" presStyleIdx="1" presStyleCnt="4"/>
      <dgm:spPr/>
    </dgm:pt>
    <dgm:pt modelId="{76196DB1-2F08-4340-9ED8-101DD78AA022}" type="pres">
      <dgm:prSet presAssocID="{31C4A0FB-BC6B-44D1-85A7-893CA9715511}" presName="connTx" presStyleLbl="parChTrans1D2" presStyleIdx="1" presStyleCnt="4"/>
      <dgm:spPr/>
    </dgm:pt>
    <dgm:pt modelId="{38ACF93A-597C-4202-BDE5-5821E7514635}" type="pres">
      <dgm:prSet presAssocID="{5C529686-5CDD-4E83-9F1F-9B8922BB902B}" presName="node" presStyleLbl="node1" presStyleIdx="1" presStyleCnt="4">
        <dgm:presLayoutVars>
          <dgm:bulletEnabled val="1"/>
        </dgm:presLayoutVars>
      </dgm:prSet>
      <dgm:spPr/>
    </dgm:pt>
    <dgm:pt modelId="{A883DCFA-B0FD-4B76-8421-61DD4EB51D86}" type="pres">
      <dgm:prSet presAssocID="{CECA9DBF-9D28-49FB-91F7-E19CBE011290}" presName="Name9" presStyleLbl="parChTrans1D2" presStyleIdx="2" presStyleCnt="4"/>
      <dgm:spPr/>
    </dgm:pt>
    <dgm:pt modelId="{07AC70E3-0EAA-41C7-8185-0E0E6137282F}" type="pres">
      <dgm:prSet presAssocID="{CECA9DBF-9D28-49FB-91F7-E19CBE011290}" presName="connTx" presStyleLbl="parChTrans1D2" presStyleIdx="2" presStyleCnt="4"/>
      <dgm:spPr/>
    </dgm:pt>
    <dgm:pt modelId="{2500A4CD-75F3-4E68-84BA-6377EF9B72DC}" type="pres">
      <dgm:prSet presAssocID="{0C7ABC08-62B4-420B-A33E-4F5CCE9919D8}" presName="node" presStyleLbl="node1" presStyleIdx="2" presStyleCnt="4">
        <dgm:presLayoutVars>
          <dgm:bulletEnabled val="1"/>
        </dgm:presLayoutVars>
      </dgm:prSet>
      <dgm:spPr/>
    </dgm:pt>
    <dgm:pt modelId="{E64090AD-67EC-447F-AFBC-FDC86ED54D1D}" type="pres">
      <dgm:prSet presAssocID="{1B4F0FF3-6AF0-40BC-95B2-91F55D62A35B}" presName="Name9" presStyleLbl="parChTrans1D2" presStyleIdx="3" presStyleCnt="4"/>
      <dgm:spPr/>
    </dgm:pt>
    <dgm:pt modelId="{0245E27E-F093-45ED-BCA8-50B3D07131E4}" type="pres">
      <dgm:prSet presAssocID="{1B4F0FF3-6AF0-40BC-95B2-91F55D62A35B}" presName="connTx" presStyleLbl="parChTrans1D2" presStyleIdx="3" presStyleCnt="4"/>
      <dgm:spPr/>
    </dgm:pt>
    <dgm:pt modelId="{165D7B5D-C056-4962-B4DA-87BA27331E8C}" type="pres">
      <dgm:prSet presAssocID="{9E1B895E-9507-4970-9B67-B3CEB5B6C781}" presName="node" presStyleLbl="node1" presStyleIdx="3" presStyleCnt="4">
        <dgm:presLayoutVars>
          <dgm:bulletEnabled val="1"/>
        </dgm:presLayoutVars>
      </dgm:prSet>
      <dgm:spPr/>
    </dgm:pt>
  </dgm:ptLst>
  <dgm:cxnLst>
    <dgm:cxn modelId="{98608B03-014E-4376-B770-7505875CC734}" type="presOf" srcId="{9E1B895E-9507-4970-9B67-B3CEB5B6C781}" destId="{165D7B5D-C056-4962-B4DA-87BA27331E8C}" srcOrd="0" destOrd="0" presId="urn:microsoft.com/office/officeart/2005/8/layout/radial1"/>
    <dgm:cxn modelId="{00D0E30E-36D8-4C63-A6E3-7B68B79CE8F8}" srcId="{F219E7AF-2A96-4652-BB8A-BA2C015C8B7E}" destId="{5C529686-5CDD-4E83-9F1F-9B8922BB902B}" srcOrd="1" destOrd="0" parTransId="{31C4A0FB-BC6B-44D1-85A7-893CA9715511}" sibTransId="{100A0D3E-B8A3-4AE3-B528-2F2580EC0CCE}"/>
    <dgm:cxn modelId="{CB94701D-02FE-4602-BC0E-FB6086C792F7}" type="presOf" srcId="{6C23F0C1-8EA9-45B9-A750-6569C3A7392D}" destId="{5207810C-D854-466C-8494-8CB3EA2D751C}" srcOrd="1" destOrd="0" presId="urn:microsoft.com/office/officeart/2005/8/layout/radial1"/>
    <dgm:cxn modelId="{803A2724-97B2-499A-BA7A-072234D7220E}" type="presOf" srcId="{1B4F0FF3-6AF0-40BC-95B2-91F55D62A35B}" destId="{E64090AD-67EC-447F-AFBC-FDC86ED54D1D}" srcOrd="0" destOrd="0" presId="urn:microsoft.com/office/officeart/2005/8/layout/radial1"/>
    <dgm:cxn modelId="{0377503D-6FD1-4F14-B1B5-5AD5BE4DEA38}" srcId="{F219E7AF-2A96-4652-BB8A-BA2C015C8B7E}" destId="{0C7ABC08-62B4-420B-A33E-4F5CCE9919D8}" srcOrd="2" destOrd="0" parTransId="{CECA9DBF-9D28-49FB-91F7-E19CBE011290}" sibTransId="{3551CCB8-3344-4A90-9E60-7389EFF6916A}"/>
    <dgm:cxn modelId="{9CFE8940-B8D9-424E-A742-34C164244F81}" type="presOf" srcId="{CECA9DBF-9D28-49FB-91F7-E19CBE011290}" destId="{A883DCFA-B0FD-4B76-8421-61DD4EB51D86}" srcOrd="0" destOrd="0" presId="urn:microsoft.com/office/officeart/2005/8/layout/radial1"/>
    <dgm:cxn modelId="{5A56494C-3D6D-4888-A3F3-7B60A0AEDBF6}" srcId="{99FCA55D-E0E3-4731-B786-6C2DB497C27E}" destId="{F219E7AF-2A96-4652-BB8A-BA2C015C8B7E}" srcOrd="0" destOrd="0" parTransId="{04E07148-1390-4257-A276-35D05D427F61}" sibTransId="{9B7733A1-F03E-45B5-9502-CAC7DA7A72FF}"/>
    <dgm:cxn modelId="{54530B57-EF7C-4EE1-92E7-7C3EE75A42C3}" type="presOf" srcId="{6C23F0C1-8EA9-45B9-A750-6569C3A7392D}" destId="{1B923136-F961-41C6-B0A9-D8A3C4D50823}" srcOrd="0" destOrd="0" presId="urn:microsoft.com/office/officeart/2005/8/layout/radial1"/>
    <dgm:cxn modelId="{4F560B5C-B9D0-472B-B0A2-1291D83711AD}" type="presOf" srcId="{1B4F0FF3-6AF0-40BC-95B2-91F55D62A35B}" destId="{0245E27E-F093-45ED-BCA8-50B3D07131E4}" srcOrd="1" destOrd="0" presId="urn:microsoft.com/office/officeart/2005/8/layout/radial1"/>
    <dgm:cxn modelId="{3906A06E-EC71-408B-98E0-DB56DD06FB95}" type="presOf" srcId="{31C4A0FB-BC6B-44D1-85A7-893CA9715511}" destId="{76196DB1-2F08-4340-9ED8-101DD78AA022}" srcOrd="1" destOrd="0" presId="urn:microsoft.com/office/officeart/2005/8/layout/radial1"/>
    <dgm:cxn modelId="{28780777-2EB8-4068-88F0-1E08F80D416D}" type="presOf" srcId="{0C7ABC08-62B4-420B-A33E-4F5CCE9919D8}" destId="{2500A4CD-75F3-4E68-84BA-6377EF9B72DC}" srcOrd="0" destOrd="0" presId="urn:microsoft.com/office/officeart/2005/8/layout/radial1"/>
    <dgm:cxn modelId="{5B40EB7C-EA0A-4682-A430-6867E9399417}" srcId="{F219E7AF-2A96-4652-BB8A-BA2C015C8B7E}" destId="{9E1B895E-9507-4970-9B67-B3CEB5B6C781}" srcOrd="3" destOrd="0" parTransId="{1B4F0FF3-6AF0-40BC-95B2-91F55D62A35B}" sibTransId="{8B47C82E-38BF-436F-BAE0-7A3728F6356B}"/>
    <dgm:cxn modelId="{A0564494-730B-4D8B-A264-EC199A41025F}" type="presOf" srcId="{CECA9DBF-9D28-49FB-91F7-E19CBE011290}" destId="{07AC70E3-0EAA-41C7-8185-0E0E6137282F}" srcOrd="1" destOrd="0" presId="urn:microsoft.com/office/officeart/2005/8/layout/radial1"/>
    <dgm:cxn modelId="{C3CA2195-8F6A-477A-8451-0285EE6F397E}" type="presOf" srcId="{99FCA55D-E0E3-4731-B786-6C2DB497C27E}" destId="{A6BBAA24-91E4-4F52-8676-3BDDF0CB256C}" srcOrd="0" destOrd="0" presId="urn:microsoft.com/office/officeart/2005/8/layout/radial1"/>
    <dgm:cxn modelId="{420D5597-AEC8-4C2A-8750-45323E8766B0}" type="presOf" srcId="{31C4A0FB-BC6B-44D1-85A7-893CA9715511}" destId="{B2D22CFB-74E9-48D5-82D7-D1D610527CB5}" srcOrd="0" destOrd="0" presId="urn:microsoft.com/office/officeart/2005/8/layout/radial1"/>
    <dgm:cxn modelId="{D75856AB-521D-4017-A58F-91194B39A780}" type="presOf" srcId="{A09C3BC4-34E9-4CDA-8344-13E0459A71AA}" destId="{544E14CA-B724-4016-B72E-F3800F3FF155}" srcOrd="0" destOrd="0" presId="urn:microsoft.com/office/officeart/2005/8/layout/radial1"/>
    <dgm:cxn modelId="{0CC6CABA-9165-4077-A4E5-51CE79240EEC}" type="presOf" srcId="{F219E7AF-2A96-4652-BB8A-BA2C015C8B7E}" destId="{49B6263F-EA77-4CA0-B391-55A8D205BBDC}" srcOrd="0" destOrd="0" presId="urn:microsoft.com/office/officeart/2005/8/layout/radial1"/>
    <dgm:cxn modelId="{46245DE9-F5B7-4875-9E80-B61FCAA895EC}" srcId="{F219E7AF-2A96-4652-BB8A-BA2C015C8B7E}" destId="{A09C3BC4-34E9-4CDA-8344-13E0459A71AA}" srcOrd="0" destOrd="0" parTransId="{6C23F0C1-8EA9-45B9-A750-6569C3A7392D}" sibTransId="{1C999135-0EE4-479A-B557-E6ADCC6B7179}"/>
    <dgm:cxn modelId="{864FDCFA-A6FE-4C46-8092-E043FBEA06A5}" type="presOf" srcId="{5C529686-5CDD-4E83-9F1F-9B8922BB902B}" destId="{38ACF93A-597C-4202-BDE5-5821E7514635}" srcOrd="0" destOrd="0" presId="urn:microsoft.com/office/officeart/2005/8/layout/radial1"/>
    <dgm:cxn modelId="{EE7ABBDD-8D83-4A3D-AB7A-B6818E44CC90}" type="presParOf" srcId="{A6BBAA24-91E4-4F52-8676-3BDDF0CB256C}" destId="{49B6263F-EA77-4CA0-B391-55A8D205BBDC}" srcOrd="0" destOrd="0" presId="urn:microsoft.com/office/officeart/2005/8/layout/radial1"/>
    <dgm:cxn modelId="{721B949B-8981-4B16-8134-CA7953E8206F}" type="presParOf" srcId="{A6BBAA24-91E4-4F52-8676-3BDDF0CB256C}" destId="{1B923136-F961-41C6-B0A9-D8A3C4D50823}" srcOrd="1" destOrd="0" presId="urn:microsoft.com/office/officeart/2005/8/layout/radial1"/>
    <dgm:cxn modelId="{E0119360-C7AC-4175-A848-4D776639DA8F}" type="presParOf" srcId="{1B923136-F961-41C6-B0A9-D8A3C4D50823}" destId="{5207810C-D854-466C-8494-8CB3EA2D751C}" srcOrd="0" destOrd="0" presId="urn:microsoft.com/office/officeart/2005/8/layout/radial1"/>
    <dgm:cxn modelId="{03FFA463-C35C-4135-8DF3-6FD944A0067A}" type="presParOf" srcId="{A6BBAA24-91E4-4F52-8676-3BDDF0CB256C}" destId="{544E14CA-B724-4016-B72E-F3800F3FF155}" srcOrd="2" destOrd="0" presId="urn:microsoft.com/office/officeart/2005/8/layout/radial1"/>
    <dgm:cxn modelId="{8F398986-F39C-46A4-8453-3CC17D45184C}" type="presParOf" srcId="{A6BBAA24-91E4-4F52-8676-3BDDF0CB256C}" destId="{B2D22CFB-74E9-48D5-82D7-D1D610527CB5}" srcOrd="3" destOrd="0" presId="urn:microsoft.com/office/officeart/2005/8/layout/radial1"/>
    <dgm:cxn modelId="{022CADC7-4E23-4D46-98B0-4CFED627A812}" type="presParOf" srcId="{B2D22CFB-74E9-48D5-82D7-D1D610527CB5}" destId="{76196DB1-2F08-4340-9ED8-101DD78AA022}" srcOrd="0" destOrd="0" presId="urn:microsoft.com/office/officeart/2005/8/layout/radial1"/>
    <dgm:cxn modelId="{302427CA-32BD-4BB8-B672-69524170F0A9}" type="presParOf" srcId="{A6BBAA24-91E4-4F52-8676-3BDDF0CB256C}" destId="{38ACF93A-597C-4202-BDE5-5821E7514635}" srcOrd="4" destOrd="0" presId="urn:microsoft.com/office/officeart/2005/8/layout/radial1"/>
    <dgm:cxn modelId="{5A623C0A-8F1D-42E9-A414-3D36B428683B}" type="presParOf" srcId="{A6BBAA24-91E4-4F52-8676-3BDDF0CB256C}" destId="{A883DCFA-B0FD-4B76-8421-61DD4EB51D86}" srcOrd="5" destOrd="0" presId="urn:microsoft.com/office/officeart/2005/8/layout/radial1"/>
    <dgm:cxn modelId="{42AA4EF1-C4F2-4D72-BCA0-E34AE066F50F}" type="presParOf" srcId="{A883DCFA-B0FD-4B76-8421-61DD4EB51D86}" destId="{07AC70E3-0EAA-41C7-8185-0E0E6137282F}" srcOrd="0" destOrd="0" presId="urn:microsoft.com/office/officeart/2005/8/layout/radial1"/>
    <dgm:cxn modelId="{6A51AB0F-95E8-4937-AAF3-841FB0D13F86}" type="presParOf" srcId="{A6BBAA24-91E4-4F52-8676-3BDDF0CB256C}" destId="{2500A4CD-75F3-4E68-84BA-6377EF9B72DC}" srcOrd="6" destOrd="0" presId="urn:microsoft.com/office/officeart/2005/8/layout/radial1"/>
    <dgm:cxn modelId="{D20EC4D5-063D-462E-B307-4A192E3747B8}" type="presParOf" srcId="{A6BBAA24-91E4-4F52-8676-3BDDF0CB256C}" destId="{E64090AD-67EC-447F-AFBC-FDC86ED54D1D}" srcOrd="7" destOrd="0" presId="urn:microsoft.com/office/officeart/2005/8/layout/radial1"/>
    <dgm:cxn modelId="{F9E277D6-B30D-432F-9FAB-44085E35B43F}" type="presParOf" srcId="{E64090AD-67EC-447F-AFBC-FDC86ED54D1D}" destId="{0245E27E-F093-45ED-BCA8-50B3D07131E4}" srcOrd="0" destOrd="0" presId="urn:microsoft.com/office/officeart/2005/8/layout/radial1"/>
    <dgm:cxn modelId="{9AB25595-C8C8-4F6B-AC9C-DFB52FAD7571}" type="presParOf" srcId="{A6BBAA24-91E4-4F52-8676-3BDDF0CB256C}" destId="{165D7B5D-C056-4962-B4DA-87BA27331E8C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C1036C-E3DA-4454-BFC4-8A19FB672D2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67FBD6-CA14-448D-BAA8-C6CEEF5395A1}">
      <dgm:prSet phldrT="[Texte]" custT="1"/>
      <dgm:spPr/>
      <dgm:t>
        <a:bodyPr/>
        <a:lstStyle/>
        <a:p>
          <a:r>
            <a:rPr lang="fr-FR" sz="2000" dirty="0"/>
            <a:t>SEMADER</a:t>
          </a:r>
          <a:endParaRPr lang="fr-FR" sz="2400" dirty="0"/>
        </a:p>
      </dgm:t>
    </dgm:pt>
    <dgm:pt modelId="{0DF4D170-97EC-4355-B773-6D4918FB2E42}" type="parTrans" cxnId="{DD2CBA24-A3AF-47E9-9224-3EEA0C76C9F1}">
      <dgm:prSet/>
      <dgm:spPr/>
      <dgm:t>
        <a:bodyPr/>
        <a:lstStyle/>
        <a:p>
          <a:endParaRPr lang="fr-FR"/>
        </a:p>
      </dgm:t>
    </dgm:pt>
    <dgm:pt modelId="{C2BB07D9-CB20-40D5-A650-96C1EF5583F3}" type="sibTrans" cxnId="{DD2CBA24-A3AF-47E9-9224-3EEA0C76C9F1}">
      <dgm:prSet/>
      <dgm:spPr/>
      <dgm:t>
        <a:bodyPr/>
        <a:lstStyle/>
        <a:p>
          <a:endParaRPr lang="fr-FR"/>
        </a:p>
      </dgm:t>
    </dgm:pt>
    <dgm:pt modelId="{DA27D6B3-E7B3-4E18-ABBC-733B7B5B4379}">
      <dgm:prSet phldrT="[Texte]" custT="1"/>
      <dgm:spPr/>
      <dgm:t>
        <a:bodyPr/>
        <a:lstStyle/>
        <a:p>
          <a:pPr algn="just"/>
          <a:r>
            <a:rPr lang="fr-FR" sz="1600"/>
            <a:t>Partenariat historique depuis 2015</a:t>
          </a:r>
        </a:p>
      </dgm:t>
    </dgm:pt>
    <dgm:pt modelId="{A9C7A7C2-95CE-4C26-823A-573C4A61C617}" type="parTrans" cxnId="{CC4A834A-04A3-43CA-B8E9-0ABC836A2794}">
      <dgm:prSet/>
      <dgm:spPr/>
      <dgm:t>
        <a:bodyPr/>
        <a:lstStyle/>
        <a:p>
          <a:endParaRPr lang="fr-FR"/>
        </a:p>
      </dgm:t>
    </dgm:pt>
    <dgm:pt modelId="{D1BA649D-612F-4DCE-8284-612EDDF6F846}" type="sibTrans" cxnId="{CC4A834A-04A3-43CA-B8E9-0ABC836A2794}">
      <dgm:prSet/>
      <dgm:spPr/>
      <dgm:t>
        <a:bodyPr/>
        <a:lstStyle/>
        <a:p>
          <a:endParaRPr lang="fr-FR"/>
        </a:p>
      </dgm:t>
    </dgm:pt>
    <dgm:pt modelId="{FC617539-422E-4D36-A161-0D38CA7B329D}">
      <dgm:prSet phldrT="[Texte]" custT="1"/>
      <dgm:spPr/>
      <dgm:t>
        <a:bodyPr/>
        <a:lstStyle/>
        <a:p>
          <a:r>
            <a:rPr lang="fr-FR" sz="2000" dirty="0"/>
            <a:t>SIDR</a:t>
          </a:r>
        </a:p>
      </dgm:t>
    </dgm:pt>
    <dgm:pt modelId="{6644D3F8-01BC-4010-972D-8DA6DD5C3163}" type="parTrans" cxnId="{033FC37C-6628-4647-9BCD-171CBF8E9A91}">
      <dgm:prSet/>
      <dgm:spPr/>
      <dgm:t>
        <a:bodyPr/>
        <a:lstStyle/>
        <a:p>
          <a:endParaRPr lang="fr-FR"/>
        </a:p>
      </dgm:t>
    </dgm:pt>
    <dgm:pt modelId="{2E61F1DA-B635-4325-8255-53D3DDC395E3}" type="sibTrans" cxnId="{033FC37C-6628-4647-9BCD-171CBF8E9A91}">
      <dgm:prSet/>
      <dgm:spPr/>
      <dgm:t>
        <a:bodyPr/>
        <a:lstStyle/>
        <a:p>
          <a:endParaRPr lang="fr-FR"/>
        </a:p>
      </dgm:t>
    </dgm:pt>
    <dgm:pt modelId="{455630AD-9619-4483-A874-8C1457EE9273}">
      <dgm:prSet phldrT="[Texte]" custT="1"/>
      <dgm:spPr/>
      <dgm:t>
        <a:bodyPr/>
        <a:lstStyle/>
        <a:p>
          <a:pPr algn="just"/>
          <a:r>
            <a:rPr lang="fr-FR" sz="1600"/>
            <a:t>Partenariat en 2018 sur les groupes d’habitation des bassins Nord-Est et Sud-Ouest</a:t>
          </a:r>
        </a:p>
      </dgm:t>
    </dgm:pt>
    <dgm:pt modelId="{96333656-6306-47E7-8A9C-4ACA0B4AC017}" type="parTrans" cxnId="{33D8ABC6-AC9A-4F81-A692-26B41098D008}">
      <dgm:prSet/>
      <dgm:spPr/>
      <dgm:t>
        <a:bodyPr/>
        <a:lstStyle/>
        <a:p>
          <a:endParaRPr lang="fr-FR"/>
        </a:p>
      </dgm:t>
    </dgm:pt>
    <dgm:pt modelId="{8596FBCC-F425-41B1-943E-296B08EFF381}" type="sibTrans" cxnId="{33D8ABC6-AC9A-4F81-A692-26B41098D008}">
      <dgm:prSet/>
      <dgm:spPr/>
      <dgm:t>
        <a:bodyPr/>
        <a:lstStyle/>
        <a:p>
          <a:endParaRPr lang="fr-FR"/>
        </a:p>
      </dgm:t>
    </dgm:pt>
    <dgm:pt modelId="{1EEED493-6090-449E-92DB-5AD68A22B1BD}">
      <dgm:prSet phldrT="[Texte]" custT="1"/>
      <dgm:spPr/>
      <dgm:t>
        <a:bodyPr/>
        <a:lstStyle/>
        <a:p>
          <a:r>
            <a:rPr lang="fr-FR" sz="2000" dirty="0"/>
            <a:t>SODEGIS</a:t>
          </a:r>
          <a:endParaRPr lang="fr-FR" sz="2400" dirty="0"/>
        </a:p>
      </dgm:t>
    </dgm:pt>
    <dgm:pt modelId="{1D6F87BD-1AD0-4FDD-8037-C1BC3D4F576C}" type="parTrans" cxnId="{1A2F68C6-107B-492D-B034-12B6CA07FFCC}">
      <dgm:prSet/>
      <dgm:spPr/>
      <dgm:t>
        <a:bodyPr/>
        <a:lstStyle/>
        <a:p>
          <a:endParaRPr lang="fr-FR"/>
        </a:p>
      </dgm:t>
    </dgm:pt>
    <dgm:pt modelId="{F0AEA5D1-EE15-43BE-8424-1C4C6B76F111}" type="sibTrans" cxnId="{1A2F68C6-107B-492D-B034-12B6CA07FFCC}">
      <dgm:prSet/>
      <dgm:spPr/>
      <dgm:t>
        <a:bodyPr/>
        <a:lstStyle/>
        <a:p>
          <a:endParaRPr lang="fr-FR"/>
        </a:p>
      </dgm:t>
    </dgm:pt>
    <dgm:pt modelId="{A58E5422-020D-47FB-ADC3-73B9CA95DB5F}">
      <dgm:prSet phldrT="[Texte]" custT="1"/>
      <dgm:spPr/>
      <dgm:t>
        <a:bodyPr/>
        <a:lstStyle/>
        <a:p>
          <a:pPr algn="just"/>
          <a:r>
            <a:rPr lang="fr-FR" sz="1600"/>
            <a:t>Partenariat en 2019 sur les groupes d’habitation du bassin Sud/Sud-Ouest</a:t>
          </a:r>
        </a:p>
      </dgm:t>
    </dgm:pt>
    <dgm:pt modelId="{D5E6A1F9-53EF-4F84-A92D-50C1BB59204D}" type="parTrans" cxnId="{2E895073-847A-4CF8-A545-E105100B22FF}">
      <dgm:prSet/>
      <dgm:spPr/>
      <dgm:t>
        <a:bodyPr/>
        <a:lstStyle/>
        <a:p>
          <a:endParaRPr lang="fr-FR"/>
        </a:p>
      </dgm:t>
    </dgm:pt>
    <dgm:pt modelId="{7B01A585-4DF7-4315-B3BB-EE7A22BC67B3}" type="sibTrans" cxnId="{2E895073-847A-4CF8-A545-E105100B22FF}">
      <dgm:prSet/>
      <dgm:spPr/>
      <dgm:t>
        <a:bodyPr/>
        <a:lstStyle/>
        <a:p>
          <a:endParaRPr lang="fr-FR"/>
        </a:p>
      </dgm:t>
    </dgm:pt>
    <dgm:pt modelId="{1EA426B1-CC5A-45A3-81A8-D78A8B5FAC9D}">
      <dgm:prSet phldrT="[Texte]" custT="1"/>
      <dgm:spPr/>
      <dgm:t>
        <a:bodyPr/>
        <a:lstStyle/>
        <a:p>
          <a:pPr algn="just"/>
          <a:r>
            <a:rPr lang="fr-FR" sz="1600" b="1"/>
            <a:t>Taux moyen de réalisation : 35%</a:t>
          </a:r>
        </a:p>
      </dgm:t>
    </dgm:pt>
    <dgm:pt modelId="{E4DC5D4B-FB2B-485A-8367-884767C07F6E}" type="parTrans" cxnId="{C4FE4621-C969-4100-8EF7-D9908F130B53}">
      <dgm:prSet/>
      <dgm:spPr/>
      <dgm:t>
        <a:bodyPr/>
        <a:lstStyle/>
        <a:p>
          <a:endParaRPr lang="fr-FR"/>
        </a:p>
      </dgm:t>
    </dgm:pt>
    <dgm:pt modelId="{D4AAEC62-78B3-4334-A0C7-E64A35A55B24}" type="sibTrans" cxnId="{C4FE4621-C969-4100-8EF7-D9908F130B53}">
      <dgm:prSet/>
      <dgm:spPr/>
      <dgm:t>
        <a:bodyPr/>
        <a:lstStyle/>
        <a:p>
          <a:endParaRPr lang="fr-FR"/>
        </a:p>
      </dgm:t>
    </dgm:pt>
    <dgm:pt modelId="{328D268F-94F4-422E-A752-7DB9E1B5AFF9}">
      <dgm:prSet phldrT="[Texte]" custT="1"/>
      <dgm:spPr/>
      <dgm:t>
        <a:bodyPr/>
        <a:lstStyle/>
        <a:p>
          <a:pPr algn="just"/>
          <a:r>
            <a:rPr lang="fr-FR" sz="1600"/>
            <a:t>Sollicitation d’un diagnostic à la remise des clés aux locataires</a:t>
          </a:r>
        </a:p>
      </dgm:t>
    </dgm:pt>
    <dgm:pt modelId="{C233A459-0CBF-4970-9040-80B075073EB8}" type="parTrans" cxnId="{D8353387-EB9F-4F00-8E17-7A04969E7C0F}">
      <dgm:prSet/>
      <dgm:spPr/>
      <dgm:t>
        <a:bodyPr/>
        <a:lstStyle/>
        <a:p>
          <a:endParaRPr lang="fr-FR"/>
        </a:p>
      </dgm:t>
    </dgm:pt>
    <dgm:pt modelId="{BB9B0523-1EA3-41BE-AFFE-5B1FCE418704}" type="sibTrans" cxnId="{D8353387-EB9F-4F00-8E17-7A04969E7C0F}">
      <dgm:prSet/>
      <dgm:spPr/>
      <dgm:t>
        <a:bodyPr/>
        <a:lstStyle/>
        <a:p>
          <a:endParaRPr lang="fr-FR"/>
        </a:p>
      </dgm:t>
    </dgm:pt>
    <dgm:pt modelId="{F9027834-EB10-4E09-BE12-04A555811326}">
      <dgm:prSet phldrT="[Texte]" custT="1"/>
      <dgm:spPr/>
      <dgm:t>
        <a:bodyPr/>
        <a:lstStyle/>
        <a:p>
          <a:pPr algn="just"/>
          <a:r>
            <a:rPr lang="fr-FR" sz="1600"/>
            <a:t>Intégration du SLIME dans le cadre des programmes de rénovation de leur patrimoine bâti (Groupe Goyaves à Saint-Louis)</a:t>
          </a:r>
        </a:p>
      </dgm:t>
    </dgm:pt>
    <dgm:pt modelId="{3E8C8D67-468B-44E5-A4DB-93F60ADD4B4C}" type="parTrans" cxnId="{6AB82B24-25FE-461E-9C18-F0B838CDF5F6}">
      <dgm:prSet/>
      <dgm:spPr/>
      <dgm:t>
        <a:bodyPr/>
        <a:lstStyle/>
        <a:p>
          <a:endParaRPr lang="fr-FR"/>
        </a:p>
      </dgm:t>
    </dgm:pt>
    <dgm:pt modelId="{324CB29F-74F0-416B-BD2F-5C92B8009E6B}" type="sibTrans" cxnId="{6AB82B24-25FE-461E-9C18-F0B838CDF5F6}">
      <dgm:prSet/>
      <dgm:spPr/>
      <dgm:t>
        <a:bodyPr/>
        <a:lstStyle/>
        <a:p>
          <a:endParaRPr lang="fr-FR"/>
        </a:p>
      </dgm:t>
    </dgm:pt>
    <dgm:pt modelId="{F8392071-FE09-4161-B423-CA36319D070C}">
      <dgm:prSet phldrT="[Texte]" custT="1"/>
      <dgm:spPr/>
      <dgm:t>
        <a:bodyPr/>
        <a:lstStyle/>
        <a:p>
          <a:pPr algn="just"/>
          <a:r>
            <a:rPr lang="fr-FR" sz="1600" b="1"/>
            <a:t>Taux moyen de réalisation : 35%</a:t>
          </a:r>
        </a:p>
      </dgm:t>
    </dgm:pt>
    <dgm:pt modelId="{2368847E-98F4-4590-8A46-BCE784188BE8}" type="parTrans" cxnId="{D81F614F-2D8F-4C9F-B4F8-F38418070BF2}">
      <dgm:prSet/>
      <dgm:spPr/>
      <dgm:t>
        <a:bodyPr/>
        <a:lstStyle/>
        <a:p>
          <a:endParaRPr lang="fr-FR"/>
        </a:p>
      </dgm:t>
    </dgm:pt>
    <dgm:pt modelId="{351519B3-5586-419F-82E8-5ED9A916816B}" type="sibTrans" cxnId="{D81F614F-2D8F-4C9F-B4F8-F38418070BF2}">
      <dgm:prSet/>
      <dgm:spPr/>
      <dgm:t>
        <a:bodyPr/>
        <a:lstStyle/>
        <a:p>
          <a:endParaRPr lang="fr-FR"/>
        </a:p>
      </dgm:t>
    </dgm:pt>
    <dgm:pt modelId="{76C4D77A-967D-41D0-B35F-92017C615576}">
      <dgm:prSet phldrT="[Texte]" custT="1"/>
      <dgm:spPr/>
      <dgm:t>
        <a:bodyPr/>
        <a:lstStyle/>
        <a:p>
          <a:pPr algn="just"/>
          <a:r>
            <a:rPr lang="fr-FR" sz="1600" b="1"/>
            <a:t>Taux moyen de réalisation : 40%</a:t>
          </a:r>
        </a:p>
      </dgm:t>
    </dgm:pt>
    <dgm:pt modelId="{2E7910EE-B83C-455B-BF1C-77EBF46A69ED}" type="parTrans" cxnId="{E83D708F-5CAE-4EFE-907A-1601D3B51200}">
      <dgm:prSet/>
      <dgm:spPr/>
      <dgm:t>
        <a:bodyPr/>
        <a:lstStyle/>
        <a:p>
          <a:endParaRPr lang="fr-FR"/>
        </a:p>
      </dgm:t>
    </dgm:pt>
    <dgm:pt modelId="{9C45FB45-214E-40D9-9D71-6CA718697BC3}" type="sibTrans" cxnId="{E83D708F-5CAE-4EFE-907A-1601D3B51200}">
      <dgm:prSet/>
      <dgm:spPr/>
      <dgm:t>
        <a:bodyPr/>
        <a:lstStyle/>
        <a:p>
          <a:endParaRPr lang="fr-FR"/>
        </a:p>
      </dgm:t>
    </dgm:pt>
    <dgm:pt modelId="{F35BE74A-AA20-46F0-B589-CA5DD37011C9}">
      <dgm:prSet custT="1"/>
      <dgm:spPr/>
      <dgm:t>
        <a:bodyPr/>
        <a:lstStyle/>
        <a:p>
          <a:r>
            <a:rPr lang="fr-FR" sz="2000" dirty="0"/>
            <a:t>SHLMR</a:t>
          </a:r>
        </a:p>
      </dgm:t>
    </dgm:pt>
    <dgm:pt modelId="{DEB77B14-8279-42D1-AF0E-2452A9AB8E01}" type="parTrans" cxnId="{D9C16712-CAB0-4D06-8D4B-DD841197844C}">
      <dgm:prSet/>
      <dgm:spPr/>
      <dgm:t>
        <a:bodyPr/>
        <a:lstStyle/>
        <a:p>
          <a:endParaRPr lang="fr-FR"/>
        </a:p>
      </dgm:t>
    </dgm:pt>
    <dgm:pt modelId="{ED992531-D9FB-4A2D-BE71-D24D56B9864B}" type="sibTrans" cxnId="{D9C16712-CAB0-4D06-8D4B-DD841197844C}">
      <dgm:prSet/>
      <dgm:spPr/>
      <dgm:t>
        <a:bodyPr/>
        <a:lstStyle/>
        <a:p>
          <a:endParaRPr lang="fr-FR"/>
        </a:p>
      </dgm:t>
    </dgm:pt>
    <dgm:pt modelId="{0DF42614-C2A5-4669-B276-84628ABE7A91}">
      <dgm:prSet custT="1"/>
      <dgm:spPr/>
      <dgm:t>
        <a:bodyPr/>
        <a:lstStyle/>
        <a:p>
          <a:pPr algn="just"/>
          <a:r>
            <a:rPr lang="fr-FR" sz="1600"/>
            <a:t>Partenariat en tant que donneur d’alerte depuis 2015</a:t>
          </a:r>
        </a:p>
      </dgm:t>
    </dgm:pt>
    <dgm:pt modelId="{5FABE39A-04B6-41BD-88A5-D4D6DAA13B71}" type="parTrans" cxnId="{A7AE785E-9946-41C2-9989-C54E6628E313}">
      <dgm:prSet/>
      <dgm:spPr/>
      <dgm:t>
        <a:bodyPr/>
        <a:lstStyle/>
        <a:p>
          <a:endParaRPr lang="fr-FR"/>
        </a:p>
      </dgm:t>
    </dgm:pt>
    <dgm:pt modelId="{9900308F-2DDD-4BAE-81CB-1D4D71E7CF90}" type="sibTrans" cxnId="{A7AE785E-9946-41C2-9989-C54E6628E313}">
      <dgm:prSet/>
      <dgm:spPr/>
      <dgm:t>
        <a:bodyPr/>
        <a:lstStyle/>
        <a:p>
          <a:endParaRPr lang="fr-FR"/>
        </a:p>
      </dgm:t>
    </dgm:pt>
    <dgm:pt modelId="{05F03BE3-57CF-4315-BC94-7123933413B5}">
      <dgm:prSet custT="1"/>
      <dgm:spPr/>
      <dgm:t>
        <a:bodyPr/>
        <a:lstStyle/>
        <a:p>
          <a:pPr algn="just"/>
          <a:r>
            <a:rPr lang="fr-FR" sz="1600"/>
            <a:t>Intégration du SLIME dans le cadre des programmes de rénovation de leur patrimoine bâti (Groupe Les Arcades à Plateau Caillou par exemple)</a:t>
          </a:r>
        </a:p>
      </dgm:t>
    </dgm:pt>
    <dgm:pt modelId="{57E6CBD0-AB3E-42ED-9AE5-0BCAAFE1F549}" type="parTrans" cxnId="{C53C4B78-98AA-42BA-98C5-49576390A2A0}">
      <dgm:prSet/>
      <dgm:spPr/>
      <dgm:t>
        <a:bodyPr/>
        <a:lstStyle/>
        <a:p>
          <a:endParaRPr lang="fr-FR"/>
        </a:p>
      </dgm:t>
    </dgm:pt>
    <dgm:pt modelId="{60223C14-33BD-42CC-9145-73214B56B520}" type="sibTrans" cxnId="{C53C4B78-98AA-42BA-98C5-49576390A2A0}">
      <dgm:prSet/>
      <dgm:spPr/>
      <dgm:t>
        <a:bodyPr/>
        <a:lstStyle/>
        <a:p>
          <a:endParaRPr lang="fr-FR"/>
        </a:p>
      </dgm:t>
    </dgm:pt>
    <dgm:pt modelId="{EAEE8740-73CF-4CB9-BFBD-B1A8B69F688C}">
      <dgm:prSet custT="1"/>
      <dgm:spPr/>
      <dgm:t>
        <a:bodyPr/>
        <a:lstStyle/>
        <a:p>
          <a:pPr algn="just"/>
          <a:r>
            <a:rPr lang="fr-FR" sz="1600" b="1"/>
            <a:t>Taux moyen de réalisation : 33%</a:t>
          </a:r>
        </a:p>
      </dgm:t>
    </dgm:pt>
    <dgm:pt modelId="{B5FE2B60-4754-477D-A9D1-3849005894FA}" type="parTrans" cxnId="{D16DB339-4F00-4D17-B3F0-AEE569F6643E}">
      <dgm:prSet/>
      <dgm:spPr/>
      <dgm:t>
        <a:bodyPr/>
        <a:lstStyle/>
        <a:p>
          <a:endParaRPr lang="fr-FR"/>
        </a:p>
      </dgm:t>
    </dgm:pt>
    <dgm:pt modelId="{C65A7D89-B948-4093-AA85-E909814D1F9F}" type="sibTrans" cxnId="{D16DB339-4F00-4D17-B3F0-AEE569F6643E}">
      <dgm:prSet/>
      <dgm:spPr/>
      <dgm:t>
        <a:bodyPr/>
        <a:lstStyle/>
        <a:p>
          <a:endParaRPr lang="fr-FR"/>
        </a:p>
      </dgm:t>
    </dgm:pt>
    <dgm:pt modelId="{865C9218-54DB-40A6-B74B-F7B1D9FC3DBC}" type="pres">
      <dgm:prSet presAssocID="{50C1036C-E3DA-4454-BFC4-8A19FB672D2B}" presName="Name0" presStyleCnt="0">
        <dgm:presLayoutVars>
          <dgm:dir/>
          <dgm:animLvl val="lvl"/>
          <dgm:resizeHandles val="exact"/>
        </dgm:presLayoutVars>
      </dgm:prSet>
      <dgm:spPr/>
    </dgm:pt>
    <dgm:pt modelId="{6CAB2886-BFEC-4703-ACB2-D3AB9070ED27}" type="pres">
      <dgm:prSet presAssocID="{8167FBD6-CA14-448D-BAA8-C6CEEF5395A1}" presName="composite" presStyleCnt="0"/>
      <dgm:spPr/>
    </dgm:pt>
    <dgm:pt modelId="{7B5FC344-87B3-4FEC-8730-370E0AC45A20}" type="pres">
      <dgm:prSet presAssocID="{8167FBD6-CA14-448D-BAA8-C6CEEF5395A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42F65C6-B7B8-4EFD-856C-38AD59FB3D36}" type="pres">
      <dgm:prSet presAssocID="{8167FBD6-CA14-448D-BAA8-C6CEEF5395A1}" presName="desTx" presStyleLbl="alignAccFollowNode1" presStyleIdx="0" presStyleCnt="4">
        <dgm:presLayoutVars>
          <dgm:bulletEnabled val="1"/>
        </dgm:presLayoutVars>
      </dgm:prSet>
      <dgm:spPr/>
    </dgm:pt>
    <dgm:pt modelId="{80A32EFB-521C-411D-B65A-F859EA5C763D}" type="pres">
      <dgm:prSet presAssocID="{C2BB07D9-CB20-40D5-A650-96C1EF5583F3}" presName="space" presStyleCnt="0"/>
      <dgm:spPr/>
    </dgm:pt>
    <dgm:pt modelId="{F90DB537-92CC-467F-98E8-EEB570E397CF}" type="pres">
      <dgm:prSet presAssocID="{FC617539-422E-4D36-A161-0D38CA7B329D}" presName="composite" presStyleCnt="0"/>
      <dgm:spPr/>
    </dgm:pt>
    <dgm:pt modelId="{128B044A-B4CD-4025-A928-DB0F44D30185}" type="pres">
      <dgm:prSet presAssocID="{FC617539-422E-4D36-A161-0D38CA7B329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6E159C6-12F3-4006-ADE3-1A9DC156AD5A}" type="pres">
      <dgm:prSet presAssocID="{FC617539-422E-4D36-A161-0D38CA7B329D}" presName="desTx" presStyleLbl="alignAccFollowNode1" presStyleIdx="1" presStyleCnt="4">
        <dgm:presLayoutVars>
          <dgm:bulletEnabled val="1"/>
        </dgm:presLayoutVars>
      </dgm:prSet>
      <dgm:spPr/>
    </dgm:pt>
    <dgm:pt modelId="{3F8E8327-75D2-474E-842F-A867962FE08B}" type="pres">
      <dgm:prSet presAssocID="{2E61F1DA-B635-4325-8255-53D3DDC395E3}" presName="space" presStyleCnt="0"/>
      <dgm:spPr/>
    </dgm:pt>
    <dgm:pt modelId="{A0F21F32-F9A1-4E31-8556-3B58E42B52BB}" type="pres">
      <dgm:prSet presAssocID="{F35BE74A-AA20-46F0-B589-CA5DD37011C9}" presName="composite" presStyleCnt="0"/>
      <dgm:spPr/>
    </dgm:pt>
    <dgm:pt modelId="{D951F899-4B6A-415C-943F-1A96C3D3C96A}" type="pres">
      <dgm:prSet presAssocID="{F35BE74A-AA20-46F0-B589-CA5DD37011C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CDF5914-EFD1-49C2-BAD0-052B9FF72412}" type="pres">
      <dgm:prSet presAssocID="{F35BE74A-AA20-46F0-B589-CA5DD37011C9}" presName="desTx" presStyleLbl="alignAccFollowNode1" presStyleIdx="2" presStyleCnt="4">
        <dgm:presLayoutVars>
          <dgm:bulletEnabled val="1"/>
        </dgm:presLayoutVars>
      </dgm:prSet>
      <dgm:spPr/>
    </dgm:pt>
    <dgm:pt modelId="{F3800D38-8353-4FEE-9A8C-E080032699D3}" type="pres">
      <dgm:prSet presAssocID="{ED992531-D9FB-4A2D-BE71-D24D56B9864B}" presName="space" presStyleCnt="0"/>
      <dgm:spPr/>
    </dgm:pt>
    <dgm:pt modelId="{34F88335-B67A-4F49-8544-6AEF9C7A5033}" type="pres">
      <dgm:prSet presAssocID="{1EEED493-6090-449E-92DB-5AD68A22B1BD}" presName="composite" presStyleCnt="0"/>
      <dgm:spPr/>
    </dgm:pt>
    <dgm:pt modelId="{526FB515-99DA-4C73-8521-17BE5BABE40D}" type="pres">
      <dgm:prSet presAssocID="{1EEED493-6090-449E-92DB-5AD68A22B1B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2EF3FA5-1D23-4A28-9EE1-85E56B6EEC62}" type="pres">
      <dgm:prSet presAssocID="{1EEED493-6090-449E-92DB-5AD68A22B1BD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574F005-E9F3-4430-9133-022FB3D795B9}" type="presOf" srcId="{1EEED493-6090-449E-92DB-5AD68A22B1BD}" destId="{526FB515-99DA-4C73-8521-17BE5BABE40D}" srcOrd="0" destOrd="0" presId="urn:microsoft.com/office/officeart/2005/8/layout/hList1"/>
    <dgm:cxn modelId="{D9C16712-CAB0-4D06-8D4B-DD841197844C}" srcId="{50C1036C-E3DA-4454-BFC4-8A19FB672D2B}" destId="{F35BE74A-AA20-46F0-B589-CA5DD37011C9}" srcOrd="2" destOrd="0" parTransId="{DEB77B14-8279-42D1-AF0E-2452A9AB8E01}" sibTransId="{ED992531-D9FB-4A2D-BE71-D24D56B9864B}"/>
    <dgm:cxn modelId="{09BEF11D-3455-4632-AA74-E9B8F3895E02}" type="presOf" srcId="{1EA426B1-CC5A-45A3-81A8-D78A8B5FAC9D}" destId="{A2EF3FA5-1D23-4A28-9EE1-85E56B6EEC62}" srcOrd="0" destOrd="1" presId="urn:microsoft.com/office/officeart/2005/8/layout/hList1"/>
    <dgm:cxn modelId="{C4FE4621-C969-4100-8EF7-D9908F130B53}" srcId="{1EEED493-6090-449E-92DB-5AD68A22B1BD}" destId="{1EA426B1-CC5A-45A3-81A8-D78A8B5FAC9D}" srcOrd="1" destOrd="0" parTransId="{E4DC5D4B-FB2B-485A-8367-884767C07F6E}" sibTransId="{D4AAEC62-78B3-4334-A0C7-E64A35A55B24}"/>
    <dgm:cxn modelId="{6AB82B24-25FE-461E-9C18-F0B838CDF5F6}" srcId="{8167FBD6-CA14-448D-BAA8-C6CEEF5395A1}" destId="{F9027834-EB10-4E09-BE12-04A555811326}" srcOrd="2" destOrd="0" parTransId="{3E8C8D67-468B-44E5-A4DB-93F60ADD4B4C}" sibTransId="{324CB29F-74F0-416B-BD2F-5C92B8009E6B}"/>
    <dgm:cxn modelId="{DD2CBA24-A3AF-47E9-9224-3EEA0C76C9F1}" srcId="{50C1036C-E3DA-4454-BFC4-8A19FB672D2B}" destId="{8167FBD6-CA14-448D-BAA8-C6CEEF5395A1}" srcOrd="0" destOrd="0" parTransId="{0DF4D170-97EC-4355-B773-6D4918FB2E42}" sibTransId="{C2BB07D9-CB20-40D5-A650-96C1EF5583F3}"/>
    <dgm:cxn modelId="{A1E2E626-8939-49FA-8128-38DD96217982}" type="presOf" srcId="{A58E5422-020D-47FB-ADC3-73B9CA95DB5F}" destId="{A2EF3FA5-1D23-4A28-9EE1-85E56B6EEC62}" srcOrd="0" destOrd="0" presId="urn:microsoft.com/office/officeart/2005/8/layout/hList1"/>
    <dgm:cxn modelId="{C9732438-FE0C-444C-8E45-8B069C1F7AAF}" type="presOf" srcId="{76C4D77A-967D-41D0-B35F-92017C615576}" destId="{C42F65C6-B7B8-4EFD-856C-38AD59FB3D36}" srcOrd="0" destOrd="3" presId="urn:microsoft.com/office/officeart/2005/8/layout/hList1"/>
    <dgm:cxn modelId="{D16DB339-4F00-4D17-B3F0-AEE569F6643E}" srcId="{F35BE74A-AA20-46F0-B589-CA5DD37011C9}" destId="{EAEE8740-73CF-4CB9-BFBD-B1A8B69F688C}" srcOrd="2" destOrd="0" parTransId="{B5FE2B60-4754-477D-A9D1-3849005894FA}" sibTransId="{C65A7D89-B948-4093-AA85-E909814D1F9F}"/>
    <dgm:cxn modelId="{CC4A834A-04A3-43CA-B8E9-0ABC836A2794}" srcId="{8167FBD6-CA14-448D-BAA8-C6CEEF5395A1}" destId="{DA27D6B3-E7B3-4E18-ABBC-733B7B5B4379}" srcOrd="0" destOrd="0" parTransId="{A9C7A7C2-95CE-4C26-823A-573C4A61C617}" sibTransId="{D1BA649D-612F-4DCE-8284-612EDDF6F846}"/>
    <dgm:cxn modelId="{D81F614F-2D8F-4C9F-B4F8-F38418070BF2}" srcId="{FC617539-422E-4D36-A161-0D38CA7B329D}" destId="{F8392071-FE09-4161-B423-CA36319D070C}" srcOrd="1" destOrd="0" parTransId="{2368847E-98F4-4590-8A46-BCE784188BE8}" sibTransId="{351519B3-5586-419F-82E8-5ED9A916816B}"/>
    <dgm:cxn modelId="{A7AE785E-9946-41C2-9989-C54E6628E313}" srcId="{F35BE74A-AA20-46F0-B589-CA5DD37011C9}" destId="{0DF42614-C2A5-4669-B276-84628ABE7A91}" srcOrd="0" destOrd="0" parTransId="{5FABE39A-04B6-41BD-88A5-D4D6DAA13B71}" sibTransId="{9900308F-2DDD-4BAE-81CB-1D4D71E7CF90}"/>
    <dgm:cxn modelId="{2E895073-847A-4CF8-A545-E105100B22FF}" srcId="{1EEED493-6090-449E-92DB-5AD68A22B1BD}" destId="{A58E5422-020D-47FB-ADC3-73B9CA95DB5F}" srcOrd="0" destOrd="0" parTransId="{D5E6A1F9-53EF-4F84-A92D-50C1BB59204D}" sibTransId="{7B01A585-4DF7-4315-B3BB-EE7A22BC67B3}"/>
    <dgm:cxn modelId="{C53C4B78-98AA-42BA-98C5-49576390A2A0}" srcId="{F35BE74A-AA20-46F0-B589-CA5DD37011C9}" destId="{05F03BE3-57CF-4315-BC94-7123933413B5}" srcOrd="1" destOrd="0" parTransId="{57E6CBD0-AB3E-42ED-9AE5-0BCAAFE1F549}" sibTransId="{60223C14-33BD-42CC-9145-73214B56B520}"/>
    <dgm:cxn modelId="{033FC37C-6628-4647-9BCD-171CBF8E9A91}" srcId="{50C1036C-E3DA-4454-BFC4-8A19FB672D2B}" destId="{FC617539-422E-4D36-A161-0D38CA7B329D}" srcOrd="1" destOrd="0" parTransId="{6644D3F8-01BC-4010-972D-8DA6DD5C3163}" sibTransId="{2E61F1DA-B635-4325-8255-53D3DDC395E3}"/>
    <dgm:cxn modelId="{D8353387-EB9F-4F00-8E17-7A04969E7C0F}" srcId="{8167FBD6-CA14-448D-BAA8-C6CEEF5395A1}" destId="{328D268F-94F4-422E-A752-7DB9E1B5AFF9}" srcOrd="1" destOrd="0" parTransId="{C233A459-0CBF-4970-9040-80B075073EB8}" sibTransId="{BB9B0523-1EA3-41BE-AFFE-5B1FCE418704}"/>
    <dgm:cxn modelId="{E83D708F-5CAE-4EFE-907A-1601D3B51200}" srcId="{8167FBD6-CA14-448D-BAA8-C6CEEF5395A1}" destId="{76C4D77A-967D-41D0-B35F-92017C615576}" srcOrd="3" destOrd="0" parTransId="{2E7910EE-B83C-455B-BF1C-77EBF46A69ED}" sibTransId="{9C45FB45-214E-40D9-9D71-6CA718697BC3}"/>
    <dgm:cxn modelId="{D5E10C9B-498E-416F-A5D7-06188721E8FB}" type="presOf" srcId="{50C1036C-E3DA-4454-BFC4-8A19FB672D2B}" destId="{865C9218-54DB-40A6-B74B-F7B1D9FC3DBC}" srcOrd="0" destOrd="0" presId="urn:microsoft.com/office/officeart/2005/8/layout/hList1"/>
    <dgm:cxn modelId="{7E49029D-A88E-4AE4-A5E1-F1BEE1D01736}" type="presOf" srcId="{DA27D6B3-E7B3-4E18-ABBC-733B7B5B4379}" destId="{C42F65C6-B7B8-4EFD-856C-38AD59FB3D36}" srcOrd="0" destOrd="0" presId="urn:microsoft.com/office/officeart/2005/8/layout/hList1"/>
    <dgm:cxn modelId="{78B8B89D-AABE-4F37-A96B-918CE8D1FD79}" type="presOf" srcId="{8167FBD6-CA14-448D-BAA8-C6CEEF5395A1}" destId="{7B5FC344-87B3-4FEC-8730-370E0AC45A20}" srcOrd="0" destOrd="0" presId="urn:microsoft.com/office/officeart/2005/8/layout/hList1"/>
    <dgm:cxn modelId="{D3939AA0-6C86-4333-9FAE-88FBDD7CE6BF}" type="presOf" srcId="{455630AD-9619-4483-A874-8C1457EE9273}" destId="{16E159C6-12F3-4006-ADE3-1A9DC156AD5A}" srcOrd="0" destOrd="0" presId="urn:microsoft.com/office/officeart/2005/8/layout/hList1"/>
    <dgm:cxn modelId="{746847A7-5AA3-4755-BA9A-24148CE10932}" type="presOf" srcId="{05F03BE3-57CF-4315-BC94-7123933413B5}" destId="{ACDF5914-EFD1-49C2-BAD0-052B9FF72412}" srcOrd="0" destOrd="1" presId="urn:microsoft.com/office/officeart/2005/8/layout/hList1"/>
    <dgm:cxn modelId="{BC1DA3B5-6EE0-4F96-AE70-5D22FDE457EB}" type="presOf" srcId="{0DF42614-C2A5-4669-B276-84628ABE7A91}" destId="{ACDF5914-EFD1-49C2-BAD0-052B9FF72412}" srcOrd="0" destOrd="0" presId="urn:microsoft.com/office/officeart/2005/8/layout/hList1"/>
    <dgm:cxn modelId="{464BA8B8-A6B7-472A-B05E-C88198F1B5C0}" type="presOf" srcId="{F9027834-EB10-4E09-BE12-04A555811326}" destId="{C42F65C6-B7B8-4EFD-856C-38AD59FB3D36}" srcOrd="0" destOrd="2" presId="urn:microsoft.com/office/officeart/2005/8/layout/hList1"/>
    <dgm:cxn modelId="{D34CFCBB-6855-4E3A-B091-03ECD0068562}" type="presOf" srcId="{F35BE74A-AA20-46F0-B589-CA5DD37011C9}" destId="{D951F899-4B6A-415C-943F-1A96C3D3C96A}" srcOrd="0" destOrd="0" presId="urn:microsoft.com/office/officeart/2005/8/layout/hList1"/>
    <dgm:cxn modelId="{01332FC0-3453-4044-B7EE-E7C2184D7D72}" type="presOf" srcId="{FC617539-422E-4D36-A161-0D38CA7B329D}" destId="{128B044A-B4CD-4025-A928-DB0F44D30185}" srcOrd="0" destOrd="0" presId="urn:microsoft.com/office/officeart/2005/8/layout/hList1"/>
    <dgm:cxn modelId="{1A2F68C6-107B-492D-B034-12B6CA07FFCC}" srcId="{50C1036C-E3DA-4454-BFC4-8A19FB672D2B}" destId="{1EEED493-6090-449E-92DB-5AD68A22B1BD}" srcOrd="3" destOrd="0" parTransId="{1D6F87BD-1AD0-4FDD-8037-C1BC3D4F576C}" sibTransId="{F0AEA5D1-EE15-43BE-8424-1C4C6B76F111}"/>
    <dgm:cxn modelId="{33D8ABC6-AC9A-4F81-A692-26B41098D008}" srcId="{FC617539-422E-4D36-A161-0D38CA7B329D}" destId="{455630AD-9619-4483-A874-8C1457EE9273}" srcOrd="0" destOrd="0" parTransId="{96333656-6306-47E7-8A9C-4ACA0B4AC017}" sibTransId="{8596FBCC-F425-41B1-943E-296B08EFF381}"/>
    <dgm:cxn modelId="{E07FFED5-D241-4889-A7D0-F92D964D9F4A}" type="presOf" srcId="{328D268F-94F4-422E-A752-7DB9E1B5AFF9}" destId="{C42F65C6-B7B8-4EFD-856C-38AD59FB3D36}" srcOrd="0" destOrd="1" presId="urn:microsoft.com/office/officeart/2005/8/layout/hList1"/>
    <dgm:cxn modelId="{29EAE8E8-01BA-430F-8BC9-2359AD83DD1D}" type="presOf" srcId="{F8392071-FE09-4161-B423-CA36319D070C}" destId="{16E159C6-12F3-4006-ADE3-1A9DC156AD5A}" srcOrd="0" destOrd="1" presId="urn:microsoft.com/office/officeart/2005/8/layout/hList1"/>
    <dgm:cxn modelId="{3E3703ED-0B77-4034-B6D0-E074BB97211D}" type="presOf" srcId="{EAEE8740-73CF-4CB9-BFBD-B1A8B69F688C}" destId="{ACDF5914-EFD1-49C2-BAD0-052B9FF72412}" srcOrd="0" destOrd="2" presId="urn:microsoft.com/office/officeart/2005/8/layout/hList1"/>
    <dgm:cxn modelId="{6D6A14EB-0185-4294-BAD6-D8AB2731CA80}" type="presParOf" srcId="{865C9218-54DB-40A6-B74B-F7B1D9FC3DBC}" destId="{6CAB2886-BFEC-4703-ACB2-D3AB9070ED27}" srcOrd="0" destOrd="0" presId="urn:microsoft.com/office/officeart/2005/8/layout/hList1"/>
    <dgm:cxn modelId="{ADC84D38-1A02-4F14-9A74-C7DD9EA18F7F}" type="presParOf" srcId="{6CAB2886-BFEC-4703-ACB2-D3AB9070ED27}" destId="{7B5FC344-87B3-4FEC-8730-370E0AC45A20}" srcOrd="0" destOrd="0" presId="urn:microsoft.com/office/officeart/2005/8/layout/hList1"/>
    <dgm:cxn modelId="{D673FC5A-D23F-499F-A1BB-35140068A8E0}" type="presParOf" srcId="{6CAB2886-BFEC-4703-ACB2-D3AB9070ED27}" destId="{C42F65C6-B7B8-4EFD-856C-38AD59FB3D36}" srcOrd="1" destOrd="0" presId="urn:microsoft.com/office/officeart/2005/8/layout/hList1"/>
    <dgm:cxn modelId="{B3704C3C-58CA-4BD8-826C-2BC602F65DED}" type="presParOf" srcId="{865C9218-54DB-40A6-B74B-F7B1D9FC3DBC}" destId="{80A32EFB-521C-411D-B65A-F859EA5C763D}" srcOrd="1" destOrd="0" presId="urn:microsoft.com/office/officeart/2005/8/layout/hList1"/>
    <dgm:cxn modelId="{9EBBA9CD-89BE-4860-B717-FB35354551CA}" type="presParOf" srcId="{865C9218-54DB-40A6-B74B-F7B1D9FC3DBC}" destId="{F90DB537-92CC-467F-98E8-EEB570E397CF}" srcOrd="2" destOrd="0" presId="urn:microsoft.com/office/officeart/2005/8/layout/hList1"/>
    <dgm:cxn modelId="{C4B02069-239E-4281-B590-81B74E726727}" type="presParOf" srcId="{F90DB537-92CC-467F-98E8-EEB570E397CF}" destId="{128B044A-B4CD-4025-A928-DB0F44D30185}" srcOrd="0" destOrd="0" presId="urn:microsoft.com/office/officeart/2005/8/layout/hList1"/>
    <dgm:cxn modelId="{5FECB766-F8B3-4C5E-A3DD-45CB91592014}" type="presParOf" srcId="{F90DB537-92CC-467F-98E8-EEB570E397CF}" destId="{16E159C6-12F3-4006-ADE3-1A9DC156AD5A}" srcOrd="1" destOrd="0" presId="urn:microsoft.com/office/officeart/2005/8/layout/hList1"/>
    <dgm:cxn modelId="{2C05DA9C-E86E-4775-8E1E-EBD2E8E4429C}" type="presParOf" srcId="{865C9218-54DB-40A6-B74B-F7B1D9FC3DBC}" destId="{3F8E8327-75D2-474E-842F-A867962FE08B}" srcOrd="3" destOrd="0" presId="urn:microsoft.com/office/officeart/2005/8/layout/hList1"/>
    <dgm:cxn modelId="{A71D15BC-3560-4D92-BD5C-DB8F6CD1C797}" type="presParOf" srcId="{865C9218-54DB-40A6-B74B-F7B1D9FC3DBC}" destId="{A0F21F32-F9A1-4E31-8556-3B58E42B52BB}" srcOrd="4" destOrd="0" presId="urn:microsoft.com/office/officeart/2005/8/layout/hList1"/>
    <dgm:cxn modelId="{256D5618-76FB-48AD-8F9C-571B43770CED}" type="presParOf" srcId="{A0F21F32-F9A1-4E31-8556-3B58E42B52BB}" destId="{D951F899-4B6A-415C-943F-1A96C3D3C96A}" srcOrd="0" destOrd="0" presId="urn:microsoft.com/office/officeart/2005/8/layout/hList1"/>
    <dgm:cxn modelId="{58A5A7EC-7270-478D-968F-5540729A1C2E}" type="presParOf" srcId="{A0F21F32-F9A1-4E31-8556-3B58E42B52BB}" destId="{ACDF5914-EFD1-49C2-BAD0-052B9FF72412}" srcOrd="1" destOrd="0" presId="urn:microsoft.com/office/officeart/2005/8/layout/hList1"/>
    <dgm:cxn modelId="{835F6487-CD8E-47D4-883E-88037EAAF7D4}" type="presParOf" srcId="{865C9218-54DB-40A6-B74B-F7B1D9FC3DBC}" destId="{F3800D38-8353-4FEE-9A8C-E080032699D3}" srcOrd="5" destOrd="0" presId="urn:microsoft.com/office/officeart/2005/8/layout/hList1"/>
    <dgm:cxn modelId="{CD61E64B-CD5F-43D1-B8A7-44EF5B77C172}" type="presParOf" srcId="{865C9218-54DB-40A6-B74B-F7B1D9FC3DBC}" destId="{34F88335-B67A-4F49-8544-6AEF9C7A5033}" srcOrd="6" destOrd="0" presId="urn:microsoft.com/office/officeart/2005/8/layout/hList1"/>
    <dgm:cxn modelId="{951FA0A9-6D4E-4253-AE03-B255B5BA8F0C}" type="presParOf" srcId="{34F88335-B67A-4F49-8544-6AEF9C7A5033}" destId="{526FB515-99DA-4C73-8521-17BE5BABE40D}" srcOrd="0" destOrd="0" presId="urn:microsoft.com/office/officeart/2005/8/layout/hList1"/>
    <dgm:cxn modelId="{585B370D-7447-418D-8716-45BA3ECDAAA8}" type="presParOf" srcId="{34F88335-B67A-4F49-8544-6AEF9C7A5033}" destId="{A2EF3FA5-1D23-4A28-9EE1-85E56B6EEC6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E7B90-A582-44D6-A9FF-BB57B87F59AE}">
      <dsp:nvSpPr>
        <dsp:cNvPr id="0" name=""/>
        <dsp:cNvSpPr/>
      </dsp:nvSpPr>
      <dsp:spPr>
        <a:xfrm>
          <a:off x="1137066" y="389776"/>
          <a:ext cx="1971284" cy="197148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1BAB9-DEA5-4AF7-8BD6-6A86408E6BCA}">
      <dsp:nvSpPr>
        <dsp:cNvPr id="0" name=""/>
        <dsp:cNvSpPr/>
      </dsp:nvSpPr>
      <dsp:spPr>
        <a:xfrm>
          <a:off x="1572294" y="1103400"/>
          <a:ext cx="1100088" cy="54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/>
            <a:t>Financé par les CEE (EDF</a:t>
          </a:r>
          <a:r>
            <a:rPr lang="fr-FR" sz="800" kern="1200"/>
            <a:t>) </a:t>
          </a:r>
          <a:r>
            <a:rPr lang="fr-FR" sz="800" b="1" kern="1200"/>
            <a:t>et cofinancement Région Réunion</a:t>
          </a:r>
        </a:p>
      </dsp:txBody>
      <dsp:txXfrm>
        <a:off x="1572294" y="1103400"/>
        <a:ext cx="1100088" cy="549987"/>
      </dsp:txXfrm>
    </dsp:sp>
    <dsp:sp modelId="{4A39395A-4E84-4708-A8F5-5F4E290797D7}">
      <dsp:nvSpPr>
        <dsp:cNvPr id="0" name=""/>
        <dsp:cNvSpPr/>
      </dsp:nvSpPr>
      <dsp:spPr>
        <a:xfrm>
          <a:off x="589425" y="1522687"/>
          <a:ext cx="1971284" cy="197148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93040-6E58-489B-A2BF-7453488FC556}">
      <dsp:nvSpPr>
        <dsp:cNvPr id="0" name=""/>
        <dsp:cNvSpPr/>
      </dsp:nvSpPr>
      <dsp:spPr>
        <a:xfrm>
          <a:off x="1022435" y="2238403"/>
          <a:ext cx="1100088" cy="54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/>
            <a:t>Géré par </a:t>
          </a:r>
          <a:r>
            <a:rPr lang="fr-FR" sz="800" b="1" kern="1200" err="1"/>
            <a:t>Cler</a:t>
          </a:r>
          <a:r>
            <a:rPr lang="fr-FR" sz="800" b="1" kern="1200"/>
            <a:t> solutions</a:t>
          </a:r>
        </a:p>
      </dsp:txBody>
      <dsp:txXfrm>
        <a:off x="1022435" y="2238403"/>
        <a:ext cx="1100088" cy="549987"/>
      </dsp:txXfrm>
    </dsp:sp>
    <dsp:sp modelId="{1E016EED-4895-476A-838C-BC54503E1B8B}">
      <dsp:nvSpPr>
        <dsp:cNvPr id="0" name=""/>
        <dsp:cNvSpPr/>
      </dsp:nvSpPr>
      <dsp:spPr>
        <a:xfrm>
          <a:off x="1137066" y="2659781"/>
          <a:ext cx="1971284" cy="197148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2BBBE-015C-41A3-B510-EE5598569C25}">
      <dsp:nvSpPr>
        <dsp:cNvPr id="0" name=""/>
        <dsp:cNvSpPr/>
      </dsp:nvSpPr>
      <dsp:spPr>
        <a:xfrm>
          <a:off x="1572294" y="3373405"/>
          <a:ext cx="1100088" cy="54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/>
            <a:t>Porté par la Région Réunion</a:t>
          </a:r>
        </a:p>
      </dsp:txBody>
      <dsp:txXfrm>
        <a:off x="1572294" y="3373405"/>
        <a:ext cx="1100088" cy="549987"/>
      </dsp:txXfrm>
    </dsp:sp>
    <dsp:sp modelId="{B1E35E37-DD4C-42F0-99FC-39CE15387F17}">
      <dsp:nvSpPr>
        <dsp:cNvPr id="0" name=""/>
        <dsp:cNvSpPr/>
      </dsp:nvSpPr>
      <dsp:spPr>
        <a:xfrm>
          <a:off x="729941" y="3923393"/>
          <a:ext cx="1693581" cy="169440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A8D93-0D8F-4080-9DE9-6316AA15261B}">
      <dsp:nvSpPr>
        <dsp:cNvPr id="0" name=""/>
        <dsp:cNvSpPr/>
      </dsp:nvSpPr>
      <dsp:spPr>
        <a:xfrm>
          <a:off x="1022435" y="4508408"/>
          <a:ext cx="1100088" cy="54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 dirty="0"/>
            <a:t>Déployé par Energies Réunion - Agence régionale de l’énergie et du climat</a:t>
          </a:r>
        </a:p>
      </dsp:txBody>
      <dsp:txXfrm>
        <a:off x="1022435" y="4508408"/>
        <a:ext cx="1100088" cy="549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263F-EA77-4CA0-B391-55A8D205BBDC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SLIME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Réunion</a:t>
          </a:r>
        </a:p>
      </dsp:txBody>
      <dsp:txXfrm>
        <a:off x="3536355" y="2181688"/>
        <a:ext cx="1055289" cy="1055289"/>
      </dsp:txXfrm>
    </dsp:sp>
    <dsp:sp modelId="{1B923136-F961-41C6-B0A9-D8A3C4D50823}">
      <dsp:nvSpPr>
        <dsp:cNvPr id="0" name=""/>
        <dsp:cNvSpPr/>
      </dsp:nvSpPr>
      <dsp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052718" y="1726216"/>
        <a:ext cx="22563" cy="22563"/>
      </dsp:txXfrm>
    </dsp:sp>
    <dsp:sp modelId="{544E14CA-B724-4016-B72E-F3800F3FF155}">
      <dsp:nvSpPr>
        <dsp:cNvPr id="0" name=""/>
        <dsp:cNvSpPr/>
      </dsp:nvSpPr>
      <dsp:spPr>
        <a:xfrm>
          <a:off x="3317797" y="19459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Collectivités (CCAS, Communes, RR, CG (Travailleurs sociaux, MD,FSL), EPCI (PILHI)</a:t>
          </a:r>
        </a:p>
      </dsp:txBody>
      <dsp:txXfrm>
        <a:off x="3536355" y="238017"/>
        <a:ext cx="1055289" cy="1055289"/>
      </dsp:txXfrm>
    </dsp:sp>
    <dsp:sp modelId="{B2D22CFB-74E9-48D5-82D7-D1D610527CB5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024554" y="2698051"/>
        <a:ext cx="22563" cy="22563"/>
      </dsp:txXfrm>
    </dsp:sp>
    <dsp:sp modelId="{38ACF93A-597C-4202-BDE5-5821E7514635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Compagnons bâtisseurs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Fondation pour le logement des défavorisés</a:t>
          </a:r>
        </a:p>
      </dsp:txBody>
      <dsp:txXfrm>
        <a:off x="5480027" y="2181688"/>
        <a:ext cx="1055289" cy="1055289"/>
      </dsp:txXfrm>
    </dsp:sp>
    <dsp:sp modelId="{A883DCFA-B0FD-4B76-8421-61DD4EB51D86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052718" y="3669887"/>
        <a:ext cx="22563" cy="22563"/>
      </dsp:txXfrm>
    </dsp:sp>
    <dsp:sp modelId="{2500A4CD-75F3-4E68-84BA-6377EF9B72DC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Bailleurs sociaux</a:t>
          </a:r>
        </a:p>
      </dsp:txBody>
      <dsp:txXfrm>
        <a:off x="3536355" y="4125360"/>
        <a:ext cx="1055289" cy="1055289"/>
      </dsp:txXfrm>
    </dsp:sp>
    <dsp:sp modelId="{E64090AD-67EC-447F-AFBC-FDC86ED54D1D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3080882" y="2698051"/>
        <a:ext cx="22563" cy="22563"/>
      </dsp:txXfrm>
    </dsp:sp>
    <dsp:sp modelId="{165D7B5D-C056-4962-B4DA-87BA27331E8C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Diffus (standard téléphonique SPL ER)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Bouche à oreille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Evénement (actions de communication, salon etc.)</a:t>
          </a:r>
        </a:p>
      </dsp:txBody>
      <dsp:txXfrm>
        <a:off x="1592683" y="2181688"/>
        <a:ext cx="1055289" cy="1055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FC344-87B3-4FEC-8730-370E0AC45A20}">
      <dsp:nvSpPr>
        <dsp:cNvPr id="0" name=""/>
        <dsp:cNvSpPr/>
      </dsp:nvSpPr>
      <dsp:spPr>
        <a:xfrm>
          <a:off x="3055" y="66908"/>
          <a:ext cx="1837531" cy="735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SEMADER</a:t>
          </a:r>
          <a:endParaRPr lang="fr-FR" sz="2400" kern="1200" dirty="0"/>
        </a:p>
      </dsp:txBody>
      <dsp:txXfrm>
        <a:off x="3055" y="66908"/>
        <a:ext cx="1837531" cy="735012"/>
      </dsp:txXfrm>
    </dsp:sp>
    <dsp:sp modelId="{C42F65C6-B7B8-4EFD-856C-38AD59FB3D36}">
      <dsp:nvSpPr>
        <dsp:cNvPr id="0" name=""/>
        <dsp:cNvSpPr/>
      </dsp:nvSpPr>
      <dsp:spPr>
        <a:xfrm>
          <a:off x="3055" y="801921"/>
          <a:ext cx="1837531" cy="4549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Partenariat historique depuis 2015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Sollicitation d’un diagnostic à la remise des clés aux locataires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Intégration du SLIME dans le cadre des programmes de rénovation de leur patrimoine bâti (Groupe Goyaves à Saint-Louis)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/>
            <a:t>Taux moyen de réalisation : 40%</a:t>
          </a:r>
        </a:p>
      </dsp:txBody>
      <dsp:txXfrm>
        <a:off x="3055" y="801921"/>
        <a:ext cx="1837531" cy="4549837"/>
      </dsp:txXfrm>
    </dsp:sp>
    <dsp:sp modelId="{128B044A-B4CD-4025-A928-DB0F44D30185}">
      <dsp:nvSpPr>
        <dsp:cNvPr id="0" name=""/>
        <dsp:cNvSpPr/>
      </dsp:nvSpPr>
      <dsp:spPr>
        <a:xfrm>
          <a:off x="2097841" y="66908"/>
          <a:ext cx="1837531" cy="735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SIDR</a:t>
          </a:r>
        </a:p>
      </dsp:txBody>
      <dsp:txXfrm>
        <a:off x="2097841" y="66908"/>
        <a:ext cx="1837531" cy="735012"/>
      </dsp:txXfrm>
    </dsp:sp>
    <dsp:sp modelId="{16E159C6-12F3-4006-ADE3-1A9DC156AD5A}">
      <dsp:nvSpPr>
        <dsp:cNvPr id="0" name=""/>
        <dsp:cNvSpPr/>
      </dsp:nvSpPr>
      <dsp:spPr>
        <a:xfrm>
          <a:off x="2097841" y="801921"/>
          <a:ext cx="1837531" cy="4549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Partenariat en 2018 sur les groupes d’habitation des bassins Nord-Est et Sud-Ouest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/>
            <a:t>Taux moyen de réalisation : 35%</a:t>
          </a:r>
        </a:p>
      </dsp:txBody>
      <dsp:txXfrm>
        <a:off x="2097841" y="801921"/>
        <a:ext cx="1837531" cy="4549837"/>
      </dsp:txXfrm>
    </dsp:sp>
    <dsp:sp modelId="{D951F899-4B6A-415C-943F-1A96C3D3C96A}">
      <dsp:nvSpPr>
        <dsp:cNvPr id="0" name=""/>
        <dsp:cNvSpPr/>
      </dsp:nvSpPr>
      <dsp:spPr>
        <a:xfrm>
          <a:off x="4192627" y="66908"/>
          <a:ext cx="1837531" cy="735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SHLMR</a:t>
          </a:r>
        </a:p>
      </dsp:txBody>
      <dsp:txXfrm>
        <a:off x="4192627" y="66908"/>
        <a:ext cx="1837531" cy="735012"/>
      </dsp:txXfrm>
    </dsp:sp>
    <dsp:sp modelId="{ACDF5914-EFD1-49C2-BAD0-052B9FF72412}">
      <dsp:nvSpPr>
        <dsp:cNvPr id="0" name=""/>
        <dsp:cNvSpPr/>
      </dsp:nvSpPr>
      <dsp:spPr>
        <a:xfrm>
          <a:off x="4192627" y="801921"/>
          <a:ext cx="1837531" cy="4549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Partenariat en tant que donneur d’alerte depuis 2015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Intégration du SLIME dans le cadre des programmes de rénovation de leur patrimoine bâti (Groupe Les Arcades à Plateau Caillou par exemple)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/>
            <a:t>Taux moyen de réalisation : 33%</a:t>
          </a:r>
        </a:p>
      </dsp:txBody>
      <dsp:txXfrm>
        <a:off x="4192627" y="801921"/>
        <a:ext cx="1837531" cy="4549837"/>
      </dsp:txXfrm>
    </dsp:sp>
    <dsp:sp modelId="{526FB515-99DA-4C73-8521-17BE5BABE40D}">
      <dsp:nvSpPr>
        <dsp:cNvPr id="0" name=""/>
        <dsp:cNvSpPr/>
      </dsp:nvSpPr>
      <dsp:spPr>
        <a:xfrm>
          <a:off x="6287412" y="66908"/>
          <a:ext cx="1837531" cy="735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SODEGIS</a:t>
          </a:r>
          <a:endParaRPr lang="fr-FR" sz="2400" kern="1200" dirty="0"/>
        </a:p>
      </dsp:txBody>
      <dsp:txXfrm>
        <a:off x="6287412" y="66908"/>
        <a:ext cx="1837531" cy="735012"/>
      </dsp:txXfrm>
    </dsp:sp>
    <dsp:sp modelId="{A2EF3FA5-1D23-4A28-9EE1-85E56B6EEC62}">
      <dsp:nvSpPr>
        <dsp:cNvPr id="0" name=""/>
        <dsp:cNvSpPr/>
      </dsp:nvSpPr>
      <dsp:spPr>
        <a:xfrm>
          <a:off x="6287412" y="801921"/>
          <a:ext cx="1837531" cy="4549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Partenariat en 2019 sur les groupes d’habitation du bassin Sud/Sud-Ouest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/>
            <a:t>Taux moyen de réalisation : 35%</a:t>
          </a:r>
        </a:p>
      </dsp:txBody>
      <dsp:txXfrm>
        <a:off x="6287412" y="801921"/>
        <a:ext cx="1837531" cy="4549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0.39284</cdr:x>
      <cdr:y>0.43874</cdr:y>
    </cdr:from>
    <cdr:to>
      <cdr:x>0.60716</cdr:x>
      <cdr:y>0.60749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4CC6DFD3-61F3-11F2-80E7-E9CF429173B8}"/>
            </a:ext>
          </a:extLst>
        </cdr:cNvPr>
        <cdr:cNvSpPr txBox="1"/>
      </cdr:nvSpPr>
      <cdr:spPr>
        <a:xfrm xmlns:a="http://schemas.openxmlformats.org/drawingml/2006/main">
          <a:off x="3193001" y="2377388"/>
          <a:ext cx="17419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800" b="1" dirty="0"/>
            <a:t>3 832 diagnostics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7CB420-EAFC-4530-87B9-2EA0B762B3FC}" type="datetimeFigureOut">
              <a:rPr lang="fr-FR"/>
              <a:t>17/11/2025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4B82AB-C3E2-453C-AC1D-B49B8E69F019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Audrey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4B82AB-C3E2-453C-AC1D-B49B8E69F019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A2FD-D813-4FBF-B68D-F0C11F435CC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386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A2FD-D813-4FBF-B68D-F0C11F435CC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48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AD74B-4254-4A15-B920-236F271C9A39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666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A2FD-D813-4FBF-B68D-F0C11F435CC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397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A2FD-D813-4FBF-B68D-F0C11F435CC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123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A2FD-D813-4FBF-B68D-F0C11F435CC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527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9357D-13BA-7375-8C5B-31DC38193BD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59626F-0E7E-9F10-4890-35F09C374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0A7D28-C7AE-9350-6B0A-44813443B1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Au congrès HLM de 2023, la promesse avait été faite de dédier 1,2 milliards d’euros en 3 ans à la rénovation énergétique du parc social. Les 400 millions annuels se sont transformés en 200 millions, qui ont finalement été gelés. Dans le budget 2026, il ne reste aucun financement dédié à la rénovation énergétique du parc social. Si le budget était voté en l’état, les organismes de logement social verraient leurs dépenses augmenter de 550 millions d’euros par rapport à l’année précédente et leurs aides à la rénovation diminuer de 200 millions, soit au total 750 millions d’euros de moyens en moins pour entretenir, rénover et construire.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4EFCDD-7DBE-68B4-5CD5-24E24D86B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4B82AB-C3E2-453C-AC1D-B49B8E69F019}" type="slidenum">
              <a:rPr lang="fr-FR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618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E0E99E-02ED-D00C-E39D-6976CCDFD2F3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cap="none" spc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Tims</a:t>
            </a:r>
            <a:r>
              <a:rPr lang="fr-FR" sz="12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mobilité durable et inclusive, prioritairement dans les territoires ruraux auprès des publics les plus modestes</a:t>
            </a:r>
            <a:endParaRPr lang="fr-FR"/>
          </a:p>
          <a:p>
            <a:pPr>
              <a:defRPr/>
            </a:pPr>
            <a:endParaRPr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C2C5E76-97B5-A941-8136-856AAFDA4C50}" type="slidenum">
              <a:rPr lang="fr-FR"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4B82AB-C3E2-453C-AC1D-B49B8E69F019}" type="slidenum">
              <a:rPr lang="fr-FR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4B82AB-C3E2-453C-AC1D-B49B8E69F019}" type="slidenum">
              <a:rPr lang="fr-FR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4B82AB-C3E2-453C-AC1D-B49B8E69F019}" type="slidenum">
              <a:rPr lang="fr-FR"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AD74B-4254-4A15-B920-236F271C9A39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1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768111"/>
            <a:r>
              <a:rPr lang="fr-FR" sz="1200" b="1" dirty="0"/>
              <a:t>Chargés de visite : Formés de manière continue</a:t>
            </a:r>
          </a:p>
          <a:p>
            <a:pPr algn="l" defTabSz="768111"/>
            <a:r>
              <a:rPr lang="fr-FR" sz="1200" b="1" dirty="0"/>
              <a:t>Expérimentés (profil travailleurs sociaux) dans l’accompagnement des ménages notamment des publics les plus fragiles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B82AB-C3E2-453C-AC1D-B49B8E69F0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42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AD74B-4254-4A15-B920-236F271C9A39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01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uver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976036" y="1148314"/>
            <a:ext cx="6889899" cy="394999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rcRect l="3981" b="12147"/>
          <a:stretch/>
        </p:blipFill>
        <p:spPr bwMode="auto">
          <a:xfrm>
            <a:off x="0" y="5348177"/>
            <a:ext cx="4476790" cy="15098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774904" y="698500"/>
            <a:ext cx="10696185" cy="558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1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61527" y="1795469"/>
            <a:ext cx="9820875" cy="4330694"/>
          </a:xfrm>
        </p:spPr>
        <p:txBody>
          <a:bodyPr>
            <a:normAutofit/>
          </a:bodyPr>
          <a:lstStyle>
            <a:lvl1pPr>
              <a:defRPr sz="2000" b="0" i="0">
                <a:latin typeface="Open Sans Regular"/>
                <a:cs typeface="Open Sans Regular"/>
              </a:defRPr>
            </a:lvl1pPr>
            <a:lvl2pPr>
              <a:defRPr sz="1800" b="0" i="0">
                <a:latin typeface="Open Sans Regular"/>
                <a:cs typeface="Open Sans Regular"/>
              </a:defRPr>
            </a:lvl2pPr>
            <a:lvl3pPr>
              <a:defRPr sz="1600" b="0" i="0">
                <a:latin typeface="Open Sans Regular"/>
                <a:cs typeface="Open Sans Regular"/>
              </a:defRPr>
            </a:lvl3pPr>
            <a:lvl4pPr>
              <a:defRPr sz="1400" b="0" i="0">
                <a:latin typeface="Open Sans Regular"/>
                <a:cs typeface="Open Sans Regular"/>
              </a:defRPr>
            </a:lvl4pPr>
            <a:lvl5pPr>
              <a:defRPr sz="1400" b="0" i="0">
                <a:latin typeface="Open Sans Regular"/>
                <a:cs typeface="Open Sans Regular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847D27"/>
                </a:solidFill>
                <a:latin typeface="Quicksand Bold Regular"/>
                <a:cs typeface="Quicksand Bold Regular"/>
              </a:defRPr>
            </a:lvl1pPr>
          </a:lstStyle>
          <a:p>
            <a:fld id="{64547F7B-8C5F-D546-B9F1-847E95D88D5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761527" y="531317"/>
            <a:ext cx="9820875" cy="592679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847D27"/>
                </a:solidFill>
                <a:latin typeface="Quicksand Bold Regular"/>
                <a:cs typeface="Quicksand Bold Regular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1761068" y="1189040"/>
            <a:ext cx="9821334" cy="350979"/>
          </a:xfrm>
        </p:spPr>
        <p:txBody>
          <a:bodyPr>
            <a:noAutofit/>
          </a:bodyPr>
          <a:lstStyle>
            <a:lvl1pPr marL="0" marR="0" indent="0" algn="l" defTabSz="4571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baseline="0">
                <a:solidFill>
                  <a:srgbClr val="2F9985"/>
                </a:solidFill>
                <a:latin typeface="Quicksand Bold Regular"/>
                <a:cs typeface="Quicksand Bold Regular"/>
              </a:defRPr>
            </a:lvl1pPr>
          </a:lstStyle>
          <a:p>
            <a:pPr marL="0" marR="0" lvl="0" indent="0" algn="l" defTabSz="4571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000">
                <a:solidFill>
                  <a:srgbClr val="2F9985"/>
                </a:solidFill>
              </a:rPr>
              <a:t>CLIQUEZ ET MODIFIER LE SOUS-TITRE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03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336465" y="1201479"/>
            <a:ext cx="4017334" cy="4413508"/>
          </a:xfrm>
        </p:spPr>
        <p:txBody>
          <a:bodyPr anchor="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60968" y="2094614"/>
            <a:ext cx="4418244" cy="3520373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360967" y="1041400"/>
            <a:ext cx="4418244" cy="914400"/>
          </a:xfrm>
        </p:spPr>
        <p:txBody>
          <a:bodyPr/>
          <a:lstStyle>
            <a:lvl1pPr marL="0" indent="0">
              <a:buNone/>
              <a:defRPr sz="4400" spc="1000"/>
            </a:lvl1pPr>
          </a:lstStyle>
          <a:p>
            <a:pPr lvl="0">
              <a:defRPr/>
            </a:pPr>
            <a:r>
              <a:rPr lang="fr-FR"/>
              <a:t>123456789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730408" y="447675"/>
            <a:ext cx="4623391" cy="2037450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730408" y="2647050"/>
            <a:ext cx="4623392" cy="2967937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6096000" cy="6858000"/>
          </a:xfrm>
        </p:spPr>
        <p:txBody>
          <a:bodyPr anchor="ctr"/>
          <a:lstStyle>
            <a:lvl1pPr marL="0" indent="0" algn="ctr">
              <a:buNone/>
              <a:defRPr sz="1800" i="1"/>
            </a:lvl1pPr>
          </a:lstStyle>
          <a:p>
            <a:pPr>
              <a:defRPr/>
            </a:pPr>
            <a:r>
              <a:rPr lang="fr-FR"/>
              <a:t>Image à insérer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073587" y="0"/>
            <a:ext cx="6096000" cy="6858000"/>
          </a:xfrm>
        </p:spPr>
        <p:txBody>
          <a:bodyPr anchor="ctr"/>
          <a:lstStyle>
            <a:lvl1pPr marL="0" indent="0" algn="ctr">
              <a:buNone/>
              <a:defRPr sz="1800" i="1"/>
            </a:lvl1pPr>
          </a:lstStyle>
          <a:p>
            <a:pPr>
              <a:defRPr/>
            </a:pPr>
            <a:r>
              <a:rPr lang="fr-FR"/>
              <a:t>Image à insérer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447675"/>
            <a:ext cx="4623391" cy="2037450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198" y="2647050"/>
            <a:ext cx="4623392" cy="2967937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1" y="4372876"/>
            <a:ext cx="3616842" cy="1751477"/>
          </a:xfrm>
        </p:spPr>
        <p:txBody>
          <a:bodyPr anchor="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954772" y="4372876"/>
            <a:ext cx="6397441" cy="1751477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9109" cy="4108980"/>
          </a:xfrm>
        </p:spPr>
        <p:txBody>
          <a:bodyPr anchor="ctr"/>
          <a:lstStyle>
            <a:lvl1pPr marL="0" indent="0" algn="ctr">
              <a:buNone/>
              <a:defRPr sz="1800" i="1"/>
            </a:lvl1pPr>
          </a:lstStyle>
          <a:p>
            <a:pPr>
              <a:defRPr/>
            </a:pPr>
            <a:r>
              <a:rPr lang="fr-FR"/>
              <a:t>Image à insérer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 i="1"/>
            </a:lvl1pPr>
          </a:lstStyle>
          <a:p>
            <a:pPr>
              <a:defRPr/>
            </a:pPr>
            <a:r>
              <a:rPr lang="fr-FR"/>
              <a:t>Image à insérer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7378995" y="447674"/>
            <a:ext cx="3974804" cy="2295525"/>
          </a:xfrm>
        </p:spPr>
        <p:txBody>
          <a:bodyPr/>
          <a:lstStyle>
            <a:lvl1pPr>
              <a:defRPr sz="9600"/>
            </a:lvl1pPr>
          </a:lstStyle>
          <a:p>
            <a:pPr>
              <a:defRPr/>
            </a:pPr>
            <a:r>
              <a:rPr lang="fr-FR"/>
              <a:t>x%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7378994" y="2554974"/>
            <a:ext cx="3974805" cy="2967937"/>
          </a:xfrm>
        </p:spPr>
        <p:txBody>
          <a:bodyPr/>
          <a:lstStyle>
            <a:lvl1pPr marL="180975" indent="-180975">
              <a:lnSpc>
                <a:spcPct val="100000"/>
              </a:lnSpc>
              <a:defRPr sz="2800" b="0"/>
            </a:lvl1pPr>
            <a:lvl2pPr marL="265113" indent="-179388">
              <a:lnSpc>
                <a:spcPct val="100000"/>
              </a:lnSpc>
              <a:defRPr sz="2800" b="0"/>
            </a:lvl2pPr>
            <a:lvl3pPr marL="361950" indent="-180975">
              <a:lnSpc>
                <a:spcPct val="100000"/>
              </a:lnSpc>
              <a:defRPr sz="2800" b="0"/>
            </a:lvl3pPr>
            <a:lvl4pPr marL="446088" indent="-179388">
              <a:lnSpc>
                <a:spcPct val="100000"/>
              </a:lnSpc>
              <a:defRPr sz="2800" b="0"/>
            </a:lvl4pPr>
            <a:lvl5pPr marL="542925" indent="-180975">
              <a:lnSpc>
                <a:spcPct val="100000"/>
              </a:lnSpc>
              <a:defRPr sz="2800" b="0"/>
            </a:lvl5pPr>
          </a:lstStyle>
          <a:p>
            <a:pPr lvl="0">
              <a:defRPr/>
            </a:pPr>
            <a:r>
              <a:rPr lang="fr-FR"/>
              <a:t>Premier niveau 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01573" y="1551149"/>
            <a:ext cx="10188853" cy="37557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DAC6FF5-5378-2443-994B-27D649C022D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447675"/>
            <a:ext cx="10515600" cy="2037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fr-FR"/>
              <a:t>Titre de la slide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2647050"/>
            <a:ext cx="10515600" cy="2967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fr-FR"/>
              <a:t>Premier niveau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1094857" y="6388249"/>
            <a:ext cx="375273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Le programme Slime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4966736" y="6388249"/>
            <a:ext cx="8124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E6BA996-A1A7-48A9-A6EC-4545BBCA3A04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>
        <a:lnSpc>
          <a:spcPct val="100000"/>
        </a:lnSpc>
        <a:spcBef>
          <a:spcPts val="0"/>
        </a:spcBef>
        <a:buNone/>
        <a:defRPr sz="40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914400">
        <a:lnSpc>
          <a:spcPct val="120000"/>
        </a:lnSpc>
        <a:spcBef>
          <a:spcPts val="0"/>
        </a:spcBef>
        <a:buFont typeface="Arial"/>
        <a:buChar char="•"/>
        <a:defRPr sz="1100" b="1">
          <a:solidFill>
            <a:schemeClr val="tx1"/>
          </a:solidFill>
          <a:latin typeface="+mn-lt"/>
          <a:ea typeface="+mn-ea"/>
          <a:cs typeface="+mn-cs"/>
        </a:defRPr>
      </a:lvl1pPr>
      <a:lvl2pPr marL="180975" indent="-95250" algn="l" defTabSz="914400">
        <a:lnSpc>
          <a:spcPct val="120000"/>
        </a:lnSpc>
        <a:spcBef>
          <a:spcPts val="0"/>
        </a:spcBef>
        <a:buFont typeface="Arial"/>
        <a:buChar char="•"/>
        <a:defRPr sz="1100" b="1">
          <a:solidFill>
            <a:schemeClr val="tx1"/>
          </a:solidFill>
          <a:latin typeface="+mn-lt"/>
          <a:ea typeface="+mn-ea"/>
          <a:cs typeface="+mn-cs"/>
        </a:defRPr>
      </a:lvl2pPr>
      <a:lvl3pPr marL="266700" indent="-85725" algn="l" defTabSz="914400">
        <a:lnSpc>
          <a:spcPct val="120000"/>
        </a:lnSpc>
        <a:spcBef>
          <a:spcPts val="0"/>
        </a:spcBef>
        <a:buFont typeface="Arial"/>
        <a:buChar char="•"/>
        <a:defRPr sz="1100" b="1">
          <a:solidFill>
            <a:schemeClr val="tx1"/>
          </a:solidFill>
          <a:latin typeface="+mn-lt"/>
          <a:ea typeface="+mn-ea"/>
          <a:cs typeface="+mn-cs"/>
        </a:defRPr>
      </a:lvl3pPr>
      <a:lvl4pPr marL="361950" indent="-95250" algn="l" defTabSz="914400">
        <a:lnSpc>
          <a:spcPct val="120000"/>
        </a:lnSpc>
        <a:spcBef>
          <a:spcPts val="0"/>
        </a:spcBef>
        <a:buFont typeface="Arial"/>
        <a:buChar char="•"/>
        <a:defRPr sz="1100" b="1">
          <a:solidFill>
            <a:schemeClr val="tx1"/>
          </a:solidFill>
          <a:latin typeface="+mn-lt"/>
          <a:ea typeface="+mn-ea"/>
          <a:cs typeface="+mn-cs"/>
        </a:defRPr>
      </a:lvl4pPr>
      <a:lvl5pPr marL="447675" indent="-85725" algn="l" defTabSz="914400">
        <a:lnSpc>
          <a:spcPct val="120000"/>
        </a:lnSpc>
        <a:spcBef>
          <a:spcPts val="0"/>
        </a:spcBef>
        <a:buFont typeface="Arial"/>
        <a:buChar char="•"/>
        <a:defRPr sz="1100" b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5.png"/><Relationship Id="rId5" Type="http://schemas.openxmlformats.org/officeDocument/2006/relationships/diagramData" Target="../diagrams/data1.xml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emf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 bwMode="auto">
          <a:xfrm>
            <a:off x="4297106" y="5757282"/>
            <a:ext cx="2380372" cy="39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>
                <a:solidFill>
                  <a:schemeClr val="bg1"/>
                </a:solidFill>
                <a:latin typeface="Syndicat BetaA"/>
                <a:ea typeface="Syndicat BetaA"/>
              </a:rPr>
              <a:t>Un programme du </a:t>
            </a:r>
            <a:endParaRPr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27848" y="5499100"/>
            <a:ext cx="2438086" cy="944758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Le contenu généré par l’IA peut être incorrect.">
            <a:extLst>
              <a:ext uri="{FF2B5EF4-FFF2-40B4-BE49-F238E27FC236}">
                <a16:creationId xmlns:a16="http://schemas.microsoft.com/office/drawing/2014/main" id="{B97DA2BA-D88A-A5C9-39EC-3CF083252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08" y="5013176"/>
            <a:ext cx="2751930" cy="17070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FD6D10-F205-09A3-632E-EAE45781A9A9}"/>
              </a:ext>
            </a:extLst>
          </p:cNvPr>
          <p:cNvSpPr txBox="1"/>
          <p:nvPr/>
        </p:nvSpPr>
        <p:spPr>
          <a:xfrm>
            <a:off x="1788774" y="1428757"/>
            <a:ext cx="7824149" cy="6906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-DIN"/>
                <a:ea typeface="DIN 2014" panose="020B0504020202020204" pitchFamily="34" charset="77"/>
                <a:cs typeface="+mn-cs"/>
              </a:rPr>
              <a:t>Présentation du programme </a:t>
            </a:r>
            <a:r>
              <a:rPr lang="fr-FR" sz="2400" b="1" kern="1200">
                <a:solidFill>
                  <a:srgbClr val="FFFFFF"/>
                </a:solidFill>
                <a:latin typeface="D-DIN"/>
                <a:ea typeface="DIN 2014" panose="020B0504020202020204" pitchFamily="34" charset="77"/>
              </a:rPr>
              <a:t>Slime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-DIN"/>
                <a:ea typeface="DIN 2014" panose="020B0504020202020204" pitchFamily="34" charset="77"/>
                <a:cs typeface="+mn-cs"/>
              </a:rPr>
              <a:t> de La Réunion </a:t>
            </a:r>
          </a:p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-DIN" panose="020B0504030202030204" pitchFamily="34" charset="77"/>
                <a:ea typeface="DIN 2014" panose="020B0504020202020204" pitchFamily="34" charset="77"/>
                <a:cs typeface="+mn-cs"/>
              </a:rPr>
              <a:t> Zoom sur les partenariats avec les bailleurs sociaux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794EC7-FC05-B1C7-D450-86961391EAE3}"/>
              </a:ext>
            </a:extLst>
          </p:cNvPr>
          <p:cNvSpPr txBox="1"/>
          <p:nvPr/>
        </p:nvSpPr>
        <p:spPr>
          <a:xfrm>
            <a:off x="2653952" y="3031129"/>
            <a:ext cx="5384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latin typeface="Aptos" panose="020B0004020202020204" pitchFamily="34" charset="0"/>
              </a:rPr>
              <a:t>Table de ronde de l’USH – Congrès des collectivités d’Outre-Mer</a:t>
            </a:r>
          </a:p>
          <a:p>
            <a:pPr algn="ctr"/>
            <a:r>
              <a:rPr lang="fr-FR" b="1">
                <a:solidFill>
                  <a:schemeClr val="bg1"/>
                </a:solidFill>
                <a:latin typeface="Aptos" panose="020B0004020202020204" pitchFamily="34" charset="0"/>
              </a:rPr>
              <a:t>13 novembre 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621546-B521-72D9-DD2E-55314E1FE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28" y="281075"/>
            <a:ext cx="1999661" cy="4816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10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3BE9B510-9880-E831-66CC-EFD60FFA1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257013"/>
              </p:ext>
            </p:extLst>
          </p:nvPr>
        </p:nvGraphicFramePr>
        <p:xfrm>
          <a:off x="2141728" y="13942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FDA0196-1129-74FB-50A0-D85934F2072F}"/>
              </a:ext>
            </a:extLst>
          </p:cNvPr>
          <p:cNvSpPr txBox="1"/>
          <p:nvPr/>
        </p:nvSpPr>
        <p:spPr>
          <a:xfrm>
            <a:off x="624840" y="814222"/>
            <a:ext cx="958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08080"/>
                </a:solidFill>
              </a:rPr>
              <a:t>Repérage des ménages par un réseau de donneurs d’alerte structuré localement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091EF-8B57-2C37-6255-0E9C778571D5}"/>
              </a:ext>
            </a:extLst>
          </p:cNvPr>
          <p:cNvSpPr/>
          <p:nvPr/>
        </p:nvSpPr>
        <p:spPr>
          <a:xfrm>
            <a:off x="5259324" y="5276088"/>
            <a:ext cx="1892808" cy="1581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14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>
            <a:extLst>
              <a:ext uri="{FF2B5EF4-FFF2-40B4-BE49-F238E27FC236}">
                <a16:creationId xmlns:a16="http://schemas.microsoft.com/office/drawing/2014/main" id="{BF0EFAB9-F9C7-F52D-C116-654E489F856F}"/>
              </a:ext>
            </a:extLst>
          </p:cNvPr>
          <p:cNvSpPr>
            <a:spLocks/>
          </p:cNvSpPr>
          <p:nvPr/>
        </p:nvSpPr>
        <p:spPr bwMode="auto">
          <a:xfrm>
            <a:off x="426000" y="369000"/>
            <a:ext cx="11340000" cy="6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srgbClr val="008D89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7DB8A6-29E1-8B73-D562-47A0295A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6" y="0"/>
            <a:ext cx="11339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E08B8C-86E9-05BE-C38C-D61E2337F4BB}"/>
              </a:ext>
            </a:extLst>
          </p:cNvPr>
          <p:cNvSpPr/>
          <p:nvPr/>
        </p:nvSpPr>
        <p:spPr>
          <a:xfrm>
            <a:off x="2602543" y="2248514"/>
            <a:ext cx="5384654" cy="2762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7A86B1-5A4F-9BFE-A0E0-40F8965A62AA}"/>
              </a:ext>
            </a:extLst>
          </p:cNvPr>
          <p:cNvSpPr txBox="1"/>
          <p:nvPr/>
        </p:nvSpPr>
        <p:spPr>
          <a:xfrm>
            <a:off x="497336" y="3155687"/>
            <a:ext cx="7171362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-DIN" panose="020B0504030202030204" pitchFamily="34" charset="77"/>
                <a:ea typeface="DIN 2014" panose="020B0504020202020204" pitchFamily="34" charset="77"/>
                <a:cs typeface="+mn-cs"/>
              </a:rPr>
              <a:t>Partenariat avec les bailleurs sociaux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F59CBB-52CE-F5BC-76BC-C17040672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9" y="5814367"/>
            <a:ext cx="19996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5690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85A635-E3E2-DD1C-D60D-1253B4C30D89}"/>
              </a:ext>
            </a:extLst>
          </p:cNvPr>
          <p:cNvSpPr txBox="1"/>
          <p:nvPr/>
        </p:nvSpPr>
        <p:spPr>
          <a:xfrm>
            <a:off x="801699" y="465630"/>
            <a:ext cx="735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– Pourquoi le SLIME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DCEB9C-B806-0B31-2310-37E9A63F1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63" y="1082572"/>
            <a:ext cx="3177835" cy="18892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5EDF14-E80E-9BB7-7894-4004D8E5AE4B}"/>
              </a:ext>
            </a:extLst>
          </p:cNvPr>
          <p:cNvSpPr txBox="1"/>
          <p:nvPr/>
        </p:nvSpPr>
        <p:spPr>
          <a:xfrm>
            <a:off x="801699" y="3079894"/>
            <a:ext cx="32895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/>
              <a:t>Outil de gestion budgétaire (situation d’impayé de loyer, de factures) :</a:t>
            </a:r>
          </a:p>
          <a:p>
            <a:pPr algn="just"/>
            <a:endParaRPr lang="fr-FR" sz="1400" b="1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Lecture et compréhension de la facture énergétique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Médiation auprès du service solidarité d’EDF La Réunion (transmission d’index actualisé, changement d’abonnement ou de tarif, mise en place d’échéancier)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Orientation vers aides : chèque énergie, aides facultatives des CCAS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Identification des difficultés et dysfonctionnements rencontrés dans le logement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546021-5EC8-ABAC-B589-F6D5712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516" y="1108316"/>
            <a:ext cx="2897380" cy="19456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DB9A8A-32C9-54F4-5141-962C18D30D8E}"/>
              </a:ext>
            </a:extLst>
          </p:cNvPr>
          <p:cNvSpPr txBox="1"/>
          <p:nvPr/>
        </p:nvSpPr>
        <p:spPr>
          <a:xfrm>
            <a:off x="4877616" y="3079894"/>
            <a:ext cx="30511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/>
              <a:t>Sensibilisation à l’entrée dans le logement (1</a:t>
            </a:r>
            <a:r>
              <a:rPr lang="fr-FR" sz="1400" b="1" baseline="30000"/>
              <a:t>ère</a:t>
            </a:r>
            <a:r>
              <a:rPr lang="fr-FR" sz="1400" b="1"/>
              <a:t> information à la remise des clés avec prise de rdv pour un diagnostic dans les 3 mois qui suivent) :</a:t>
            </a:r>
          </a:p>
          <a:p>
            <a:pPr algn="just"/>
            <a:endParaRPr lang="fr-FR" sz="1400" b="1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Sensibilisation aux écogestes et à l’utilisation efficace des équipements électriques présents au sein du logement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Accompagnement à l’installation de l’application </a:t>
            </a:r>
            <a:r>
              <a:rPr lang="fr-FR" sz="1400" err="1"/>
              <a:t>e.qulibre</a:t>
            </a:r>
            <a:r>
              <a:rPr lang="fr-FR" sz="1400"/>
              <a:t> (suivi des consommations énergétiques) </a:t>
            </a:r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BB78843-4C50-B560-566D-E781A97E4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422" y="1125011"/>
            <a:ext cx="1324113" cy="184678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CADD013-C50A-84FC-89F7-03B7F601B99D}"/>
              </a:ext>
            </a:extLst>
          </p:cNvPr>
          <p:cNvSpPr txBox="1"/>
          <p:nvPr/>
        </p:nvSpPr>
        <p:spPr>
          <a:xfrm>
            <a:off x="8906806" y="3027736"/>
            <a:ext cx="30511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/>
              <a:t>Intégration du dispositif SLIME dans les stratégies/opérations de rénovation du patrimoine  :</a:t>
            </a:r>
          </a:p>
          <a:p>
            <a:pPr algn="just"/>
            <a:endParaRPr lang="fr-FR" sz="1400" b="1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Sensibilisation et information des locataires sur la gestion des consommations et de l’amélioration du confort thermique de son logement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Information sur les devoirs et droits du locataire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400"/>
              <a:t>Lien entre le bailleur et le locataire : remise d’un bilan des visites réalisées au bailleur</a:t>
            </a:r>
          </a:p>
        </p:txBody>
      </p:sp>
    </p:spTree>
    <p:extLst>
      <p:ext uri="{BB962C8B-B14F-4D97-AF65-F5344CB8AC3E}">
        <p14:creationId xmlns:p14="http://schemas.microsoft.com/office/powerpoint/2010/main" val="6357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13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981E5F-8D53-F2B0-600F-4635103C413E}"/>
              </a:ext>
            </a:extLst>
          </p:cNvPr>
          <p:cNvSpPr txBox="1"/>
          <p:nvPr/>
        </p:nvSpPr>
        <p:spPr>
          <a:xfrm>
            <a:off x="229314" y="5563906"/>
            <a:ext cx="30008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ptos Display" panose="020B0004020202020204" pitchFamily="34" charset="0"/>
              </a:rPr>
              <a:t>Mise à disposition : </a:t>
            </a:r>
          </a:p>
          <a:p>
            <a:pPr algn="ctr"/>
            <a:r>
              <a:rPr lang="fr-FR" sz="1400">
                <a:latin typeface="Aptos Display" panose="020B0004020202020204" pitchFamily="34" charset="0"/>
              </a:rPr>
              <a:t>- d’une adresse mail dédiée</a:t>
            </a:r>
          </a:p>
          <a:p>
            <a:pPr algn="ctr"/>
            <a:r>
              <a:rPr lang="fr-FR" sz="1400">
                <a:latin typeface="Aptos Display" panose="020B0004020202020204" pitchFamily="34" charset="0"/>
              </a:rPr>
              <a:t>- chargées de visite dédiées</a:t>
            </a:r>
          </a:p>
          <a:p>
            <a:pPr algn="ctr"/>
            <a:r>
              <a:rPr lang="fr-FR" sz="1400">
                <a:latin typeface="Aptos Display" panose="020B0004020202020204" pitchFamily="34" charset="0"/>
              </a:rPr>
              <a:t>- accès </a:t>
            </a:r>
            <a:r>
              <a:rPr lang="fr-FR" sz="1400" err="1">
                <a:latin typeface="Aptos Display" panose="020B0004020202020204" pitchFamily="34" charset="0"/>
              </a:rPr>
              <a:t>sharepoint</a:t>
            </a:r>
            <a:r>
              <a:rPr lang="fr-FR" sz="1400">
                <a:latin typeface="Aptos Display" panose="020B0004020202020204" pitchFamily="34" charset="0"/>
              </a:rPr>
              <a:t> avec suivi des visites réalisés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E82CA6-C09D-0AE8-A3AE-152BB253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86" y="1625411"/>
            <a:ext cx="1914310" cy="111566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7B3A9B5-FE04-5E46-B8CF-B90911A9EF66}"/>
              </a:ext>
            </a:extLst>
          </p:cNvPr>
          <p:cNvSpPr txBox="1"/>
          <p:nvPr/>
        </p:nvSpPr>
        <p:spPr>
          <a:xfrm>
            <a:off x="443820" y="2855127"/>
            <a:ext cx="2786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ptos Display" panose="020B0004020202020204" pitchFamily="34" charset="0"/>
              </a:rPr>
              <a:t>Rencontre individuelle avec les bailleurs et présentation du dispositif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B1E151C-B50B-6E61-AC6C-A1B34EB80ADA}"/>
              </a:ext>
            </a:extLst>
          </p:cNvPr>
          <p:cNvSpPr txBox="1"/>
          <p:nvPr/>
        </p:nvSpPr>
        <p:spPr>
          <a:xfrm>
            <a:off x="8979260" y="2962849"/>
            <a:ext cx="278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ptos Display" panose="020B0004020202020204" pitchFamily="34" charset="0"/>
              </a:rPr>
              <a:t>Convention de partenariat entre le bailleur et la SPL Energies Réunion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34D6E7-837D-CA1A-8288-5CEAA4C2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894" y="1565206"/>
            <a:ext cx="1638871" cy="12741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F267DD-4174-AFE2-765B-613853A51F5A}"/>
              </a:ext>
            </a:extLst>
          </p:cNvPr>
          <p:cNvSpPr txBox="1"/>
          <p:nvPr/>
        </p:nvSpPr>
        <p:spPr>
          <a:xfrm>
            <a:off x="4798843" y="2905780"/>
            <a:ext cx="278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ptos Display" panose="020B0004020202020204" pitchFamily="34" charset="0"/>
              </a:rPr>
              <a:t>Formation des TISF à aux notions et aux économies d’énergies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4A00A7-61EF-B107-6190-F28F7D221624}"/>
              </a:ext>
            </a:extLst>
          </p:cNvPr>
          <p:cNvSpPr txBox="1"/>
          <p:nvPr/>
        </p:nvSpPr>
        <p:spPr>
          <a:xfrm>
            <a:off x="4990678" y="5559116"/>
            <a:ext cx="278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ptos Display" panose="020B0004020202020204" pitchFamily="34" charset="0"/>
              </a:rPr>
              <a:t>Point d’étape avec le bailleur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2F80F34-D93D-AD16-3F0D-E40590D6C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60" y="4201515"/>
            <a:ext cx="1249788" cy="109127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210EC3C-556F-E62D-6E70-778CFAAF3C4A}"/>
              </a:ext>
            </a:extLst>
          </p:cNvPr>
          <p:cNvSpPr txBox="1"/>
          <p:nvPr/>
        </p:nvSpPr>
        <p:spPr>
          <a:xfrm>
            <a:off x="8961849" y="5563906"/>
            <a:ext cx="278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ptos Display" panose="020B0004020202020204" pitchFamily="34" charset="0"/>
              </a:rPr>
              <a:t>Transmission d’une analyse de l’ensemble des visites au bailleur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AFF41CD-E0C9-EADA-A5AB-59A72B44D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1590360"/>
            <a:ext cx="907708" cy="13620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2C2D29E-4A8E-D157-751B-7FBE25B9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84" y="4146001"/>
            <a:ext cx="2296825" cy="132359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DDFDB0-BD4E-6795-8E32-BEF08A0413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33" r="11372" b="21241"/>
          <a:stretch/>
        </p:blipFill>
        <p:spPr>
          <a:xfrm>
            <a:off x="5466894" y="4266746"/>
            <a:ext cx="1833900" cy="102604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85A635-E3E2-DD1C-D60D-1253B4C30D89}"/>
              </a:ext>
            </a:extLst>
          </p:cNvPr>
          <p:cNvSpPr txBox="1"/>
          <p:nvPr/>
        </p:nvSpPr>
        <p:spPr>
          <a:xfrm>
            <a:off x="878464" y="929552"/>
            <a:ext cx="860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– Process de conventionnement</a:t>
            </a:r>
          </a:p>
        </p:txBody>
      </p:sp>
    </p:spTree>
    <p:extLst>
      <p:ext uri="{BB962C8B-B14F-4D97-AF65-F5344CB8AC3E}">
        <p14:creationId xmlns:p14="http://schemas.microsoft.com/office/powerpoint/2010/main" val="307647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548558" y="1014696"/>
            <a:ext cx="11451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- Zoom sur la convention : </a:t>
            </a:r>
          </a:p>
          <a:p>
            <a:endParaRPr lang="fr-FR"/>
          </a:p>
          <a:p>
            <a:pPr algn="just"/>
            <a:r>
              <a:rPr lang="fr-FR"/>
              <a:t>Convention de partenariat : </a:t>
            </a:r>
            <a:r>
              <a:rPr lang="fr-FR" b="1">
                <a:solidFill>
                  <a:srgbClr val="FF0000"/>
                </a:solidFill>
              </a:rPr>
              <a:t>aucun flux financier mais cadrage de la gestion des données personnelles et des rôles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9F6CCF-9A24-129A-0E13-0ECF2DED2069}"/>
              </a:ext>
            </a:extLst>
          </p:cNvPr>
          <p:cNvSpPr/>
          <p:nvPr/>
        </p:nvSpPr>
        <p:spPr>
          <a:xfrm>
            <a:off x="548558" y="3231680"/>
            <a:ext cx="2478024" cy="174650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/>
              <a:t>Bailleur social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1D3A0A4-1BFA-9682-CC19-251983D14F5B}"/>
              </a:ext>
            </a:extLst>
          </p:cNvPr>
          <p:cNvSpPr/>
          <p:nvPr/>
        </p:nvSpPr>
        <p:spPr>
          <a:xfrm>
            <a:off x="3543259" y="3875785"/>
            <a:ext cx="2240280" cy="4937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9D8DBC-A7CD-2C24-3AC3-6648AE548C26}"/>
              </a:ext>
            </a:extLst>
          </p:cNvPr>
          <p:cNvSpPr txBox="1"/>
          <p:nvPr/>
        </p:nvSpPr>
        <p:spPr>
          <a:xfrm>
            <a:off x="6300216" y="2087463"/>
            <a:ext cx="54378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Identification des groupements d’habitation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Assurer une information auprès de ses services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Nommer un référent assurant l’interface et le suivi du partenariat 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Informer Energies Réunion de toutes difficultés pouvant être rencontrées dans le cadre du présent partenariat et mettre à disposition tous les éléments nécessaires au bon accès des groupes d’habitation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Distribuer les notes d’information (flyers) et assurer la communication auprès des locataires des groupes d’habitation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Dans certains cas, assurer l’accompagnement des chargées de visite d’Energies Réunion lors des diagnostics à domicile</a:t>
            </a:r>
          </a:p>
        </p:txBody>
      </p:sp>
    </p:spTree>
    <p:extLst>
      <p:ext uri="{BB962C8B-B14F-4D97-AF65-F5344CB8AC3E}">
        <p14:creationId xmlns:p14="http://schemas.microsoft.com/office/powerpoint/2010/main" val="2553054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15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548558" y="1014696"/>
            <a:ext cx="113386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- Zoom sur la convention : </a:t>
            </a:r>
          </a:p>
          <a:p>
            <a:endParaRPr lang="fr-FR"/>
          </a:p>
          <a:p>
            <a:pPr algn="just"/>
            <a:r>
              <a:rPr lang="fr-FR"/>
              <a:t>Convention de partenariat : </a:t>
            </a:r>
            <a:r>
              <a:rPr lang="fr-FR" b="1">
                <a:solidFill>
                  <a:srgbClr val="FF0000"/>
                </a:solidFill>
              </a:rPr>
              <a:t>aucun flux financier mais cadrage de la gestion des données personnelles et des rôles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  <a:p>
            <a:pPr lvl="3"/>
            <a:endParaRPr lang="fr-FR" b="1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9F6CCF-9A24-129A-0E13-0ECF2DED2069}"/>
              </a:ext>
            </a:extLst>
          </p:cNvPr>
          <p:cNvSpPr/>
          <p:nvPr/>
        </p:nvSpPr>
        <p:spPr>
          <a:xfrm>
            <a:off x="548558" y="3231680"/>
            <a:ext cx="2478024" cy="174650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/>
              <a:t>Energies Réunion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1D3A0A4-1BFA-9682-CC19-251983D14F5B}"/>
              </a:ext>
            </a:extLst>
          </p:cNvPr>
          <p:cNvSpPr/>
          <p:nvPr/>
        </p:nvSpPr>
        <p:spPr>
          <a:xfrm>
            <a:off x="3543259" y="3858044"/>
            <a:ext cx="2240280" cy="4937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9D8DBC-A7CD-2C24-3AC3-6648AE548C26}"/>
              </a:ext>
            </a:extLst>
          </p:cNvPr>
          <p:cNvSpPr txBox="1"/>
          <p:nvPr/>
        </p:nvSpPr>
        <p:spPr>
          <a:xfrm>
            <a:off x="6300216" y="2570698"/>
            <a:ext cx="54378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Transmission des éléments de langage et de communication 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Mise à disposition des moyens humains et techniques pour la réalisation des visites</a:t>
            </a:r>
          </a:p>
          <a:p>
            <a:pPr lvl="0" algn="just"/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Réaliser les visites : diagnostics </a:t>
            </a:r>
            <a:r>
              <a:rPr lang="fr-FR" sz="1600" err="1"/>
              <a:t>socio-techniques</a:t>
            </a:r>
            <a:r>
              <a:rPr lang="fr-FR" sz="1600"/>
              <a:t>, remise de petits équipements économes, conseils et accompagnement, remise d’un rapport de visite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Informer le bailleur de toutes difficultés rencontrées et de l’état d’avancement des réalisations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fr-FR" sz="160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/>
              <a:t>Réaliser un bilan et une analyse des visites réalisées</a:t>
            </a:r>
          </a:p>
          <a:p>
            <a:pPr lvl="0" algn="just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1288140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B298B-3689-B97E-0BAF-AC56F837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813"/>
            <a:ext cx="10515600" cy="1325563"/>
          </a:xfrm>
        </p:spPr>
        <p:txBody>
          <a:bodyPr>
            <a:normAutofit/>
          </a:bodyPr>
          <a:lstStyle/>
          <a:p>
            <a:pPr algn="ctr" defTabSz="914354">
              <a:lnSpc>
                <a:spcPct val="70000"/>
              </a:lnSpc>
            </a:pPr>
            <a:r>
              <a:rPr lang="fr-FR" sz="3000" b="1" cap="all">
                <a:solidFill>
                  <a:srgbClr val="006666"/>
                </a:solidFill>
                <a:latin typeface="D-DIN" panose="020B0504030202030204" pitchFamily="34" charset="77"/>
              </a:rPr>
              <a:t>Présentation du programme SLIME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AB67047E-E879-74CA-DE49-2B4EC68662E0}"/>
              </a:ext>
            </a:extLst>
          </p:cNvPr>
          <p:cNvSpPr/>
          <p:nvPr/>
        </p:nvSpPr>
        <p:spPr>
          <a:xfrm>
            <a:off x="386044" y="2066250"/>
            <a:ext cx="11656604" cy="642410"/>
          </a:xfrm>
          <a:prstGeom prst="rightArrow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E53378-BED4-7EB7-CD89-EF7A2E0F2FA4}"/>
              </a:ext>
            </a:extLst>
          </p:cNvPr>
          <p:cNvSpPr txBox="1"/>
          <p:nvPr/>
        </p:nvSpPr>
        <p:spPr>
          <a:xfrm>
            <a:off x="403227" y="2637699"/>
            <a:ext cx="2478024" cy="4185761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 Phase préalable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Identification des groupes d’habitation par le bailleur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>
                <a:solidFill>
                  <a:prstClr val="black"/>
                </a:solidFill>
                <a:latin typeface="Aptos" panose="02110004020202020204"/>
              </a:rPr>
              <a:t>Mise à disposition des éléments de langage par la SPL Energies Réunion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Communication auprès des locataires par le bailleur (boîtage, mailing, affichages)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Information aux locataires sur la ou les dates de passage des chargés de visite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>
                <a:solidFill>
                  <a:prstClr val="black"/>
                </a:solidFill>
                <a:latin typeface="Aptos" panose="02110004020202020204"/>
              </a:rPr>
              <a:t>Mise à disposition des chargés de visite des informations d’accès au groupe d’habitation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48B671-7A29-4687-1436-6F6DB4495A35}"/>
              </a:ext>
            </a:extLst>
          </p:cNvPr>
          <p:cNvSpPr txBox="1"/>
          <p:nvPr/>
        </p:nvSpPr>
        <p:spPr>
          <a:xfrm>
            <a:off x="3350365" y="2637699"/>
            <a:ext cx="2478024" cy="3970318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2- Intervention sur groupe (logement par logement) – SPL ER :</a:t>
            </a:r>
            <a:endParaRPr lang="fr-FR" sz="1400" b="1">
              <a:solidFill>
                <a:srgbClr val="006666"/>
              </a:solidFill>
              <a:latin typeface="Aptos" panose="021100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Inventaire des équipements électriques présents au sein du logement avec les habitudes d’utilisation</a:t>
            </a:r>
            <a:endParaRPr lang="fr-FR" sz="14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Conseils sur les écogestes, accompagnement budgétaire, médiation bailleurs, information sur les aides financières disponibles, installation application </a:t>
            </a:r>
            <a:r>
              <a:rPr lang="fr-FR" sz="1400" kern="1200">
                <a:solidFill>
                  <a:schemeClr val="bg2">
                    <a:lumMod val="10000"/>
                  </a:schemeClr>
                </a:solidFill>
                <a:latin typeface="Aptos" panose="02110004020202020204"/>
              </a:rPr>
              <a:t>équilibre</a:t>
            </a:r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etc.</a:t>
            </a:r>
            <a:endParaRPr lang="fr-FR" sz="14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Aptos" panose="02110004020202020204"/>
              </a:rPr>
              <a:t>Remise d’équipements économes</a:t>
            </a:r>
            <a:endParaRPr lang="fr-FR" sz="14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575944-B1FF-8700-6D5F-975805F1A54E}"/>
              </a:ext>
            </a:extLst>
          </p:cNvPr>
          <p:cNvSpPr txBox="1"/>
          <p:nvPr/>
        </p:nvSpPr>
        <p:spPr>
          <a:xfrm>
            <a:off x="6382937" y="2637699"/>
            <a:ext cx="2478024" cy="523220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3- Remise du rapport de </a:t>
            </a: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visit</a:t>
            </a:r>
            <a:r>
              <a:rPr lang="fr-FR" sz="1400" b="1">
                <a:solidFill>
                  <a:srgbClr val="006666"/>
                </a:solidFill>
                <a:latin typeface="Aptos" panose="02110004020202020204"/>
              </a:rPr>
              <a:t>e à la famille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017BF1-A7EB-4088-57B4-34CE9CB91A76}"/>
              </a:ext>
            </a:extLst>
          </p:cNvPr>
          <p:cNvSpPr txBox="1"/>
          <p:nvPr/>
        </p:nvSpPr>
        <p:spPr>
          <a:xfrm>
            <a:off x="9415509" y="2638482"/>
            <a:ext cx="2478024" cy="954107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4- Remise d’un bilan des visites au bailleur 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Réunion d’échanges (si besoin)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AE3C8F-04BA-CF38-EF2F-997F50468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043" y="320253"/>
            <a:ext cx="744757" cy="7447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3CE5F9-7FF7-06CC-131F-E6EFC2F1F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8329" y="237728"/>
            <a:ext cx="848047" cy="6574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88F2B7-6E7A-15F6-1164-B19988CCEF05}"/>
              </a:ext>
            </a:extLst>
          </p:cNvPr>
          <p:cNvSpPr txBox="1"/>
          <p:nvPr/>
        </p:nvSpPr>
        <p:spPr>
          <a:xfrm>
            <a:off x="279525" y="1341292"/>
            <a:ext cx="1087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– Déroulé des interventions</a:t>
            </a:r>
          </a:p>
          <a:p>
            <a:endParaRPr lang="fr-FR" b="1">
              <a:solidFill>
                <a:srgbClr val="008080"/>
              </a:solidFill>
            </a:endParaRPr>
          </a:p>
          <a:p>
            <a:endParaRPr lang="fr-FR" b="1">
              <a:solidFill>
                <a:srgbClr val="008080"/>
              </a:solidFill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28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17</a:t>
            </a:fld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3D4790D-DE05-80A3-BFFE-F3311F5B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43" y="286263"/>
            <a:ext cx="7511143" cy="946831"/>
          </a:xfrm>
        </p:spPr>
        <p:txBody>
          <a:bodyPr/>
          <a:lstStyle/>
          <a:p>
            <a:pPr algn="ctr" defTabSz="914354">
              <a:lnSpc>
                <a:spcPct val="70000"/>
              </a:lnSpc>
            </a:pPr>
            <a:r>
              <a:rPr lang="fr-FR" sz="3000">
                <a:solidFill>
                  <a:srgbClr val="006666"/>
                </a:solidFill>
                <a:latin typeface="D-DIN" panose="020B0504030202030204" pitchFamily="34" charset="77"/>
                <a:cs typeface="+mj-cs"/>
              </a:rPr>
              <a:t>Présentation du programme SLIME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85A635-E3E2-DD1C-D60D-1253B4C30D89}"/>
              </a:ext>
            </a:extLst>
          </p:cNvPr>
          <p:cNvSpPr txBox="1"/>
          <p:nvPr/>
        </p:nvSpPr>
        <p:spPr>
          <a:xfrm>
            <a:off x="631350" y="1124130"/>
            <a:ext cx="860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– Etat des lieux à La Réunion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D79C9A-FBB6-2511-82F8-97AC9BB2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59" y="2712236"/>
            <a:ext cx="1856786" cy="13907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FBAD21-AEC5-3C28-74BA-C2AE42F8A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12" t="16723" r="28173" b="27401"/>
          <a:stretch/>
        </p:blipFill>
        <p:spPr>
          <a:xfrm>
            <a:off x="9831261" y="2631325"/>
            <a:ext cx="1955698" cy="15526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51C254-83DF-1D2A-2791-5A7B67B0C56A}"/>
              </a:ext>
            </a:extLst>
          </p:cNvPr>
          <p:cNvSpPr txBox="1"/>
          <p:nvPr/>
        </p:nvSpPr>
        <p:spPr>
          <a:xfrm>
            <a:off x="7139432" y="1881673"/>
            <a:ext cx="485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En cours de négociation pour intervention sur groupes d’habitation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0F9358-D0D7-9911-D64D-74786F23CEC9}"/>
              </a:ext>
            </a:extLst>
          </p:cNvPr>
          <p:cNvSpPr txBox="1"/>
          <p:nvPr/>
        </p:nvSpPr>
        <p:spPr>
          <a:xfrm>
            <a:off x="7441379" y="4121872"/>
            <a:ext cx="1999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Echanges avec le service de l’action sociale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CCDA1F-D5C2-D3EC-8C3F-14ACEC7E05E3}"/>
              </a:ext>
            </a:extLst>
          </p:cNvPr>
          <p:cNvSpPr txBox="1"/>
          <p:nvPr/>
        </p:nvSpPr>
        <p:spPr>
          <a:xfrm>
            <a:off x="9747422" y="4162150"/>
            <a:ext cx="1999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Echanges avec les services clientèle et maintenance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F41A232-E59A-A4A3-4583-2C723619F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37" y="4241096"/>
            <a:ext cx="1392157" cy="139215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0D3377E-5E0A-0D98-BB98-F5933D85019D}"/>
              </a:ext>
            </a:extLst>
          </p:cNvPr>
          <p:cNvSpPr txBox="1"/>
          <p:nvPr/>
        </p:nvSpPr>
        <p:spPr>
          <a:xfrm>
            <a:off x="400692" y="5968333"/>
            <a:ext cx="1158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/>
              <a:t>Action à prévoir : Présenter le dispositif SLIME à l’ARMOS ( Organisation professionnelle réunissant les 7 bailleurs sociaux de l’île de La Réunion) pour toucher l’ensemble des bailleurs.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A8762F1-2563-AC73-7EE4-8EC7F031BD41}"/>
              </a:ext>
            </a:extLst>
          </p:cNvPr>
          <p:cNvSpPr txBox="1"/>
          <p:nvPr/>
        </p:nvSpPr>
        <p:spPr>
          <a:xfrm>
            <a:off x="361072" y="1879154"/>
            <a:ext cx="485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Partenariats réalisés par le passé et/ou donneurs d’alerte réguliers via les TISF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656FFE5-EE6A-E2DA-898E-CB721AE86F4C}"/>
              </a:ext>
            </a:extLst>
          </p:cNvPr>
          <p:cNvGrpSpPr/>
          <p:nvPr/>
        </p:nvGrpSpPr>
        <p:grpSpPr>
          <a:xfrm>
            <a:off x="680137" y="2860565"/>
            <a:ext cx="4523072" cy="3105249"/>
            <a:chOff x="648175" y="2537108"/>
            <a:chExt cx="4523072" cy="310524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7E1BA6E-41D7-1CF1-915C-BAB6B4B8E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2530" y="2537108"/>
              <a:ext cx="1053891" cy="131077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1B2E8CB-9373-EDEE-921C-4E06CDDE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3596" y="3523425"/>
              <a:ext cx="1051096" cy="129565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AE49F236-6163-E705-13AC-7002FCAC3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7011" y="2537108"/>
              <a:ext cx="1594588" cy="119594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49CA278-8AC2-D91D-DF51-CBB7E1D4B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1867" y="3977344"/>
              <a:ext cx="1759380" cy="1392157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FB7C41A-CC10-7AA5-4051-26A6862D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175" y="4250200"/>
              <a:ext cx="1392157" cy="1392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32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18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771226" y="1059056"/>
            <a:ext cx="1087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– REX sur les 5 dernières années</a:t>
            </a:r>
          </a:p>
          <a:p>
            <a:endParaRPr lang="fr-FR" b="1">
              <a:solidFill>
                <a:srgbClr val="008080"/>
              </a:solidFill>
            </a:endParaRPr>
          </a:p>
          <a:p>
            <a:endParaRPr lang="fr-FR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BE6B441-0397-20B2-EDBB-8352A103D4C4}"/>
              </a:ext>
            </a:extLst>
          </p:cNvPr>
          <p:cNvGraphicFramePr/>
          <p:nvPr/>
        </p:nvGraphicFramePr>
        <p:xfrm>
          <a:off x="2144225" y="143990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6359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19</a:t>
            </a:fld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3D4790D-DE05-80A3-BFFE-F3311F5B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43" y="286263"/>
            <a:ext cx="7511143" cy="946831"/>
          </a:xfrm>
        </p:spPr>
        <p:txBody>
          <a:bodyPr/>
          <a:lstStyle/>
          <a:p>
            <a:pPr algn="ctr" defTabSz="914354">
              <a:lnSpc>
                <a:spcPct val="70000"/>
              </a:lnSpc>
            </a:pPr>
            <a:r>
              <a:rPr lang="fr-FR" sz="3000">
                <a:solidFill>
                  <a:srgbClr val="006666"/>
                </a:solidFill>
                <a:latin typeface="D-DIN" panose="020B0504030202030204" pitchFamily="34" charset="77"/>
                <a:cs typeface="+mj-cs"/>
              </a:rPr>
              <a:t>Présentation du programme SLIME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211476" y="749493"/>
            <a:ext cx="1087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8080"/>
                </a:solidFill>
              </a:rPr>
              <a:t>Partenariat avec les bailleurs sociaux – REX sur les 5 dernières années</a:t>
            </a:r>
          </a:p>
          <a:p>
            <a:endParaRPr lang="fr-FR" b="1">
              <a:solidFill>
                <a:srgbClr val="008080"/>
              </a:solidFill>
            </a:endParaRPr>
          </a:p>
          <a:p>
            <a:endParaRPr lang="fr-FR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E29A725-90CB-735C-22C5-EA5647C17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203351"/>
              </p:ext>
            </p:extLst>
          </p:nvPr>
        </p:nvGraphicFramePr>
        <p:xfrm>
          <a:off x="314218" y="121115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4F67BA8-A10F-86E9-23B6-93E9DD618932}"/>
              </a:ext>
            </a:extLst>
          </p:cNvPr>
          <p:cNvSpPr txBox="1"/>
          <p:nvPr/>
        </p:nvSpPr>
        <p:spPr>
          <a:xfrm>
            <a:off x="8624099" y="1662744"/>
            <a:ext cx="3369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Pas de contacts avec la SODIAC et la SEMAC</a:t>
            </a:r>
          </a:p>
          <a:p>
            <a:endParaRPr lang="fr-FR"/>
          </a:p>
          <a:p>
            <a:r>
              <a:rPr lang="fr-FR"/>
              <a:t>Formalisation d’un partenariat avec la SEDRE  en cours</a:t>
            </a:r>
          </a:p>
          <a:p>
            <a:endParaRPr lang="fr-FR"/>
          </a:p>
          <a:p>
            <a:endParaRPr lang="fr-FR"/>
          </a:p>
          <a:p>
            <a:pPr algn="just"/>
            <a:r>
              <a:rPr lang="fr-FR" b="1"/>
              <a:t>Objectif global : </a:t>
            </a:r>
            <a:r>
              <a:rPr lang="fr-FR"/>
              <a:t>améliorer le taux de réalisation (dépend grandement de la volonté du locataire)</a:t>
            </a:r>
          </a:p>
          <a:p>
            <a:pPr algn="just"/>
            <a:endParaRPr lang="fr-FR"/>
          </a:p>
          <a:p>
            <a:pPr lvl="1" algn="just"/>
            <a:r>
              <a:rPr lang="fr-FR">
                <a:sym typeface="Wingdings" panose="05000000000000000000" pitchFamily="2" charset="2"/>
              </a:rPr>
              <a:t> </a:t>
            </a:r>
            <a:r>
              <a:rPr lang="fr-FR"/>
              <a:t>Communiquer</a:t>
            </a:r>
          </a:p>
          <a:p>
            <a:pPr marL="742950" lvl="1" indent="-285750" algn="just">
              <a:buFont typeface="Wingdings" panose="05000000000000000000" pitchFamily="2" charset="2"/>
              <a:buChar char="è"/>
            </a:pPr>
            <a:r>
              <a:rPr lang="fr-FR"/>
              <a:t>Rassurer </a:t>
            </a:r>
          </a:p>
          <a:p>
            <a:pPr marL="742950" lvl="1" indent="-285750" algn="just">
              <a:buFont typeface="Wingdings" panose="05000000000000000000" pitchFamily="2" charset="2"/>
              <a:buChar char="è"/>
            </a:pPr>
            <a:r>
              <a:rPr lang="fr-FR"/>
              <a:t>Accompagner</a:t>
            </a:r>
          </a:p>
        </p:txBody>
      </p:sp>
    </p:spTree>
    <p:extLst>
      <p:ext uri="{BB962C8B-B14F-4D97-AF65-F5344CB8AC3E}">
        <p14:creationId xmlns:p14="http://schemas.microsoft.com/office/powerpoint/2010/main" val="180064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• Des collectivités qui visent la couverture de leurs besoins énergétiques, après les avoir réduit au maximum, par les énergies renouvelables locales…"/>
          <p:cNvSpPr/>
          <p:nvPr/>
        </p:nvSpPr>
        <p:spPr bwMode="auto">
          <a:xfrm>
            <a:off x="354707" y="2348777"/>
            <a:ext cx="4579760" cy="165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buClr>
                <a:srgbClr val="F97A29"/>
              </a:buClr>
              <a:buFont typeface="Arial" panose="020B0604020202020204" pitchFamily="34" charset="0"/>
              <a:buChar char="•"/>
            </a:pPr>
            <a:r>
              <a:rPr lang="fr-FR" sz="1400" b="1">
                <a:solidFill>
                  <a:schemeClr val="bg2">
                    <a:lumMod val="10000"/>
                  </a:schemeClr>
                </a:solidFill>
                <a:latin typeface="Syndicat BetaA"/>
              </a:rPr>
              <a:t>Association nationale née en 1984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"/>
              </a:rPr>
              <a:t>, agréée pour la protection de l’environnement 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Clr>
                <a:srgbClr val="F97A29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"/>
              </a:rPr>
              <a:t>300 structures professionnelles de terrain adhérentes, engagées pour la transition énergétique juste et ambitieuse : collectivités, associations, entreprises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Clr>
                <a:srgbClr val="F97A29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"/>
              </a:rPr>
              <a:t>Agit à l’échelle locale, nationale et européenne</a:t>
            </a:r>
          </a:p>
        </p:txBody>
      </p:sp>
      <p:sp>
        <p:nvSpPr>
          <p:cNvPr id="12" name="• Des collectivités qui visent la couverture de leurs besoins énergétiques, après les avoir réduit au maximum, par les énergies renouvelables locales…"/>
          <p:cNvSpPr/>
          <p:nvPr/>
        </p:nvSpPr>
        <p:spPr bwMode="auto">
          <a:xfrm>
            <a:off x="8616280" y="0"/>
            <a:ext cx="3575720" cy="15023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4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  <a:miter lim="400000"/>
          </a:ln>
        </p:spPr>
        <p:txBody>
          <a:bodyPr wrap="square" lIns="41493" rIns="41493">
            <a:spAutoFit/>
          </a:bodyPr>
          <a:lstStyle/>
          <a:p>
            <a:pPr marL="0" lvl="1" algn="ctr">
              <a:lnSpc>
                <a:spcPct val="110000"/>
              </a:lnSpc>
              <a:defRPr sz="1200"/>
            </a:pPr>
            <a:r>
              <a:rPr lang="fr-FR" sz="1400">
                <a:solidFill>
                  <a:srgbClr val="002060"/>
                </a:solidFill>
                <a:latin typeface="Syndicat BetaA"/>
              </a:rPr>
              <a:t>Energies renouvelables</a:t>
            </a:r>
          </a:p>
          <a:p>
            <a:pPr marL="0" lvl="1" algn="ctr">
              <a:lnSpc>
                <a:spcPct val="110000"/>
              </a:lnSpc>
              <a:defRPr sz="1200"/>
            </a:pPr>
            <a:r>
              <a:rPr lang="fr-FR" sz="1400">
                <a:solidFill>
                  <a:srgbClr val="002060"/>
                </a:solidFill>
                <a:latin typeface="Syndicat BetaA"/>
              </a:rPr>
              <a:t>Efficacité énergétique </a:t>
            </a:r>
            <a:r>
              <a:rPr lang="fr-FR" sz="1400" i="1">
                <a:solidFill>
                  <a:srgbClr val="002060"/>
                </a:solidFill>
                <a:latin typeface="Syndicat BetaA"/>
              </a:rPr>
              <a:t>(logements)</a:t>
            </a:r>
          </a:p>
          <a:p>
            <a:pPr marL="0" lvl="1" algn="ctr">
              <a:lnSpc>
                <a:spcPct val="110000"/>
              </a:lnSpc>
              <a:defRPr sz="1200"/>
            </a:pPr>
            <a:r>
              <a:rPr lang="fr-FR" sz="1400">
                <a:solidFill>
                  <a:srgbClr val="002060"/>
                </a:solidFill>
                <a:latin typeface="Syndicat BetaA"/>
              </a:rPr>
              <a:t>Lutte contre la précarité énergétique</a:t>
            </a:r>
          </a:p>
          <a:p>
            <a:pPr marL="0" lvl="1" algn="ctr">
              <a:lnSpc>
                <a:spcPct val="110000"/>
              </a:lnSpc>
              <a:defRPr sz="1200"/>
            </a:pPr>
            <a:r>
              <a:rPr lang="fr-FR" sz="1400">
                <a:solidFill>
                  <a:srgbClr val="002060"/>
                </a:solidFill>
                <a:latin typeface="Syndicat BetaA"/>
              </a:rPr>
              <a:t>Transition des territoires</a:t>
            </a:r>
          </a:p>
          <a:p>
            <a:pPr marL="0" lvl="1" algn="ctr">
              <a:lnSpc>
                <a:spcPct val="110000"/>
              </a:lnSpc>
              <a:defRPr sz="1200"/>
            </a:pPr>
            <a:r>
              <a:rPr lang="fr-FR" sz="1400">
                <a:solidFill>
                  <a:srgbClr val="002060"/>
                </a:solidFill>
                <a:latin typeface="Syndicat BetaA"/>
              </a:rPr>
              <a:t>Sobriété</a:t>
            </a:r>
          </a:p>
          <a:p>
            <a:pPr marL="0" lvl="1" algn="ctr">
              <a:lnSpc>
                <a:spcPct val="110000"/>
              </a:lnSpc>
              <a:defRPr sz="1200"/>
            </a:pPr>
            <a:r>
              <a:rPr lang="fr-FR" sz="1400">
                <a:solidFill>
                  <a:srgbClr val="002060"/>
                </a:solidFill>
                <a:latin typeface="Syndicat BetaA"/>
              </a:rPr>
              <a:t>Mobilités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A8AF47-147F-BC2E-0A49-14884620E79F}"/>
              </a:ext>
            </a:extLst>
          </p:cNvPr>
          <p:cNvSpPr txBox="1"/>
          <p:nvPr/>
        </p:nvSpPr>
        <p:spPr>
          <a:xfrm>
            <a:off x="5688539" y="2271833"/>
            <a:ext cx="5112568" cy="17332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lnSpc>
                <a:spcPct val="120000"/>
              </a:lnSpc>
              <a:spcAft>
                <a:spcPts val="600"/>
              </a:spcAft>
              <a:defRPr sz="1400">
                <a:solidFill>
                  <a:schemeClr val="bg2">
                    <a:lumMod val="10000"/>
                  </a:schemeClr>
                </a:solidFill>
                <a:latin typeface="Syndicat BetaA"/>
              </a:defRPr>
            </a:lvl1pPr>
          </a:lstStyle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EE000"/>
              </a:buClr>
              <a:buFont typeface="Arial" panose="020B0604020202020204" pitchFamily="34" charset="0"/>
              <a:buChar char="•"/>
            </a:pPr>
            <a:r>
              <a:rPr lang="fr-FR" b="1"/>
              <a:t>Filiale lancée en 2025</a:t>
            </a:r>
            <a:r>
              <a:rPr lang="fr-FR"/>
              <a:t>, détenue à 100% par le réseau </a:t>
            </a:r>
            <a:r>
              <a:rPr lang="fr-FR" err="1"/>
              <a:t>Cler</a:t>
            </a:r>
            <a:endParaRPr lang="fr-FR"/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EE000"/>
              </a:buClr>
              <a:buFont typeface="Arial" panose="020B0604020202020204" pitchFamily="34" charset="0"/>
              <a:buChar char="•"/>
            </a:pPr>
            <a:r>
              <a:rPr lang="fr-FR"/>
              <a:t>Accompagne les territoires pour une transformation sociale et durable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EE000"/>
              </a:buClr>
              <a:buFont typeface="Arial" panose="020B0604020202020204" pitchFamily="34" charset="0"/>
              <a:buChar char="•"/>
            </a:pPr>
            <a:r>
              <a:rPr lang="fr-FR"/>
              <a:t>Développe et met en œuvre des solutions éprouvées sur le terrain pour une transition énergétique juste…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EE000"/>
              </a:buClr>
              <a:buFont typeface="Arial" panose="020B0604020202020204" pitchFamily="34" charset="0"/>
              <a:buChar char="•"/>
            </a:pPr>
            <a:r>
              <a:rPr lang="fr-FR"/>
              <a:t>… notamment des programmes à impacts (</a:t>
            </a:r>
            <a:r>
              <a:rPr lang="fr-FR" err="1"/>
              <a:t>Slime</a:t>
            </a:r>
            <a:r>
              <a:rPr lang="fr-FR"/>
              <a:t>, </a:t>
            </a:r>
            <a:r>
              <a:rPr lang="fr-FR" err="1"/>
              <a:t>Tims</a:t>
            </a:r>
            <a:r>
              <a:rPr lang="fr-FR"/>
              <a:t>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5E4E11D-6B39-459D-2389-F89EFA2D1564}"/>
              </a:ext>
            </a:extLst>
          </p:cNvPr>
          <p:cNvSpPr txBox="1">
            <a:spLocks/>
          </p:cNvSpPr>
          <p:nvPr/>
        </p:nvSpPr>
        <p:spPr bwMode="auto">
          <a:xfrm>
            <a:off x="354707" y="323673"/>
            <a:ext cx="7200800" cy="849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4000">
                <a:latin typeface="Syndicat BetaA Bold"/>
                <a:ea typeface="Syndicat BetaA Bold"/>
              </a:rPr>
              <a:t>Quelques mots sur le réseau </a:t>
            </a:r>
            <a:r>
              <a:rPr lang="fr-FR" sz="4000" err="1">
                <a:latin typeface="Syndicat BetaA Bold"/>
                <a:ea typeface="Syndicat BetaA Bold"/>
              </a:rPr>
              <a:t>Cler</a:t>
            </a:r>
            <a:endParaRPr lang="fr-FR" sz="40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9A8E77-C7FC-FE91-AF87-D8D1B48DDE55}"/>
              </a:ext>
            </a:extLst>
          </p:cNvPr>
          <p:cNvSpPr txBox="1"/>
          <p:nvPr/>
        </p:nvSpPr>
        <p:spPr>
          <a:xfrm>
            <a:off x="623392" y="4365104"/>
            <a:ext cx="504056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FR" sz="1400" b="1">
                <a:solidFill>
                  <a:srgbClr val="F97A29"/>
                </a:solidFill>
                <a:latin typeface="Syndicat BetaA"/>
              </a:rPr>
              <a:t>Fédérer et accompagner </a:t>
            </a:r>
            <a:r>
              <a:rPr lang="fr-FR" sz="1400" b="1">
                <a:solidFill>
                  <a:srgbClr val="002060"/>
                </a:solidFill>
                <a:latin typeface="Syndicat BetaA"/>
              </a:rPr>
              <a:t>des communautés d’acteurs professionnels</a:t>
            </a:r>
          </a:p>
          <a:p>
            <a:pPr>
              <a:spcAft>
                <a:spcPts val="1800"/>
              </a:spcAft>
            </a:pPr>
            <a:r>
              <a:rPr lang="fr-FR" sz="1400" b="1">
                <a:solidFill>
                  <a:srgbClr val="F97A29"/>
                </a:solidFill>
                <a:latin typeface="Syndicat BetaA"/>
              </a:rPr>
              <a:t>Informer et décrypter </a:t>
            </a:r>
            <a:r>
              <a:rPr lang="fr-FR" sz="1400" b="1">
                <a:solidFill>
                  <a:srgbClr val="002060"/>
                </a:solidFill>
                <a:latin typeface="Syndicat BetaA"/>
              </a:rPr>
              <a:t>la transition énergétique</a:t>
            </a:r>
          </a:p>
          <a:p>
            <a:pPr>
              <a:spcAft>
                <a:spcPts val="1800"/>
              </a:spcAft>
            </a:pPr>
            <a:r>
              <a:rPr lang="fr-FR" sz="1400" b="1">
                <a:solidFill>
                  <a:srgbClr val="F97A29"/>
                </a:solidFill>
                <a:latin typeface="Syndicat BetaA"/>
              </a:rPr>
              <a:t>Influencer </a:t>
            </a:r>
            <a:r>
              <a:rPr lang="fr-FR" sz="1400" b="1">
                <a:solidFill>
                  <a:srgbClr val="002060"/>
                </a:solidFill>
                <a:latin typeface="Syndicat BetaA"/>
              </a:rPr>
              <a:t>les décideurs et orienter les politiques publiques</a:t>
            </a:r>
          </a:p>
          <a:p>
            <a:pPr>
              <a:spcAft>
                <a:spcPts val="1800"/>
              </a:spcAft>
            </a:pPr>
            <a:r>
              <a:rPr lang="fr-FR" sz="1400" b="1">
                <a:solidFill>
                  <a:srgbClr val="F97A29"/>
                </a:solidFill>
                <a:latin typeface="Syndicat BetaA"/>
              </a:rPr>
              <a:t>Expérimenter et diffuser </a:t>
            </a:r>
            <a:r>
              <a:rPr lang="fr-FR" sz="1400" b="1">
                <a:solidFill>
                  <a:srgbClr val="002060"/>
                </a:solidFill>
                <a:latin typeface="Syndicat BetaA"/>
              </a:rPr>
              <a:t>des solutions concrètes de terrain</a:t>
            </a:r>
          </a:p>
          <a:p>
            <a:pPr>
              <a:spcAft>
                <a:spcPts val="1800"/>
              </a:spcAft>
            </a:pPr>
            <a:endParaRPr lang="fr-FR" sz="16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AEBD66-0B70-4A2A-3131-9BFBABF7C7FA}"/>
              </a:ext>
            </a:extLst>
          </p:cNvPr>
          <p:cNvSpPr txBox="1"/>
          <p:nvPr/>
        </p:nvSpPr>
        <p:spPr>
          <a:xfrm>
            <a:off x="6002536" y="4365104"/>
            <a:ext cx="541146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spcAft>
                <a:spcPts val="1200"/>
              </a:spcAft>
              <a:defRPr sz="1400" b="1">
                <a:solidFill>
                  <a:srgbClr val="F97A29"/>
                </a:solidFill>
                <a:latin typeface="Syndicat BetaA"/>
              </a:defRPr>
            </a:lvl1pPr>
          </a:lstStyle>
          <a:p>
            <a:r>
              <a:rPr lang="fr-FR">
                <a:solidFill>
                  <a:srgbClr val="4EE000"/>
                </a:solidFill>
              </a:rPr>
              <a:t>Concevoir et piloter </a:t>
            </a:r>
            <a:r>
              <a:rPr lang="fr-FR">
                <a:solidFill>
                  <a:srgbClr val="002060"/>
                </a:solidFill>
              </a:rPr>
              <a:t>des programmes ambitieux et multi-acteurs </a:t>
            </a:r>
          </a:p>
          <a:p>
            <a:r>
              <a:rPr lang="fr-FR">
                <a:solidFill>
                  <a:srgbClr val="4EE000"/>
                </a:solidFill>
              </a:rPr>
              <a:t>Planifier, gérer et optimiser </a:t>
            </a:r>
            <a:r>
              <a:rPr lang="fr-FR">
                <a:solidFill>
                  <a:srgbClr val="002060"/>
                </a:solidFill>
              </a:rPr>
              <a:t>la stratégie financière et la gestion administrative et technique de ces programmes</a:t>
            </a:r>
          </a:p>
          <a:p>
            <a:r>
              <a:rPr lang="fr-FR">
                <a:solidFill>
                  <a:srgbClr val="4EE000"/>
                </a:solidFill>
              </a:rPr>
              <a:t>Renforcer les compétences </a:t>
            </a:r>
            <a:r>
              <a:rPr lang="fr-FR">
                <a:solidFill>
                  <a:srgbClr val="002060"/>
                </a:solidFill>
              </a:rPr>
              <a:t>par des parcours, ressources et formations</a:t>
            </a:r>
          </a:p>
          <a:p>
            <a:r>
              <a:rPr lang="fr-FR">
                <a:solidFill>
                  <a:srgbClr val="4EE000"/>
                </a:solidFill>
              </a:rPr>
              <a:t>Évaluer et valoriser </a:t>
            </a:r>
            <a:r>
              <a:rPr lang="fr-FR">
                <a:solidFill>
                  <a:srgbClr val="002060"/>
                </a:solidFill>
              </a:rPr>
              <a:t>grâce à des indicateurs d’impact, des méthodes de </a:t>
            </a:r>
            <a:r>
              <a:rPr lang="fr-FR" err="1">
                <a:solidFill>
                  <a:srgbClr val="002060"/>
                </a:solidFill>
              </a:rPr>
              <a:t>reporting</a:t>
            </a:r>
            <a:r>
              <a:rPr lang="fr-FR">
                <a:solidFill>
                  <a:srgbClr val="002060"/>
                </a:solidFill>
              </a:rPr>
              <a:t> et de bilans, des stratégies de communication</a:t>
            </a:r>
          </a:p>
        </p:txBody>
      </p:sp>
      <p:pic>
        <p:nvPicPr>
          <p:cNvPr id="25" name="Image 24" descr="Une image contenant texte, Graphique, Police, logo&#10;&#10;Le contenu généré par l’IA peut être incorrect.">
            <a:extLst>
              <a:ext uri="{FF2B5EF4-FFF2-40B4-BE49-F238E27FC236}">
                <a16:creationId xmlns:a16="http://schemas.microsoft.com/office/drawing/2014/main" id="{4E12B9E1-5749-9877-CB91-4CEE88DA6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0" y="850605"/>
            <a:ext cx="1733672" cy="1733672"/>
          </a:xfrm>
          <a:prstGeom prst="rect">
            <a:avLst/>
          </a:prstGeom>
        </p:spPr>
      </p:pic>
      <p:pic>
        <p:nvPicPr>
          <p:cNvPr id="27" name="Image 26" descr="Une image contenant Police, Graphique, logo, texte&#10;&#10;Le contenu généré par l’IA peut être incorrect.">
            <a:extLst>
              <a:ext uri="{FF2B5EF4-FFF2-40B4-BE49-F238E27FC236}">
                <a16:creationId xmlns:a16="http://schemas.microsoft.com/office/drawing/2014/main" id="{E38C8689-A28E-023E-1EBF-5040663C9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86" y="1183879"/>
            <a:ext cx="1719307" cy="84926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B100CA-E914-285E-C623-F8FE5B30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333161"/>
            <a:ext cx="463991" cy="4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0947BEB-C89A-7543-C252-EEC87F70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805833"/>
            <a:ext cx="4826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2A4684-7E67-D549-6B0F-FA05C3A12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322664"/>
            <a:ext cx="4826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26EC0D0-0C0C-3293-D0F8-B3C90827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826720"/>
            <a:ext cx="410592" cy="4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2291285-71D6-B520-8452-E5A339C6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93" y="4303937"/>
            <a:ext cx="4826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B1902CD-9F0A-64FF-38FE-83B18C0CA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4805832"/>
            <a:ext cx="482600" cy="4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39993151-D5C5-46BC-A5E1-BFC59996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47" y="5247740"/>
            <a:ext cx="4826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D10A89-B6CE-C3FD-6A18-D285D6E8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04" y="5733256"/>
            <a:ext cx="410592" cy="4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>
            <a:extLst>
              <a:ext uri="{FF2B5EF4-FFF2-40B4-BE49-F238E27FC236}">
                <a16:creationId xmlns:a16="http://schemas.microsoft.com/office/drawing/2014/main" id="{BF0EFAB9-F9C7-F52D-C116-654E489F856F}"/>
              </a:ext>
            </a:extLst>
          </p:cNvPr>
          <p:cNvSpPr>
            <a:spLocks/>
          </p:cNvSpPr>
          <p:nvPr/>
        </p:nvSpPr>
        <p:spPr bwMode="auto">
          <a:xfrm>
            <a:off x="426000" y="369000"/>
            <a:ext cx="11340000" cy="6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srgbClr val="008D89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7DB8A6-29E1-8B73-D562-47A0295A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7" y="0"/>
            <a:ext cx="11339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E08B8C-86E9-05BE-C38C-D61E2337F4BB}"/>
              </a:ext>
            </a:extLst>
          </p:cNvPr>
          <p:cNvSpPr/>
          <p:nvPr/>
        </p:nvSpPr>
        <p:spPr>
          <a:xfrm>
            <a:off x="2602543" y="2248514"/>
            <a:ext cx="5384654" cy="2762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7A86B1-5A4F-9BFE-A0E0-40F8965A62AA}"/>
              </a:ext>
            </a:extLst>
          </p:cNvPr>
          <p:cNvSpPr txBox="1"/>
          <p:nvPr/>
        </p:nvSpPr>
        <p:spPr>
          <a:xfrm>
            <a:off x="497337" y="2800524"/>
            <a:ext cx="7711715" cy="14330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>
                <a:solidFill>
                  <a:srgbClr val="FFFFFF"/>
                </a:solidFill>
                <a:latin typeface="D-DIN"/>
                <a:ea typeface="DIN 2014" panose="020B0504020202020204" pitchFamily="34" charset="77"/>
              </a:rPr>
              <a:t>Le </a:t>
            </a:r>
            <a:r>
              <a:rPr lang="fr-FR" sz="3600" b="1" err="1">
                <a:solidFill>
                  <a:srgbClr val="FFFFFF"/>
                </a:solidFill>
                <a:latin typeface="D-DIN"/>
                <a:ea typeface="DIN 2014" panose="020B0504020202020204" pitchFamily="34" charset="77"/>
              </a:rPr>
              <a:t>Slime</a:t>
            </a:r>
            <a:r>
              <a:rPr lang="fr-FR" sz="3600" b="1">
                <a:solidFill>
                  <a:srgbClr val="FFFFFF"/>
                </a:solidFill>
                <a:latin typeface="D-DIN"/>
                <a:ea typeface="DIN 2014" panose="020B0504020202020204" pitchFamily="34" charset="77"/>
              </a:rPr>
              <a:t> porte d’entrée de </a:t>
            </a:r>
          </a:p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>
                <a:solidFill>
                  <a:srgbClr val="FFFFFF"/>
                </a:solidFill>
                <a:latin typeface="D-DIN" panose="020B0504030202030204" pitchFamily="34" charset="77"/>
                <a:ea typeface="DIN 2014" panose="020B0504020202020204" pitchFamily="34" charset="77"/>
              </a:rPr>
              <a:t>l’accompagnement en matière de </a:t>
            </a:r>
          </a:p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>
                <a:solidFill>
                  <a:srgbClr val="FFFFFF"/>
                </a:solidFill>
                <a:latin typeface="D-DIN" panose="020B0504030202030204" pitchFamily="34" charset="77"/>
                <a:ea typeface="DIN 2014" panose="020B0504020202020204" pitchFamily="34" charset="77"/>
              </a:rPr>
              <a:t>Précarité énergétique sur le territoire</a:t>
            </a:r>
            <a:endParaRPr kumimoji="0" lang="fr-FR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-DIN" panose="020B0504030202030204" pitchFamily="34" charset="77"/>
              <a:ea typeface="DIN 2014" panose="020B0504020202020204" pitchFamily="34" charset="77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F59CBB-52CE-F5BC-76BC-C17040672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9" y="5814367"/>
            <a:ext cx="19996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826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21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659892" y="755875"/>
            <a:ext cx="108722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>
                <a:solidFill>
                  <a:srgbClr val="008080"/>
                </a:solidFill>
              </a:rPr>
              <a:t>Orientation des ménages vers le FSATME (Fond Social d’Aides aux Travaux de Maîtrise de l’Energie) KAP ECOSOLIDAIRE depuis 2014 – Région Réunion / Feder / EDF</a:t>
            </a: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endParaRPr lang="fr-FR" b="1">
              <a:solidFill>
                <a:srgbClr val="FF0000"/>
              </a:solidFill>
            </a:endParaRPr>
          </a:p>
          <a:p>
            <a:pPr algn="ctr"/>
            <a:r>
              <a:rPr lang="fr-FR" b="1">
                <a:solidFill>
                  <a:srgbClr val="FF0000"/>
                </a:solidFill>
              </a:rPr>
              <a:t>Repérage des familles éligibles par le biais du SLIME </a:t>
            </a:r>
            <a:r>
              <a:rPr lang="fr-FR" b="1">
                <a:solidFill>
                  <a:srgbClr val="FF0000"/>
                </a:solidFill>
                <a:sym typeface="Wingdings" panose="05000000000000000000" pitchFamily="2" charset="2"/>
              </a:rPr>
              <a:t> objectif maximiser les aides dont peuvent bénéficier les familles en précarité</a:t>
            </a:r>
          </a:p>
          <a:p>
            <a:r>
              <a:rPr lang="fr-FR" b="1" i="1">
                <a:sym typeface="Wingdings" panose="05000000000000000000" pitchFamily="2" charset="2"/>
              </a:rPr>
              <a:t>60% des familles ayant bénéficié d’un SLIME font l’objet d’une orientation vers KAP </a:t>
            </a:r>
            <a:r>
              <a:rPr lang="fr-FR" b="1" i="1" err="1">
                <a:sym typeface="Wingdings" panose="05000000000000000000" pitchFamily="2" charset="2"/>
              </a:rPr>
              <a:t>Ecosolidaire</a:t>
            </a:r>
            <a:endParaRPr lang="fr-FR" b="1" i="1">
              <a:sym typeface="Wingdings" panose="05000000000000000000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0E1DEF-9876-3129-708D-B3E3D40D8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203" y="2363428"/>
            <a:ext cx="1743239" cy="11575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F7764E-F5E5-E67A-5EA8-D50646BC1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25929" y="500481"/>
            <a:ext cx="580399" cy="60831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3A4BC0-F1E1-4C96-C8F6-75125836D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8" y="2848271"/>
            <a:ext cx="3304318" cy="14570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F7139A-F1BB-D9C4-58C0-9B9B11A5E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563" y="2761468"/>
            <a:ext cx="3218967" cy="5730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25B0CE-BEC3-EC4D-86F9-BC81C11B0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5563" y="3956554"/>
            <a:ext cx="3218967" cy="8535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D98E5A-B753-AEAB-216F-90EF0177CCD7}"/>
              </a:ext>
            </a:extLst>
          </p:cNvPr>
          <p:cNvSpPr/>
          <p:nvPr/>
        </p:nvSpPr>
        <p:spPr>
          <a:xfrm>
            <a:off x="9867661" y="3760342"/>
            <a:ext cx="2019539" cy="12328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/>
              <a:t>Prise en charge du coût de l’équipement (pose et fourniture) à 98% par un co-financement FEDER, Région Réunion, EDF </a:t>
            </a:r>
          </a:p>
        </p:txBody>
      </p:sp>
    </p:spTree>
    <p:extLst>
      <p:ext uri="{BB962C8B-B14F-4D97-AF65-F5344CB8AC3E}">
        <p14:creationId xmlns:p14="http://schemas.microsoft.com/office/powerpoint/2010/main" val="350137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22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659892" y="908275"/>
            <a:ext cx="10872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>
                <a:solidFill>
                  <a:srgbClr val="008080"/>
                </a:solidFill>
              </a:rPr>
              <a:t>Lancement d’une expérimentation sur le remplacement de l’électroménager froid – Déploiement prévisionnelle de l’offre via le SLIME à partir de 2026 – Comité MDE</a:t>
            </a: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ctr"/>
            <a:endParaRPr lang="fr-FR" b="1">
              <a:solidFill>
                <a:srgbClr val="FF0000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469234E-DB10-55CF-3DBD-B8D4D9A7096F}"/>
              </a:ext>
            </a:extLst>
          </p:cNvPr>
          <p:cNvGrpSpPr/>
          <p:nvPr/>
        </p:nvGrpSpPr>
        <p:grpSpPr>
          <a:xfrm>
            <a:off x="150688" y="2650340"/>
            <a:ext cx="6966429" cy="2435369"/>
            <a:chOff x="339068" y="1943403"/>
            <a:chExt cx="8001243" cy="295037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0B77380-F133-4810-C95C-E07DC4835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068" y="1943403"/>
              <a:ext cx="1714500" cy="17145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9800B20-444C-86B2-8C79-91CCB797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4555" y="2272186"/>
              <a:ext cx="1237501" cy="168750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ADEA760-A146-3767-8A45-9DA9D35A27E0}"/>
                </a:ext>
              </a:extLst>
            </p:cNvPr>
            <p:cNvSpPr txBox="1"/>
            <p:nvPr/>
          </p:nvSpPr>
          <p:spPr>
            <a:xfrm>
              <a:off x="339068" y="3959687"/>
              <a:ext cx="304053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>
                  <a:solidFill>
                    <a:srgbClr val="FF0000"/>
                  </a:solidFill>
                </a:rPr>
                <a:t>41% de la consommation totale d’un ménage modeste</a:t>
              </a:r>
            </a:p>
            <a:p>
              <a:pPr algn="ctr"/>
              <a:r>
                <a:rPr lang="fr-FR" sz="1100" i="1"/>
                <a:t>Etude User instrumentée sur appareils existants à La Réunion 2020-2021</a:t>
              </a:r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3DCF518B-ED3D-3D75-1686-202160C8E4B0}"/>
                </a:ext>
              </a:extLst>
            </p:cNvPr>
            <p:cNvSpPr/>
            <p:nvPr/>
          </p:nvSpPr>
          <p:spPr>
            <a:xfrm>
              <a:off x="3369520" y="2800653"/>
              <a:ext cx="1716188" cy="3287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8288F5A-E986-C973-E16B-D57319AB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377" r="18045"/>
            <a:stretch/>
          </p:blipFill>
          <p:spPr>
            <a:xfrm>
              <a:off x="5381990" y="1943403"/>
              <a:ext cx="1107196" cy="17145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104C5D9-593E-12BA-25D7-C789A7E6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9186" y="2326517"/>
              <a:ext cx="1237501" cy="1687501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D62CEE7-8FA3-CCD2-9552-74986426AA21}"/>
                </a:ext>
              </a:extLst>
            </p:cNvPr>
            <p:cNvSpPr txBox="1"/>
            <p:nvPr/>
          </p:nvSpPr>
          <p:spPr>
            <a:xfrm>
              <a:off x="3268338" y="2188528"/>
              <a:ext cx="2218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Remplacement par appareils performants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8C1B8E-D63C-F866-7F61-B0CD6CA4D796}"/>
                </a:ext>
              </a:extLst>
            </p:cNvPr>
            <p:cNvSpPr txBox="1"/>
            <p:nvPr/>
          </p:nvSpPr>
          <p:spPr>
            <a:xfrm>
              <a:off x="5299774" y="3908890"/>
              <a:ext cx="304053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>
                  <a:solidFill>
                    <a:srgbClr val="008080"/>
                  </a:solidFill>
                </a:rPr>
                <a:t>15% de la consommation totale d’un ménage modeste </a:t>
              </a:r>
              <a:r>
                <a:rPr lang="fr-FR" sz="1200" b="1">
                  <a:solidFill>
                    <a:srgbClr val="FF0000"/>
                  </a:solidFill>
                </a:rPr>
                <a:t>(-60% par rapport à l’existant)</a:t>
              </a:r>
            </a:p>
            <a:p>
              <a:pPr algn="ctr"/>
              <a:r>
                <a:rPr lang="fr-FR" sz="1100" i="1"/>
                <a:t>Etude User instrumentée sur appareils existants à La Réunion 2020-2021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09F3B31-4F6E-16A1-7120-39D5C6265F42}"/>
              </a:ext>
            </a:extLst>
          </p:cNvPr>
          <p:cNvSpPr txBox="1"/>
          <p:nvPr/>
        </p:nvSpPr>
        <p:spPr>
          <a:xfrm>
            <a:off x="7482680" y="1555036"/>
            <a:ext cx="4558632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b="1"/>
              <a:t>Expérimentation du 15 novembre 2025 au 30 avril 2026 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Structurer le modèle de gestion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Négocier les tarifs et garantir l’approvisionnement des matériels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Evaluer les gains énergétiques par instrumentation (et financiers pour les ménages)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/>
          </a:p>
          <a:p>
            <a:pPr algn="just"/>
            <a:r>
              <a:rPr lang="fr-FR"/>
              <a:t>Massification de l’offre à compter de juillet 2026 avec un adossement de l’offre au déploiement des visites SLIME </a:t>
            </a:r>
          </a:p>
          <a:p>
            <a:pPr algn="just"/>
            <a:endParaRPr lang="fr-FR"/>
          </a:p>
          <a:p>
            <a:pPr algn="just"/>
            <a:endParaRPr lang="fr-FR"/>
          </a:p>
          <a:p>
            <a:pPr algn="just"/>
            <a:r>
              <a:rPr lang="fr-FR" b="1"/>
              <a:t>Objectifs : 3 000 ménages très modestes / an</a:t>
            </a:r>
          </a:p>
          <a:p>
            <a:pPr algn="just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23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50B998-EBE7-4342-90A4-D348A17E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5"/>
            <a:fld id="{64547F7B-8C5F-D546-B9F1-847E95D88D5E}" type="slidenum">
              <a:rPr lang="fr-FR"/>
              <a:pPr defTabSz="914395"/>
              <a:t>23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ED7585-D686-D58B-896D-BE59F38E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422" y="115628"/>
            <a:ext cx="1896020" cy="701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9A9398-27C4-28D8-556D-72CC15B6B9FD}"/>
              </a:ext>
            </a:extLst>
          </p:cNvPr>
          <p:cNvSpPr txBox="1"/>
          <p:nvPr/>
        </p:nvSpPr>
        <p:spPr>
          <a:xfrm>
            <a:off x="570245" y="671691"/>
            <a:ext cx="108722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>
                <a:solidFill>
                  <a:srgbClr val="008080"/>
                </a:solidFill>
              </a:rPr>
              <a:t>Etude faisabilité d’une offre à destination des personnes âgées – Financement d’une installation de climatisation alimentée par un système de production d’énergie photovoltaïque – Région Réunion</a:t>
            </a:r>
          </a:p>
          <a:p>
            <a:pPr algn="just"/>
            <a:endParaRPr lang="fr-FR" b="1">
              <a:solidFill>
                <a:srgbClr val="008080"/>
              </a:solidFill>
            </a:endParaRPr>
          </a:p>
          <a:p>
            <a:pPr algn="just"/>
            <a:r>
              <a:rPr lang="fr-FR" b="1">
                <a:solidFill>
                  <a:srgbClr val="008080"/>
                </a:solidFill>
              </a:rPr>
              <a:t>Constats 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1/3 de la population Réunionnaise aura plus de 60 ans à l’horizon 2050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25% de cette tranche de la population vit, actuellement, en dessous du seuil de pauvreté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Pas de places suffisantes en EPHAD ou en structures spécialisées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Tranche de la population particulièrement vulnérable au réchauffement climatique (augmentation des températures d’été sur le territoire)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/>
          </a:p>
          <a:p>
            <a:pPr algn="just"/>
            <a:r>
              <a:rPr lang="fr-FR" b="1">
                <a:solidFill>
                  <a:srgbClr val="008080"/>
                </a:solidFill>
              </a:rPr>
              <a:t>Objectif de l’étude 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Créer un outil de dimensionnement d’une installation de climatisation alimentée par du photovoltaïque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Définir le cadre d’intervention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Structurer le financement : des travaux d’amélioration thermique du logement, d’installation du système de production d’énergie photovoltaïque et de l’installation de climatisation (ainsi que les travaux connexes : rénovation de la toiture, mise aux normes de l’installation électrique etc.)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/>
          </a:p>
          <a:p>
            <a:pPr algn="just"/>
            <a:r>
              <a:rPr lang="fr-FR" b="1">
                <a:solidFill>
                  <a:srgbClr val="008080"/>
                </a:solidFill>
              </a:rPr>
              <a:t>Si étude concluante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/>
              <a:t>Adossement de l’offre au SLIME pour les bénéficiaires éligibles propriétaires occupants de leur logement</a:t>
            </a:r>
            <a:endParaRPr lang="fr-FR" b="1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41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AFD4B8D-1E77-9CEA-399B-CF3893AF4C3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2FF07-068A-AB6D-2DA1-9B9C78581E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7337" y="-397632"/>
            <a:ext cx="8752916" cy="2037450"/>
          </a:xfrm>
        </p:spPr>
        <p:txBody>
          <a:bodyPr/>
          <a:lstStyle/>
          <a:p>
            <a:pPr>
              <a:defRPr/>
            </a:pPr>
            <a:r>
              <a:rPr lang="fr-FR" dirty="0">
                <a:latin typeface="Syndicat BetaA Bold"/>
                <a:ea typeface="Syndicat BetaA Bold"/>
              </a:rPr>
              <a:t>Motion sur la précarité énergétique</a:t>
            </a:r>
            <a:endParaRPr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FE02C-1E25-62AC-9578-DD1247B19A9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52222" y="2601371"/>
            <a:ext cx="4967340" cy="1431162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 sz="1600" b="0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En 2024,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4 locataires sur 10 </a:t>
            </a:r>
            <a:r>
              <a:rPr lang="fr-FR" sz="1600" b="0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déclarent que la température dans leur logement est inconfortable pendant les vagues de chaleur </a:t>
            </a:r>
            <a:r>
              <a:rPr lang="fr-FR" sz="1400" b="0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(Etude ANCOLS, décembre 2024).</a:t>
            </a:r>
            <a:endParaRPr lang="fr-FR" sz="1600" b="0" dirty="0">
              <a:solidFill>
                <a:schemeClr val="bg2">
                  <a:lumMod val="10000"/>
                </a:schemeClr>
              </a:solidFill>
              <a:latin typeface="Syndicat BetaA Light" pitchFamily="2" charset="77"/>
              <a:ea typeface="Syndicat BetaA Light" pitchFamily="2" charset="77"/>
            </a:endParaRPr>
          </a:p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Une baisse drastique des financements de l’Etat </a:t>
            </a:r>
            <a:r>
              <a:rPr lang="fr-FR" sz="1600" b="0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pour aider les bailleurs sociaux à rénover énergétiquement le parc social.</a:t>
            </a:r>
            <a:endParaRPr lang="fr-FR" sz="1800" b="0" dirty="0">
              <a:latin typeface="Syndicat BetaA Bold" pitchFamily="2" charset="77"/>
              <a:ea typeface="Syndicat BetaA Bold" pitchFamily="2" charset="77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317AB0-7344-151E-0149-6F645FE9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24</a:t>
            </a:fld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7FF78E1-EC7A-9745-CC63-F47276C7D525}"/>
              </a:ext>
            </a:extLst>
          </p:cNvPr>
          <p:cNvCxnSpPr>
            <a:cxnSpLocks/>
          </p:cNvCxnSpPr>
          <p:nvPr/>
        </p:nvCxnSpPr>
        <p:spPr bwMode="auto">
          <a:xfrm>
            <a:off x="276607" y="6297105"/>
            <a:ext cx="116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3AF9036-EBCD-1737-856D-5045CE08914A}"/>
              </a:ext>
            </a:extLst>
          </p:cNvPr>
          <p:cNvSpPr txBox="1"/>
          <p:nvPr/>
        </p:nvSpPr>
        <p:spPr bwMode="auto">
          <a:xfrm>
            <a:off x="5634669" y="2550694"/>
            <a:ext cx="3477247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fr-FR" sz="2000" dirty="0">
                <a:latin typeface="Syndicat BetaA Bold"/>
                <a:ea typeface="Syndicat BetaA Bold"/>
              </a:rPr>
              <a:t>Donner aux bailleurs sociaux les moyens de rénover leur patrimoine de manière performante</a:t>
            </a:r>
          </a:p>
          <a:p>
            <a:pPr>
              <a:defRPr/>
            </a:pPr>
            <a:endParaRPr lang="fr-FR" sz="2000" dirty="0">
              <a:latin typeface="Syndicat BetaA Bold"/>
              <a:ea typeface="Syndicat BetaA Bold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fr-FR" sz="2000" dirty="0">
                <a:latin typeface="Syndicat BetaA Bold"/>
                <a:ea typeface="Syndicat BetaA Bold"/>
              </a:rPr>
              <a:t>Déployer une politique publique dédiée spécifiquement à la précarité énergétique</a:t>
            </a:r>
            <a:endParaRPr lang="fr-FR" sz="2000" dirty="0">
              <a:latin typeface="Syndicat BetaA Bold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1BEB7D-48DE-1531-485E-81AD39A2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8" t="-148" b="186"/>
          <a:stretch/>
        </p:blipFill>
        <p:spPr bwMode="auto">
          <a:xfrm>
            <a:off x="9327710" y="1981199"/>
            <a:ext cx="2673789" cy="414690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F369648-3A08-92A7-FE73-741545F61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7" y="5081635"/>
            <a:ext cx="53259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« En l’état, les dispositions prévues dans le projet de loi de finances pour 2026 concernant les bailleurs sociaux sont inacceptables.” Emmanuelle Cosse, </a:t>
            </a:r>
            <a:r>
              <a:rPr lang="fr-FR" altLang="fr-FR" sz="1400" i="1" dirty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dossier de presse JCPE, nov. 2025</a:t>
            </a:r>
            <a:endParaRPr lang="fr-FR" altLang="fr-FR" sz="1600" i="1" dirty="0">
              <a:solidFill>
                <a:schemeClr val="bg2">
                  <a:lumMod val="10000"/>
                </a:schemeClr>
              </a:solidFill>
              <a:latin typeface="Syndicat BetaA Light" pitchFamily="2" charset="77"/>
              <a:ea typeface="Syndicat BetaA Light" pitchFamily="2" charset="77"/>
            </a:endParaRPr>
          </a:p>
        </p:txBody>
      </p:sp>
      <p:pic>
        <p:nvPicPr>
          <p:cNvPr id="9" name="Image 8" descr="Une image contenant Police, Graphique, logo, texte&#10;&#10;Le contenu généré par l’IA peut être incorrect.">
            <a:extLst>
              <a:ext uri="{FF2B5EF4-FFF2-40B4-BE49-F238E27FC236}">
                <a16:creationId xmlns:a16="http://schemas.microsoft.com/office/drawing/2014/main" id="{1466E006-F982-B3DA-BB20-2CBF5DD45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0576" y="269479"/>
            <a:ext cx="1719307" cy="8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58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E06C2A24-9A06-21B9-FBA5-41EE4CC0A414}"/>
              </a:ext>
            </a:extLst>
          </p:cNvPr>
          <p:cNvSpPr txBox="1">
            <a:spLocks/>
          </p:cNvSpPr>
          <p:nvPr/>
        </p:nvSpPr>
        <p:spPr>
          <a:xfrm>
            <a:off x="909918" y="887590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solidFill>
                  <a:schemeClr val="bg1"/>
                </a:solidFill>
              </a:rPr>
              <a:t>MERCI DE VOTRE ATTENTION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99598B-CFD2-C919-9885-5BDD4E1B2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699" y="5581675"/>
            <a:ext cx="3217333" cy="774906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AB43A24D-333D-A9FC-0D6F-724A2BA18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27848" y="5499100"/>
            <a:ext cx="2438086" cy="944758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Le contenu généré par l’IA peut être incorrect.">
            <a:extLst>
              <a:ext uri="{FF2B5EF4-FFF2-40B4-BE49-F238E27FC236}">
                <a16:creationId xmlns:a16="http://schemas.microsoft.com/office/drawing/2014/main" id="{AE7BB51C-D7F0-4A2E-B349-06ACAEAE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8008" y="5013176"/>
            <a:ext cx="2751930" cy="17070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2CE05E-6481-16EC-59DB-0CB6C3004A8E}"/>
              </a:ext>
            </a:extLst>
          </p:cNvPr>
          <p:cNvSpPr txBox="1"/>
          <p:nvPr/>
        </p:nvSpPr>
        <p:spPr>
          <a:xfrm>
            <a:off x="3657599" y="4452730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</a:rPr>
              <a:t>www.programme-slime.fr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87337" y="-397632"/>
            <a:ext cx="4623391" cy="2037450"/>
          </a:xfrm>
        </p:spPr>
        <p:txBody>
          <a:bodyPr/>
          <a:lstStyle/>
          <a:p>
            <a:pPr>
              <a:defRPr/>
            </a:pPr>
            <a:r>
              <a:rPr lang="fr-FR">
                <a:latin typeface="Syndicat BetaA Bold"/>
                <a:ea typeface="Syndicat BetaA Bold"/>
              </a:rPr>
              <a:t>Le Slime en quelques mots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36180" y="2922213"/>
            <a:ext cx="4967340" cy="1431162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 sz="1600" b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C’est un outil </a:t>
            </a:r>
            <a:r>
              <a:rPr lang="fr-FR" sz="1600">
                <a:solidFill>
                  <a:schemeClr val="bg2">
                    <a:lumMod val="10000"/>
                  </a:schemeClr>
                </a:solidFill>
                <a:latin typeface="Syndicat BetaA Bold" pitchFamily="2" charset="77"/>
                <a:ea typeface="Syndicat BetaA Bold" pitchFamily="2" charset="77"/>
              </a:rPr>
              <a:t>d’ingénierie territoriale </a:t>
            </a:r>
            <a:r>
              <a:rPr lang="fr-FR" sz="1600" b="0">
                <a:solidFill>
                  <a:schemeClr val="bg2">
                    <a:lumMod val="10000"/>
                  </a:schemeClr>
                </a:solidFill>
                <a:latin typeface="Syndicat BetaA Light" pitchFamily="2" charset="77"/>
                <a:ea typeface="Syndicat BetaA Light" pitchFamily="2" charset="77"/>
              </a:rPr>
              <a:t>au service des collectivités, pour la mise en œuvre de politiques ambitieuses de </a:t>
            </a:r>
            <a:r>
              <a:rPr lang="fr-FR" sz="1600">
                <a:solidFill>
                  <a:schemeClr val="bg2">
                    <a:lumMod val="10000"/>
                  </a:schemeClr>
                </a:solidFill>
                <a:latin typeface="Syndicat BetaA Bold" pitchFamily="2" charset="77"/>
                <a:ea typeface="Syndicat BetaA Bold" pitchFamily="2" charset="77"/>
              </a:rPr>
              <a:t>lutte contre la précarité énergétique.</a:t>
            </a:r>
            <a:r>
              <a:rPr lang="fr-FR" sz="1600">
                <a:latin typeface="Syndicat BetaA Bold" pitchFamily="2" charset="77"/>
                <a:ea typeface="Syndicat BetaA Bold" pitchFamily="2" charset="77"/>
              </a:rPr>
              <a:t> </a:t>
            </a:r>
            <a:endParaRPr lang="fr-FR" sz="1800">
              <a:latin typeface="Syndicat BetaA Bold" pitchFamily="2" charset="77"/>
              <a:ea typeface="Syndicat BetaA Bold" pitchFamily="2" charset="77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3</a:t>
            </a:fld>
            <a:endParaRPr lang="fr-FR"/>
          </a:p>
        </p:txBody>
      </p:sp>
      <p:cxnSp>
        <p:nvCxnSpPr>
          <p:cNvPr id="15" name="Connecteur droit 14"/>
          <p:cNvCxnSpPr>
            <a:cxnSpLocks/>
          </p:cNvCxnSpPr>
          <p:nvPr/>
        </p:nvCxnSpPr>
        <p:spPr bwMode="auto">
          <a:xfrm>
            <a:off x="276607" y="6297105"/>
            <a:ext cx="116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 bwMode="auto">
          <a:xfrm>
            <a:off x="276606" y="1958511"/>
            <a:ext cx="455818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fr-FR" sz="2000">
                <a:latin typeface="Syndicat BetaA Bold"/>
                <a:ea typeface="Syndicat BetaA Bold"/>
              </a:rPr>
              <a:t>Le </a:t>
            </a:r>
            <a:r>
              <a:rPr lang="fr-FR" sz="2000" err="1">
                <a:latin typeface="Syndicat BetaA Bold"/>
                <a:ea typeface="Syndicat BetaA Bold"/>
              </a:rPr>
              <a:t>Slime</a:t>
            </a:r>
            <a:r>
              <a:rPr lang="fr-FR" sz="2000">
                <a:latin typeface="Syndicat BetaA Bold"/>
                <a:ea typeface="Syndicat BetaA Bold"/>
              </a:rPr>
              <a:t> est un programme CEE depuis 2013 porté par </a:t>
            </a:r>
            <a:r>
              <a:rPr lang="fr-FR" sz="2000" err="1">
                <a:latin typeface="Syndicat BetaA Bold"/>
                <a:ea typeface="Syndicat BetaA Bold"/>
              </a:rPr>
              <a:t>Cler</a:t>
            </a:r>
            <a:r>
              <a:rPr lang="fr-FR" sz="2000">
                <a:latin typeface="Syndicat BetaA Bold"/>
                <a:ea typeface="Syndicat BetaA Bold"/>
              </a:rPr>
              <a:t> solutions</a:t>
            </a:r>
            <a:endParaRPr lang="fr-FR" sz="2000">
              <a:latin typeface="Syndicat BetaA Bold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336180" y="4554944"/>
            <a:ext cx="507968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>
                <a:solidFill>
                  <a:srgbClr val="C35549"/>
                </a:solidFill>
                <a:latin typeface="Syndicat BetaA Bold"/>
                <a:ea typeface="Syndicat BetaA Bold"/>
              </a:rPr>
              <a:t>Objectifs du programme </a:t>
            </a:r>
            <a:endParaRPr/>
          </a:p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 sz="1600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Massifier le repérage et l’orientation des ménages </a:t>
            </a:r>
            <a:r>
              <a:rPr lang="fr-FR" sz="1600" b="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en situation de précarité énergétique grâce à la coordination des acteurs et dispositifs présents sur les territoires.</a:t>
            </a:r>
            <a:endParaRPr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3AC7BE1-2FAF-70B8-366F-FB664F2061CB}"/>
              </a:ext>
            </a:extLst>
          </p:cNvPr>
          <p:cNvSpPr txBox="1"/>
          <p:nvPr/>
        </p:nvSpPr>
        <p:spPr bwMode="auto">
          <a:xfrm>
            <a:off x="5383894" y="2228850"/>
            <a:ext cx="3760105" cy="291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85725" indent="-85725" algn="l" defTabSz="9144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95250" algn="l" defTabSz="9144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85725" algn="l" defTabSz="9144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95250" algn="l" defTabSz="9144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7675" indent="-85725" algn="l" defTabSz="9144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200"/>
              </a:spcAft>
              <a:buFont typeface="Arial"/>
              <a:buNone/>
              <a:defRPr/>
            </a:pPr>
            <a:r>
              <a:rPr lang="fr-FR" sz="1400" b="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De par leurs compétences, 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les collectivités territoriales peuvent agir pour résorber ce phénomène</a:t>
            </a:r>
            <a:r>
              <a:rPr lang="fr-FR" sz="1400" b="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, ce qui permet de :</a:t>
            </a:r>
            <a:endParaRPr/>
          </a:p>
          <a:p>
            <a:pPr lvl="4" algn="just">
              <a:spcAft>
                <a:spcPts val="1200"/>
              </a:spcAft>
              <a:buClr>
                <a:srgbClr val="ED6442"/>
              </a:buClr>
              <a:buFont typeface="Courier New"/>
              <a:buChar char="o"/>
              <a:defRPr/>
            </a:pPr>
            <a:r>
              <a:rPr lang="fr-FR" sz="1400" b="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 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Réduire les inégalités et augmenter le pouvoir d’achat </a:t>
            </a:r>
            <a:endParaRPr/>
          </a:p>
          <a:p>
            <a:pPr lvl="4" algn="just">
              <a:spcAft>
                <a:spcPts val="1200"/>
              </a:spcAft>
              <a:buClr>
                <a:srgbClr val="ED6442"/>
              </a:buClr>
              <a:buFont typeface="Courier New"/>
              <a:buChar char="o"/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 Optimiser l’efficacité des aides publiques</a:t>
            </a:r>
            <a:endParaRPr/>
          </a:p>
          <a:p>
            <a:pPr lvl="4" algn="just">
              <a:spcAft>
                <a:spcPts val="1200"/>
              </a:spcAft>
              <a:buClr>
                <a:srgbClr val="ED6442"/>
              </a:buClr>
              <a:buFont typeface="Courier New"/>
              <a:buChar char="o"/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 Favoriser la rénovation des passoires énergétiques</a:t>
            </a:r>
            <a:endParaRPr/>
          </a:p>
          <a:p>
            <a:pPr lvl="4" algn="just">
              <a:spcAft>
                <a:spcPts val="1200"/>
              </a:spcAft>
              <a:buClr>
                <a:srgbClr val="ED6442"/>
              </a:buClr>
              <a:buFont typeface="Courier New"/>
              <a:buChar char="o"/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 Répondre à un enjeu sanitaire et réduire les dépenses de santé</a:t>
            </a:r>
            <a:endParaRPr lang="fr-FR" sz="1200">
              <a:solidFill>
                <a:schemeClr val="bg2">
                  <a:lumMod val="10000"/>
                </a:schemeClr>
              </a:solidFill>
              <a:latin typeface="Syndicat BetaA Bold"/>
              <a:ea typeface="Syndicat BetaA Bold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C55DD2-BE17-7B54-5F6C-54EA134CA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8" t="-148" b="186"/>
          <a:stretch/>
        </p:blipFill>
        <p:spPr bwMode="auto">
          <a:xfrm>
            <a:off x="9327710" y="1981199"/>
            <a:ext cx="2673789" cy="41469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87337" y="-397632"/>
            <a:ext cx="4623391" cy="2037450"/>
          </a:xfrm>
        </p:spPr>
        <p:txBody>
          <a:bodyPr/>
          <a:lstStyle/>
          <a:p>
            <a:pPr>
              <a:defRPr/>
            </a:pPr>
            <a:r>
              <a:rPr lang="fr-FR">
                <a:latin typeface="Syndicat BetaA Bold"/>
                <a:ea typeface="Syndicat BetaA Bold"/>
              </a:rPr>
              <a:t>Le Slime en quelques mots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4</a:t>
            </a:fld>
            <a:endParaRPr lang="fr-FR"/>
          </a:p>
        </p:txBody>
      </p:sp>
      <p:cxnSp>
        <p:nvCxnSpPr>
          <p:cNvPr id="15" name="Connecteur droit 14"/>
          <p:cNvCxnSpPr>
            <a:cxnSpLocks/>
          </p:cNvCxnSpPr>
          <p:nvPr/>
        </p:nvCxnSpPr>
        <p:spPr bwMode="auto">
          <a:xfrm>
            <a:off x="276607" y="6297105"/>
            <a:ext cx="116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 bwMode="auto">
          <a:xfrm>
            <a:off x="7680175" y="953792"/>
            <a:ext cx="3710755" cy="202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fr-FR" sz="1600">
                <a:latin typeface="Syndicat BetaA Bold"/>
                <a:ea typeface="Syndicat BetaA Bold"/>
              </a:rPr>
              <a:t>Méthodes de repérage </a:t>
            </a:r>
            <a:endParaRPr/>
          </a:p>
          <a:p>
            <a:pPr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Principe : s’appuyer sur un réseau de donneurs d’alerte animé par la collectivité.</a:t>
            </a:r>
            <a:endParaRPr/>
          </a:p>
          <a:p>
            <a:pPr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Démarche d’</a:t>
            </a:r>
            <a:r>
              <a:rPr lang="fr-FR" sz="1400" i="1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aller vers 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pour</a:t>
            </a:r>
            <a:r>
              <a:rPr lang="fr-FR" sz="1400" i="1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 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identifier les ménages encore mal ciblés par les dispositifs classiques de l'action sociale ou de l'amélioration de l'habitat.</a:t>
            </a:r>
            <a:endParaRPr lang="fr-FR" sz="1400">
              <a:latin typeface="Syndicat BetaA Bold"/>
              <a:ea typeface="Syndicat BetaA Bold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rcRect t="14637" b="16668"/>
          <a:stretch/>
        </p:blipFill>
        <p:spPr bwMode="auto">
          <a:xfrm>
            <a:off x="161964" y="2024075"/>
            <a:ext cx="3311813" cy="32194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3485211" y="2887439"/>
            <a:ext cx="296304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 sz="1600">
                <a:latin typeface="Syndicat BetaA Bold"/>
                <a:ea typeface="Syndicat BetaA Bold"/>
              </a:rPr>
              <a:t>Public visé</a:t>
            </a:r>
            <a:endParaRPr/>
          </a:p>
          <a:p>
            <a:pPr marL="0" indent="0" algn="just">
              <a:spcAft>
                <a:spcPts val="600"/>
              </a:spcAft>
              <a:buNone/>
              <a:defRPr/>
            </a:pPr>
            <a:r>
              <a:rPr lang="fr-FR" sz="1400" b="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Tous les </a:t>
            </a:r>
            <a:r>
              <a:rPr lang="fr-FR" sz="1400" b="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ménages très modestes</a:t>
            </a:r>
            <a:r>
              <a:rPr lang="fr-FR" sz="1400" b="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, quel que soit leur statut d’occupation : propriétaires occupants, locataires du parc privé et du parc social.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7680176" y="3580561"/>
            <a:ext cx="4036129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fr-FR" sz="1600">
                <a:latin typeface="Syndicat BetaA Bold"/>
                <a:ea typeface="Syndicat BetaA Bold"/>
              </a:rPr>
              <a:t>Sortir des solutions curatives pour un accompagnement préventif</a:t>
            </a:r>
            <a:endParaRPr/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Le Slime s’appuie sur le 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"/>
                <a:ea typeface="Syndicat BetaA"/>
              </a:rPr>
              <a:t>pouvoir d’agir </a:t>
            </a:r>
            <a:r>
              <a:rPr lang="fr-FR" sz="14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des ménages en instaurant une relation de confiance et en leur permettant de reprendre en main les questions d’énergie dans leur logement.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5</a:t>
            </a:fld>
            <a:endParaRPr lang="fr-FR"/>
          </a:p>
        </p:txBody>
      </p:sp>
      <p:sp>
        <p:nvSpPr>
          <p:cNvPr id="8" name="ZoneTexte 26"/>
          <p:cNvSpPr/>
          <p:nvPr/>
        </p:nvSpPr>
        <p:spPr bwMode="auto">
          <a:xfrm>
            <a:off x="983432" y="1239213"/>
            <a:ext cx="508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dirty="0">
                <a:latin typeface="Syndicat BetaA"/>
                <a:ea typeface="Syndicat BetaA"/>
              </a:rPr>
              <a:t>Évolution du nombre de ménages accompagnés depuis 2013</a:t>
            </a:r>
            <a:endParaRPr dirty="0"/>
          </a:p>
        </p:txBody>
      </p:sp>
      <p:sp>
        <p:nvSpPr>
          <p:cNvPr id="5" name="Titre 1"/>
          <p:cNvSpPr txBox="1"/>
          <p:nvPr/>
        </p:nvSpPr>
        <p:spPr bwMode="auto">
          <a:xfrm>
            <a:off x="276607" y="-56697"/>
            <a:ext cx="4623391" cy="15478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>
                <a:latin typeface="Syndicat BetaA Bold"/>
                <a:ea typeface="Syndicat BetaA Bold"/>
              </a:rPr>
              <a:t>Le Slime en quelques chiffres</a:t>
            </a:r>
            <a:endParaRPr/>
          </a:p>
        </p:txBody>
      </p:sp>
      <p:sp>
        <p:nvSpPr>
          <p:cNvPr id="14" name="Titre 1"/>
          <p:cNvSpPr/>
          <p:nvPr/>
        </p:nvSpPr>
        <p:spPr bwMode="auto">
          <a:xfrm>
            <a:off x="6826133" y="57727"/>
            <a:ext cx="5089258" cy="6304973"/>
          </a:xfrm>
          <a:prstGeom prst="rect">
            <a:avLst/>
          </a:prstGeom>
          <a:solidFill>
            <a:srgbClr val="FEFFFD"/>
          </a:solidFill>
          <a:ln>
            <a:solidFill>
              <a:srgbClr val="C35549"/>
            </a:solidFill>
          </a:ln>
        </p:spPr>
        <p:txBody>
          <a:bodyPr anchor="ctr"/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  <a:ea typeface="ＭＳ Ｐゴシック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  <a:ea typeface="ＭＳ Ｐゴシック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ＭＳ Ｐゴシック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ＭＳ Ｐゴシック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ＭＳ Ｐゴシック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ＭＳ Ｐゴシック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ＭＳ Ｐゴシック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sz="2400">
                <a:latin typeface="Syndicat BetaA"/>
              </a:rPr>
              <a:t>54 </a:t>
            </a:r>
            <a:r>
              <a:rPr lang="fr-FR" sz="2400">
                <a:latin typeface="Syndicat BetaA"/>
                <a:ea typeface="Syndicat BetaA"/>
              </a:rPr>
              <a:t>collectivités engagées</a:t>
            </a:r>
            <a:endParaRPr/>
          </a:p>
          <a:p>
            <a:pPr algn="just"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</a:rPr>
              <a:t>1 Conseil régional :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</a:rPr>
              <a:t>La Réunion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cs typeface="Arial"/>
              </a:rPr>
              <a:t>23</a:t>
            </a: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 Conseils départementaux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Ain, Alpes-de-Haute-Provence, Alpes-Maritimes, Aude, Côte d’Or, Drôme, Eure-et-Loir, Finistère, Gard, Gironde, Haute-Garonne, Indre-et-Loire, Loire-Atlantique, Lot, Lot-et-Garonne, Manche, Mayenne, Morbihan, Pyrénées Orientales, Val de Marne, Vienne, Collectivité Européenne d’Alsace, Seine-Saint-Denis</a:t>
            </a:r>
            <a:endParaRPr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7 Communautés d’agglomération 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Fougères Agglomération, Lamballe Terre &amp; Mer, Mauges Communauté, Eurométropole de Metz, Paris Saclay, Saint-Brieuc Armor, La Rochelle</a:t>
            </a:r>
            <a:endParaRPr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6 Communautés de communes 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Couesnon Marche de Bretagne, Plaine de l’Ain, Crestois et Pays de Saillans, Leff Armor Communauté, </a:t>
            </a:r>
            <a:r>
              <a:rPr lang="fr-FR" sz="1400" err="1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Kreiz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 Breizh, Portes du Haut-Doubs</a:t>
            </a:r>
            <a:endParaRPr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  <a:cs typeface="Arial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1 Communauté urbaine 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Grand Paris Seine Oise</a:t>
            </a:r>
            <a:endParaRPr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4 CCAS 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Malaunay, Grenoble, Montpellier, </a:t>
            </a:r>
            <a:r>
              <a:rPr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les Sables </a:t>
            </a:r>
            <a:r>
              <a:rPr sz="1400" err="1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d’Olonne</a:t>
            </a:r>
            <a:endParaRPr lang="fr-FR"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  <a:cs typeface="Arial"/>
            </a:endParaRPr>
          </a:p>
          <a:p>
            <a:pPr marL="0" indent="0">
              <a:buFont typeface="Arial"/>
              <a:buNone/>
              <a:defRPr/>
            </a:pPr>
            <a:endParaRPr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  <a:cs typeface="Arial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4 Métropoles 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Brest Métropole, Métropole de Lyon, Métropole Européenne de Lille, Nantes Métropole,</a:t>
            </a:r>
            <a:endParaRPr/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5 Villes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Montfermeil, Besançon, La Roche-sur-Yon, Paris, Marseille</a:t>
            </a:r>
            <a:endParaRPr/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2 Syndicats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SYDEV, SIEEEN</a:t>
            </a:r>
            <a:endParaRPr sz="1400">
              <a:solidFill>
                <a:schemeClr val="bg2">
                  <a:lumMod val="25000"/>
                </a:schemeClr>
              </a:solidFill>
              <a:latin typeface="Syndicat BetaA Light"/>
              <a:ea typeface="Syndicat BetaA Light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400" b="1">
                <a:solidFill>
                  <a:schemeClr val="bg2">
                    <a:lumMod val="25000"/>
                  </a:schemeClr>
                </a:solidFill>
                <a:latin typeface="Syndicat BetaA Bold"/>
                <a:ea typeface="Syndicat BetaA Bold"/>
                <a:cs typeface="Arial"/>
              </a:rPr>
              <a:t>1 EPT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Syndicat BetaA Light"/>
                <a:ea typeface="Syndicat BetaA Light"/>
                <a:cs typeface="Arial"/>
              </a:rPr>
              <a:t>: Est Ensemble</a:t>
            </a:r>
            <a:endParaRPr/>
          </a:p>
        </p:txBody>
      </p:sp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344866"/>
              </p:ext>
            </p:extLst>
          </p:nvPr>
        </p:nvGraphicFramePr>
        <p:xfrm>
          <a:off x="295468" y="1844809"/>
          <a:ext cx="7403568" cy="414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ACADA49-DF37-980B-1DA4-EE0558E4F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05" y="6151213"/>
            <a:ext cx="67056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latin typeface="Syndicat BetaA"/>
                <a:ea typeface="Syndicat BetaA"/>
              </a:rPr>
              <a:t>Depuis plus de 10 ans, ce programme a permis à plus de 80 collectivités d’accompagner près de 100 000 ménages.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rcRect l="7191" t="9284" b="20329"/>
          <a:stretch/>
        </p:blipFill>
        <p:spPr bwMode="auto">
          <a:xfrm>
            <a:off x="4615543" y="1083914"/>
            <a:ext cx="2870188" cy="30804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rcRect t="16293" b="19194"/>
          <a:stretch/>
        </p:blipFill>
        <p:spPr bwMode="auto">
          <a:xfrm>
            <a:off x="851635" y="1543240"/>
            <a:ext cx="2779465" cy="25374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33463" y="104626"/>
            <a:ext cx="5223753" cy="1751477"/>
          </a:xfrm>
        </p:spPr>
        <p:txBody>
          <a:bodyPr/>
          <a:lstStyle/>
          <a:p>
            <a:pPr>
              <a:defRPr/>
            </a:pPr>
            <a:r>
              <a:rPr lang="fr-FR">
                <a:latin typeface="Syndicat BetaA Bold"/>
                <a:ea typeface="Syndicat BetaA Bold"/>
              </a:rPr>
              <a:t>Une méthodologie en 3 étapes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E6BA996-A1A7-48A9-A6EC-4545BBCA3A04}" type="slidenum">
              <a:rPr lang="fr-FR"/>
              <a:t>6</a:t>
            </a:fld>
            <a:endParaRPr lang="fr-FR"/>
          </a:p>
        </p:txBody>
      </p:sp>
      <p:sp>
        <p:nvSpPr>
          <p:cNvPr id="14" name="Rectangle 13"/>
          <p:cNvSpPr/>
          <p:nvPr/>
        </p:nvSpPr>
        <p:spPr bwMode="auto">
          <a:xfrm>
            <a:off x="1478269" y="4109961"/>
            <a:ext cx="1526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lvl="1" indent="-228600" algn="ctr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>
                <a:latin typeface="Syndicat BetaA Bold"/>
                <a:ea typeface="Syndicat BetaA Bold"/>
              </a:rPr>
              <a:t>Repérer</a:t>
            </a:r>
            <a:endParaRPr lang="fr-FR">
              <a:latin typeface="Syndicat BetaA"/>
              <a:ea typeface="Syndicat Beta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6831" y="4643655"/>
            <a:ext cx="35912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fr-FR" sz="12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Organisation d’une chaîne de détection des ménages, notamment par la </a:t>
            </a:r>
            <a:r>
              <a:rPr lang="fr-FR" sz="1200" b="1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mobilisation et l’animation d’un réseau de donneurs d’alerte </a:t>
            </a:r>
            <a:r>
              <a:rPr lang="fr-FR" sz="12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(travailleurs sociaux, fournisseurs d’énergie, professionnels du secteur médical, associations caritatives, etc.).</a:t>
            </a:r>
            <a:endParaRPr/>
          </a:p>
        </p:txBody>
      </p:sp>
      <p:sp>
        <p:nvSpPr>
          <p:cNvPr id="16" name="Rectangle 15"/>
          <p:cNvSpPr/>
          <p:nvPr/>
        </p:nvSpPr>
        <p:spPr bwMode="auto">
          <a:xfrm>
            <a:off x="4983066" y="4125819"/>
            <a:ext cx="222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algn="ctr">
              <a:spcAft>
                <a:spcPts val="600"/>
              </a:spcAft>
              <a:defRPr/>
            </a:pPr>
            <a:r>
              <a:rPr lang="fr-FR">
                <a:latin typeface="Syndicat BetaA Bold"/>
                <a:ea typeface="Syndicat BetaA Bold"/>
              </a:rPr>
              <a:t>2. Diagnostiquer</a:t>
            </a:r>
            <a:endParaRPr lang="fr-FR">
              <a:latin typeface="Syndicat BetaA"/>
              <a:ea typeface="Syndicat BetaA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255409" y="4643655"/>
            <a:ext cx="359045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fr-FR" sz="1200" b="1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Réalisation d’un diagnostic sociotechnique au domicile des ménages </a:t>
            </a:r>
            <a:r>
              <a:rPr lang="fr-FR" sz="12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pour qualifier l’état du bâti et des équipements, les usages et la situation sociale et financière du ménage. Installation de petits équipements d’économie d’énergie et conseils personnalisés. </a:t>
            </a:r>
            <a:endParaRPr/>
          </a:p>
        </p:txBody>
      </p:sp>
      <p:sp>
        <p:nvSpPr>
          <p:cNvPr id="20" name="Rectangle 19"/>
          <p:cNvSpPr/>
          <p:nvPr/>
        </p:nvSpPr>
        <p:spPr bwMode="auto">
          <a:xfrm>
            <a:off x="8794067" y="4094181"/>
            <a:ext cx="2675268" cy="36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algn="ctr">
              <a:spcAft>
                <a:spcPts val="600"/>
              </a:spcAft>
              <a:defRPr/>
            </a:pPr>
            <a:r>
              <a:rPr lang="fr-FR">
                <a:latin typeface="Syndicat BetaA Bold"/>
                <a:ea typeface="Syndicat BetaA Bold"/>
              </a:rPr>
              <a:t>3. Orienter et soutenir</a:t>
            </a:r>
            <a:endParaRPr lang="fr-FR">
              <a:latin typeface="Syndicat BetaA"/>
              <a:ea typeface="Syndicat BetaA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968208" y="4643655"/>
            <a:ext cx="3795432" cy="14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1200" b="1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Orientation des ménages vers des solutions durables et adaptées </a:t>
            </a:r>
            <a:r>
              <a:rPr lang="fr-FR" sz="12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: travaux de rénovation énergétique, fonds social d’aide aux travaux et au remplacement d’équipement, médiation avec le bailleur, aides sociales, traitement du logement indigne, etc. </a:t>
            </a:r>
            <a:r>
              <a:rPr lang="fr-FR" sz="1200" b="1">
                <a:solidFill>
                  <a:schemeClr val="bg2">
                    <a:lumMod val="10000"/>
                  </a:schemeClr>
                </a:solidFill>
                <a:latin typeface="Syndicat BetaA Bold"/>
                <a:ea typeface="Syndicat BetaA Bold"/>
              </a:rPr>
              <a:t>Un soutien renforcé </a:t>
            </a:r>
            <a:r>
              <a:rPr lang="fr-FR" sz="1200">
                <a:solidFill>
                  <a:schemeClr val="bg2">
                    <a:lumMod val="10000"/>
                  </a:schemeClr>
                </a:solidFill>
                <a:latin typeface="Syndicat BetaA Light"/>
                <a:ea typeface="Syndicat BetaA Light"/>
              </a:rPr>
              <a:t>est prévu pour les ménages les plus fragiles</a:t>
            </a:r>
            <a:endParaRPr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rcRect l="7191" b="19364"/>
          <a:stretch/>
        </p:blipFill>
        <p:spPr bwMode="auto">
          <a:xfrm>
            <a:off x="8473640" y="639728"/>
            <a:ext cx="2866725" cy="35246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>
            <a:extLst>
              <a:ext uri="{FF2B5EF4-FFF2-40B4-BE49-F238E27FC236}">
                <a16:creationId xmlns:a16="http://schemas.microsoft.com/office/drawing/2014/main" id="{BF0EFAB9-F9C7-F52D-C116-654E489F856F}"/>
              </a:ext>
            </a:extLst>
          </p:cNvPr>
          <p:cNvSpPr>
            <a:spLocks/>
          </p:cNvSpPr>
          <p:nvPr/>
        </p:nvSpPr>
        <p:spPr bwMode="auto">
          <a:xfrm>
            <a:off x="426000" y="369000"/>
            <a:ext cx="11340000" cy="6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srgbClr val="008D89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7DB8A6-29E1-8B73-D562-47A0295A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1" y="0"/>
            <a:ext cx="11339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E08B8C-86E9-05BE-C38C-D61E2337F4BB}"/>
              </a:ext>
            </a:extLst>
          </p:cNvPr>
          <p:cNvSpPr/>
          <p:nvPr/>
        </p:nvSpPr>
        <p:spPr>
          <a:xfrm>
            <a:off x="2602543" y="2248514"/>
            <a:ext cx="5384654" cy="2762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7A86B1-5A4F-9BFE-A0E0-40F8965A62AA}"/>
              </a:ext>
            </a:extLst>
          </p:cNvPr>
          <p:cNvSpPr txBox="1"/>
          <p:nvPr/>
        </p:nvSpPr>
        <p:spPr>
          <a:xfrm>
            <a:off x="3128102" y="2934088"/>
            <a:ext cx="4598064" cy="98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034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-DIN" panose="020B0504030202030204" pitchFamily="34" charset="77"/>
                <a:ea typeface="DIN 2014" panose="020B0504020202020204" pitchFamily="34" charset="77"/>
                <a:cs typeface="+mn-cs"/>
              </a:rPr>
              <a:t>Déploiement du SLIME à La Réunion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F59CBB-52CE-F5BC-76BC-C17040672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9" y="5814367"/>
            <a:ext cx="19996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218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0A8266-AAFE-4C08-5B5A-0DC90CAF5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231"/>
            <a:ext cx="8132064" cy="4351338"/>
          </a:xfrm>
        </p:spPr>
        <p:txBody>
          <a:bodyPr/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E71E9C-D5FA-E046-FD47-F2FA2A396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387" y="223153"/>
            <a:ext cx="1285886" cy="9288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EF009D-6F87-32AE-1A11-CBA0D0911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8329" y="237727"/>
            <a:ext cx="790269" cy="6127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4331A2-FBB7-1605-A67C-120427D45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347" y="155425"/>
            <a:ext cx="695004" cy="695004"/>
          </a:xfrm>
          <a:prstGeom prst="rect">
            <a:avLst/>
          </a:prstGeom>
        </p:spPr>
      </p:pic>
      <p:graphicFrame>
        <p:nvGraphicFramePr>
          <p:cNvPr id="18" name="Espace réservé du contenu 3">
            <a:extLst>
              <a:ext uri="{FF2B5EF4-FFF2-40B4-BE49-F238E27FC236}">
                <a16:creationId xmlns:a16="http://schemas.microsoft.com/office/drawing/2014/main" id="{42AB1553-A15F-3DF7-92D6-437C1687E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906300"/>
              </p:ext>
            </p:extLst>
          </p:nvPr>
        </p:nvGraphicFramePr>
        <p:xfrm>
          <a:off x="-563880" y="850430"/>
          <a:ext cx="3697777" cy="6007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8C6AA37C-FE83-58AC-BDCE-E7BC110B7A07}"/>
              </a:ext>
            </a:extLst>
          </p:cNvPr>
          <p:cNvSpPr txBox="1"/>
          <p:nvPr/>
        </p:nvSpPr>
        <p:spPr>
          <a:xfrm>
            <a:off x="2752344" y="1828343"/>
            <a:ext cx="5229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ervice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ocal d’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ntervention pour la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aîtrise de l’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nergie - 2014 :</a:t>
            </a:r>
          </a:p>
          <a:p>
            <a:pPr marL="0" marR="0" lvl="0" indent="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Ménages très modestes – Intervenir rapidement et massivement auprès des ménages en difficulté dans la gestion de leur énergie</a:t>
            </a:r>
          </a:p>
          <a:p>
            <a:pPr marL="0" marR="0" lvl="0" indent="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Bilan de consommation énergétique et situation sociale des familles en précarité</a:t>
            </a:r>
          </a:p>
          <a:p>
            <a:pPr marL="285750" marR="0" lvl="0" indent="-28575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just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Conseil sur les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éco-gestes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accompagnement budgétaire (gestion des factures), amélioration du confort</a:t>
            </a:r>
          </a:p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FA628AA-3B69-B632-B930-D41B42A8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8253" y="1046887"/>
            <a:ext cx="3359263" cy="18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31B358-AFF2-7965-ED40-30FD2E6083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7977" y="3880186"/>
            <a:ext cx="3441124" cy="18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1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CEA75C2-DF65-7115-4E50-7DED094F2D5C}"/>
              </a:ext>
            </a:extLst>
          </p:cNvPr>
          <p:cNvGrpSpPr/>
          <p:nvPr/>
        </p:nvGrpSpPr>
        <p:grpSpPr>
          <a:xfrm>
            <a:off x="244482" y="0"/>
            <a:ext cx="5372122" cy="1952657"/>
            <a:chOff x="-1721012" y="3749025"/>
            <a:chExt cx="10082336" cy="32303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1F8F17F1-C62E-8D6E-EAE4-93FD90F1BD50}"/>
                </a:ext>
              </a:extLst>
            </p:cNvPr>
            <p:cNvSpPr/>
            <p:nvPr/>
          </p:nvSpPr>
          <p:spPr>
            <a:xfrm>
              <a:off x="-1721012" y="4154278"/>
              <a:ext cx="3585654" cy="2825087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111"/>
              <a:endParaRPr lang="fr-FR" sz="151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E74AC60-9AC4-B369-7AC4-F8A48483B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4" t="23138" r="17490" b="30577"/>
            <a:stretch/>
          </p:blipFill>
          <p:spPr>
            <a:xfrm>
              <a:off x="6763582" y="3749025"/>
              <a:ext cx="1597742" cy="1151606"/>
            </a:xfrm>
            <a:prstGeom prst="rect">
              <a:avLst/>
            </a:prstGeom>
          </p:spPr>
        </p:pic>
        <p:pic>
          <p:nvPicPr>
            <p:cNvPr id="6" name="Graphique 5" descr="Famille avec un garçon contour">
              <a:extLst>
                <a:ext uri="{FF2B5EF4-FFF2-40B4-BE49-F238E27FC236}">
                  <a16:creationId xmlns:a16="http://schemas.microsoft.com/office/drawing/2014/main" id="{8D324C68-E92A-7C26-4888-A7E2D3DF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397656" y="4363955"/>
              <a:ext cx="1170001" cy="117000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F755F15-5C64-0EDB-5BFD-320455D873ED}"/>
                </a:ext>
              </a:extLst>
            </p:cNvPr>
            <p:cNvSpPr txBox="1"/>
            <p:nvPr/>
          </p:nvSpPr>
          <p:spPr>
            <a:xfrm>
              <a:off x="-1462133" y="5702775"/>
              <a:ext cx="3060171" cy="122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8111"/>
              <a:r>
                <a:rPr lang="fr-FR" sz="1400" dirty="0">
                  <a:solidFill>
                    <a:prstClr val="white">
                      <a:lumMod val="95000"/>
                    </a:prstClr>
                  </a:solidFill>
                </a:rPr>
                <a:t>Plus de 35 000 diagnostics depuis 2014</a:t>
              </a:r>
            </a:p>
          </p:txBody>
        </p: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7678B20-3E11-5C3A-02B5-DD051682D072}"/>
              </a:ext>
            </a:extLst>
          </p:cNvPr>
          <p:cNvSpPr/>
          <p:nvPr/>
        </p:nvSpPr>
        <p:spPr>
          <a:xfrm>
            <a:off x="4373689" y="1109845"/>
            <a:ext cx="1987690" cy="170769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111"/>
            <a:endParaRPr lang="fr-FR" sz="1512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14C084-83DA-3DC6-4FC3-01171A75D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218" y="1611011"/>
            <a:ext cx="734069" cy="7340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4436427-226C-6622-69AC-5A50FD81EB47}"/>
              </a:ext>
            </a:extLst>
          </p:cNvPr>
          <p:cNvSpPr txBox="1"/>
          <p:nvPr/>
        </p:nvSpPr>
        <p:spPr>
          <a:xfrm>
            <a:off x="4499778" y="2395973"/>
            <a:ext cx="17316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3156"/>
            <a:r>
              <a:rPr lang="fr-FR" sz="1286" dirty="0">
                <a:solidFill>
                  <a:prstClr val="white">
                    <a:lumMod val="95000"/>
                  </a:prstClr>
                </a:solidFill>
                <a:latin typeface="Aptos" panose="02110004020202020204"/>
              </a:rPr>
              <a:t>10 chargés de visites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113152B-166B-F7B0-9938-8A44629A0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811" y="2951018"/>
            <a:ext cx="2239603" cy="126092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347AA6B-F7DF-1368-439E-C41A6EE8E876}"/>
              </a:ext>
            </a:extLst>
          </p:cNvPr>
          <p:cNvSpPr txBox="1"/>
          <p:nvPr/>
        </p:nvSpPr>
        <p:spPr>
          <a:xfrm>
            <a:off x="4153448" y="4251364"/>
            <a:ext cx="244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Diagnostic </a:t>
            </a:r>
            <a:r>
              <a:rPr lang="fr-FR" sz="1600" b="1" dirty="0" err="1"/>
              <a:t>socio-technique</a:t>
            </a:r>
            <a:endParaRPr lang="fr-FR" sz="16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763D9A-01BB-8EF5-D9B1-7A5F866FA16B}"/>
              </a:ext>
            </a:extLst>
          </p:cNvPr>
          <p:cNvSpPr txBox="1"/>
          <p:nvPr/>
        </p:nvSpPr>
        <p:spPr>
          <a:xfrm>
            <a:off x="207241" y="2496097"/>
            <a:ext cx="2947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8080"/>
                </a:solidFill>
              </a:rPr>
              <a:t>Conseils sur les écogestes et habitudes de consommation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205B5FE-4128-385D-C4E2-D297562C6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47" y="3419427"/>
            <a:ext cx="1428979" cy="891049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7406631-558A-1583-A4D5-4F1108002398}"/>
              </a:ext>
            </a:extLst>
          </p:cNvPr>
          <p:cNvGrpSpPr/>
          <p:nvPr/>
        </p:nvGrpSpPr>
        <p:grpSpPr>
          <a:xfrm>
            <a:off x="629274" y="5794510"/>
            <a:ext cx="2235103" cy="646331"/>
            <a:chOff x="3614473" y="4871641"/>
            <a:chExt cx="1983477" cy="49293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509005E-514E-A9B1-A60F-A998293BF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14473" y="4871641"/>
              <a:ext cx="492935" cy="492935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06A14ED-F4A7-A698-F06A-8C64E4A2A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7282" y="4929807"/>
              <a:ext cx="428012" cy="369333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1EA29A6-219A-7772-E6ED-D043E6F6C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15168" y="4929807"/>
              <a:ext cx="382782" cy="384909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DC8EE55C-CE1F-A462-697B-576A4923C6F9}"/>
              </a:ext>
            </a:extLst>
          </p:cNvPr>
          <p:cNvSpPr txBox="1"/>
          <p:nvPr/>
        </p:nvSpPr>
        <p:spPr>
          <a:xfrm>
            <a:off x="397604" y="5136090"/>
            <a:ext cx="2947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8080"/>
                </a:solidFill>
              </a:rPr>
              <a:t>Remise de petits équipements économes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A795F7-7954-D29D-8408-9EF2B586955A}"/>
              </a:ext>
            </a:extLst>
          </p:cNvPr>
          <p:cNvSpPr txBox="1"/>
          <p:nvPr/>
        </p:nvSpPr>
        <p:spPr>
          <a:xfrm>
            <a:off x="3917982" y="5654239"/>
            <a:ext cx="260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8080"/>
                </a:solidFill>
              </a:rPr>
              <a:t>Orientations et accompagnements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F9D5970-4CB1-DA79-DA6B-657A249A15E2}"/>
              </a:ext>
            </a:extLst>
          </p:cNvPr>
          <p:cNvGrpSpPr/>
          <p:nvPr/>
        </p:nvGrpSpPr>
        <p:grpSpPr>
          <a:xfrm>
            <a:off x="6833938" y="4033131"/>
            <a:ext cx="2915306" cy="2824869"/>
            <a:chOff x="190806" y="2449196"/>
            <a:chExt cx="3818280" cy="4164131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862B7AA-FB43-880B-823C-4EB6CC54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93094" y="5865715"/>
              <a:ext cx="1708293" cy="74761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0138AC-90E7-E2D7-482E-96F26988F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0540" y="2491588"/>
              <a:ext cx="1595621" cy="98811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0CD0974-7D74-15FF-9448-81D01E0BA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91091" y="5093850"/>
              <a:ext cx="2317995" cy="87314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16E0370-ED48-9337-BACF-343EBD7A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9504" y="2449196"/>
              <a:ext cx="1162050" cy="1285875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C71526E-8F57-7E90-005B-405D10A3B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6251" y="3506322"/>
              <a:ext cx="1871663" cy="1285875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06ED091-832E-7FF8-4313-A7C78C520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24540" y="3486043"/>
              <a:ext cx="1641985" cy="91105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5E83259-DE8D-9836-D6D4-8C0585E3E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0806" y="4899233"/>
              <a:ext cx="1450092" cy="120914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6C8D971-2195-26A0-DF19-B5AB83443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087914" y="4234263"/>
              <a:ext cx="1231595" cy="821705"/>
            </a:xfrm>
            <a:prstGeom prst="rect">
              <a:avLst/>
            </a:prstGeom>
          </p:spPr>
        </p:pic>
      </p:grp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4613657E-A569-1178-8134-C06802C3C0E6}"/>
              </a:ext>
            </a:extLst>
          </p:cNvPr>
          <p:cNvSpPr/>
          <p:nvPr/>
        </p:nvSpPr>
        <p:spPr>
          <a:xfrm rot="10800000">
            <a:off x="2919663" y="3304673"/>
            <a:ext cx="991952" cy="38126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id="{29A323D7-9121-42C8-97F4-FBD14974690B}"/>
              </a:ext>
            </a:extLst>
          </p:cNvPr>
          <p:cNvSpPr/>
          <p:nvPr/>
        </p:nvSpPr>
        <p:spPr>
          <a:xfrm rot="5400000">
            <a:off x="4983739" y="5036996"/>
            <a:ext cx="679349" cy="37988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C0584F3F-3743-5666-1E34-2D74F25F0611}"/>
              </a:ext>
            </a:extLst>
          </p:cNvPr>
          <p:cNvSpPr/>
          <p:nvPr/>
        </p:nvSpPr>
        <p:spPr>
          <a:xfrm rot="9135675">
            <a:off x="2795290" y="4629139"/>
            <a:ext cx="1342704" cy="39348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230BE85-B198-8340-2F2F-72DAD6B61E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42694" y="264418"/>
            <a:ext cx="4549728" cy="1521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002D1726-EF1E-ED82-6C29-63089B653F20}"/>
              </a:ext>
            </a:extLst>
          </p:cNvPr>
          <p:cNvSpPr txBox="1"/>
          <p:nvPr/>
        </p:nvSpPr>
        <p:spPr>
          <a:xfrm>
            <a:off x="8508270" y="1797241"/>
            <a:ext cx="24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Outil de diagnostic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781079C-B97C-7170-195B-E4F151F43D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31117" y="4463716"/>
            <a:ext cx="1796716" cy="239428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86870DD-02BC-6B28-F644-01AA27A61CB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10665" b="15546"/>
          <a:stretch/>
        </p:blipFill>
        <p:spPr>
          <a:xfrm>
            <a:off x="10347158" y="2123298"/>
            <a:ext cx="1780674" cy="2288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C4D6BD22-B20B-7072-794B-899321FD75E5}"/>
              </a:ext>
            </a:extLst>
          </p:cNvPr>
          <p:cNvSpPr txBox="1"/>
          <p:nvPr/>
        </p:nvSpPr>
        <p:spPr>
          <a:xfrm>
            <a:off x="8053137" y="2855496"/>
            <a:ext cx="2229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Rapport de visite</a:t>
            </a:r>
          </a:p>
        </p:txBody>
      </p:sp>
    </p:spTree>
    <p:extLst>
      <p:ext uri="{BB962C8B-B14F-4D97-AF65-F5344CB8AC3E}">
        <p14:creationId xmlns:p14="http://schemas.microsoft.com/office/powerpoint/2010/main" val="4716006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82">
      <a:dk1>
        <a:srgbClr val="CB5A43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C674C"/>
      </a:accent2>
      <a:accent3>
        <a:srgbClr val="A5A5A5"/>
      </a:accent3>
      <a:accent4>
        <a:srgbClr val="FFC000"/>
      </a:accent4>
      <a:accent5>
        <a:srgbClr val="FCC84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9bcdf3-dabe-44e3-8248-e2c185e977d4" xsi:nil="true"/>
    <lcf76f155ced4ddcb4097134ff3c332f xmlns="bbb87aa1-a0fe-4150-89c3-502857729ec4">
      <Terms xmlns="http://schemas.microsoft.com/office/infopath/2007/PartnerControls"/>
    </lcf76f155ced4ddcb4097134ff3c332f>
    <Suivi xmlns="bbb87aa1-a0fe-4150-89c3-502857729ec4" xsi:nil="true"/>
    <Commentaires xmlns="bbb87aa1-a0fe-4150-89c3-502857729ec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89AC2FDCFD848B11F22828B826BE3" ma:contentTypeVersion="15" ma:contentTypeDescription="Crée un document." ma:contentTypeScope="" ma:versionID="f2baafffcdbea888e0f4f575a2cf2e59">
  <xsd:schema xmlns:xsd="http://www.w3.org/2001/XMLSchema" xmlns:xs="http://www.w3.org/2001/XMLSchema" xmlns:p="http://schemas.microsoft.com/office/2006/metadata/properties" xmlns:ns2="bbb87aa1-a0fe-4150-89c3-502857729ec4" xmlns:ns3="fc9bcdf3-dabe-44e3-8248-e2c185e977d4" targetNamespace="http://schemas.microsoft.com/office/2006/metadata/properties" ma:root="true" ma:fieldsID="d6dca190a685033c20987a0c1d89852c" ns2:_="" ns3:_="">
    <xsd:import namespace="bbb87aa1-a0fe-4150-89c3-502857729ec4"/>
    <xsd:import namespace="fc9bcdf3-dabe-44e3-8248-e2c185e977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Suivi" minOccurs="0"/>
                <xsd:element ref="ns2:Commentair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87aa1-a0fe-4150-89c3-502857729e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f247937e-7354-4b8f-a164-7e9ef7044e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Suivi" ma:index="21" nillable="true" ma:displayName="Suivi" ma:format="Dropdown" ma:internalName="Suivi">
      <xsd:simpleType>
        <xsd:restriction base="dms:Choice">
          <xsd:enumeration value="A compléter"/>
          <xsd:enumeration value="A vérifier"/>
          <xsd:enumeration value="Vérifié"/>
        </xsd:restriction>
      </xsd:simpleType>
    </xsd:element>
    <xsd:element name="Commentaires" ma:index="22" nillable="true" ma:displayName="Commentaires" ma:format="Dropdown" ma:internalName="Commentair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bcdf3-dabe-44e3-8248-e2c185e977d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e1da58e-b21e-4fa3-af69-5224385ffa29}" ma:internalName="TaxCatchAll" ma:showField="CatchAllData" ma:web="fc9bcdf3-dabe-44e3-8248-e2c185e977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1786C5-AA10-4266-AF93-2693CD4CF2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7CE1CE-9CC6-4112-81EF-C9C0594AD3A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c9bcdf3-dabe-44e3-8248-e2c185e977d4"/>
    <ds:schemaRef ds:uri="bbb87aa1-a0fe-4150-89c3-502857729ec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CBFF59C-6953-4A47-8B48-8829CF346250}">
  <ds:schemaRefs>
    <ds:schemaRef ds:uri="bbb87aa1-a0fe-4150-89c3-502857729ec4"/>
    <ds:schemaRef ds:uri="fc9bcdf3-dabe-44e3-8248-e2c185e977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2650</Words>
  <Application>Microsoft Macintosh PowerPoint</Application>
  <PresentationFormat>Grand écran</PresentationFormat>
  <Paragraphs>327</Paragraphs>
  <Slides>25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Courier New</vt:lpstr>
      <vt:lpstr>D-DIN</vt:lpstr>
      <vt:lpstr>Open Sans Light</vt:lpstr>
      <vt:lpstr>Open Sans Regular</vt:lpstr>
      <vt:lpstr>Quicksand Bold Regular</vt:lpstr>
      <vt:lpstr>Syndicat BetaA</vt:lpstr>
      <vt:lpstr>Syndicat BetaA Bold</vt:lpstr>
      <vt:lpstr>Syndicat BetaA Light</vt:lpstr>
      <vt:lpstr>Wingdings</vt:lpstr>
      <vt:lpstr>Thème Office</vt:lpstr>
      <vt:lpstr>Présentation PowerPoint</vt:lpstr>
      <vt:lpstr>Présentation PowerPoint</vt:lpstr>
      <vt:lpstr>Le Slime en quelques mots</vt:lpstr>
      <vt:lpstr>Le Slime en quelques mots</vt:lpstr>
      <vt:lpstr>Présentation PowerPoint</vt:lpstr>
      <vt:lpstr>Une méthodologie en 3 étapes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du programme SLIME</vt:lpstr>
      <vt:lpstr>Présentation du programme SLIME </vt:lpstr>
      <vt:lpstr>Présentation PowerPoint</vt:lpstr>
      <vt:lpstr>Présentation du programme SLIME </vt:lpstr>
      <vt:lpstr>Présentation PowerPoint</vt:lpstr>
      <vt:lpstr>Présentation PowerPoint</vt:lpstr>
      <vt:lpstr>Présentation PowerPoint</vt:lpstr>
      <vt:lpstr>Présentation PowerPoint</vt:lpstr>
      <vt:lpstr>Motion sur la précarité énergétique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Romain Canonge</dc:creator>
  <cp:keywords/>
  <dc:description/>
  <cp:lastModifiedBy>Claire BALLY</cp:lastModifiedBy>
  <cp:revision>1</cp:revision>
  <dcterms:created xsi:type="dcterms:W3CDTF">2021-07-29T18:02:21Z</dcterms:created>
  <dcterms:modified xsi:type="dcterms:W3CDTF">2025-11-17T17:03:08Z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0x01010008789AC2FDCFD848B11F22828B826BE3</vt:lpwstr>
  </property>
  <property fmtid="{D5CDD505-2E9C-101B-9397-08002B2CF9AE}" pid="3" name="MediaServiceImageTags">
    <vt:lpwstr/>
  </property>
</Properties>
</file>