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73" r:id="rId6"/>
    <p:sldId id="276" r:id="rId7"/>
    <p:sldId id="274" r:id="rId8"/>
    <p:sldId id="275" r:id="rId9"/>
    <p:sldId id="281" r:id="rId10"/>
    <p:sldId id="283" r:id="rId11"/>
    <p:sldId id="284" r:id="rId12"/>
    <p:sldId id="280" r:id="rId13"/>
    <p:sldId id="282" r:id="rId14"/>
    <p:sldId id="266" r:id="rId15"/>
    <p:sldId id="261" r:id="rId16"/>
    <p:sldId id="264" r:id="rId17"/>
    <p:sldId id="256" r:id="rId18"/>
    <p:sldId id="28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8"/>
    <a:srgbClr val="0F2D87"/>
    <a:srgbClr val="007F54"/>
    <a:srgbClr val="56B2A7"/>
    <a:srgbClr val="1C5442"/>
    <a:srgbClr val="6A6B6D"/>
    <a:srgbClr val="1809E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115B1-E006-4804-A5AA-49139D7EC9D7}" v="40" dt="2023-06-13T13:01:4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6815" autoAdjust="0"/>
  </p:normalViewPr>
  <p:slideViewPr>
    <p:cSldViewPr snapToGrid="0">
      <p:cViewPr varScale="1">
        <p:scale>
          <a:sx n="75" d="100"/>
          <a:sy n="75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MARTIN" userId="14b8f2f1-f8d0-4278-baa6-809566d252f3" providerId="ADAL" clId="{DF0015FC-6ECA-4CE6-8BDC-8B0596771A25}"/>
    <pc:docChg chg="undo custSel modSld">
      <pc:chgData name="Sonia MARTIN" userId="14b8f2f1-f8d0-4278-baa6-809566d252f3" providerId="ADAL" clId="{DF0015FC-6ECA-4CE6-8BDC-8B0596771A25}" dt="2023-06-13T13:01:42.646" v="39" actId="20577"/>
      <pc:docMkLst>
        <pc:docMk/>
      </pc:docMkLst>
      <pc:sldChg chg="modSp">
        <pc:chgData name="Sonia MARTIN" userId="14b8f2f1-f8d0-4278-baa6-809566d252f3" providerId="ADAL" clId="{DF0015FC-6ECA-4CE6-8BDC-8B0596771A25}" dt="2023-06-13T13:01:42.646" v="39" actId="20577"/>
        <pc:sldMkLst>
          <pc:docMk/>
          <pc:sldMk cId="3465111867" sldId="261"/>
        </pc:sldMkLst>
        <pc:spChg chg="mod">
          <ac:chgData name="Sonia MARTIN" userId="14b8f2f1-f8d0-4278-baa6-809566d252f3" providerId="ADAL" clId="{DF0015FC-6ECA-4CE6-8BDC-8B0596771A25}" dt="2023-06-13T13:01:42.646" v="39" actId="20577"/>
          <ac:spMkLst>
            <pc:docMk/>
            <pc:sldMk cId="3465111867" sldId="261"/>
            <ac:spMk id="13" creationId="{31552169-C0C8-40C1-84F4-69F0B2CD85DD}"/>
          </ac:spMkLst>
        </pc:spChg>
      </pc:sldChg>
      <pc:sldChg chg="modNotesTx">
        <pc:chgData name="Sonia MARTIN" userId="14b8f2f1-f8d0-4278-baa6-809566d252f3" providerId="ADAL" clId="{DF0015FC-6ECA-4CE6-8BDC-8B0596771A25}" dt="2023-06-13T13:00:09.832" v="7" actId="6549"/>
        <pc:sldMkLst>
          <pc:docMk/>
          <pc:sldMk cId="2157634269" sldId="266"/>
        </pc:sldMkLst>
      </pc:sldChg>
      <pc:sldChg chg="modNotesTx">
        <pc:chgData name="Sonia MARTIN" userId="14b8f2f1-f8d0-4278-baa6-809566d252f3" providerId="ADAL" clId="{DF0015FC-6ECA-4CE6-8BDC-8B0596771A25}" dt="2023-06-13T12:59:38.239" v="0" actId="6549"/>
        <pc:sldMkLst>
          <pc:docMk/>
          <pc:sldMk cId="3428260419" sldId="273"/>
        </pc:sldMkLst>
      </pc:sldChg>
      <pc:sldChg chg="modNotesTx">
        <pc:chgData name="Sonia MARTIN" userId="14b8f2f1-f8d0-4278-baa6-809566d252f3" providerId="ADAL" clId="{DF0015FC-6ECA-4CE6-8BDC-8B0596771A25}" dt="2023-06-13T12:59:46.763" v="2" actId="6549"/>
        <pc:sldMkLst>
          <pc:docMk/>
          <pc:sldMk cId="1860834214" sldId="274"/>
        </pc:sldMkLst>
      </pc:sldChg>
      <pc:sldChg chg="modNotesTx">
        <pc:chgData name="Sonia MARTIN" userId="14b8f2f1-f8d0-4278-baa6-809566d252f3" providerId="ADAL" clId="{DF0015FC-6ECA-4CE6-8BDC-8B0596771A25}" dt="2023-06-13T12:59:50.152" v="3" actId="6549"/>
        <pc:sldMkLst>
          <pc:docMk/>
          <pc:sldMk cId="3491134475" sldId="275"/>
        </pc:sldMkLst>
      </pc:sldChg>
      <pc:sldChg chg="modNotesTx">
        <pc:chgData name="Sonia MARTIN" userId="14b8f2f1-f8d0-4278-baa6-809566d252f3" providerId="ADAL" clId="{DF0015FC-6ECA-4CE6-8BDC-8B0596771A25}" dt="2023-06-13T12:59:42.502" v="1" actId="6549"/>
        <pc:sldMkLst>
          <pc:docMk/>
          <pc:sldMk cId="1865033877" sldId="276"/>
        </pc:sldMkLst>
      </pc:sldChg>
      <pc:sldChg chg="modNotesTx">
        <pc:chgData name="Sonia MARTIN" userId="14b8f2f1-f8d0-4278-baa6-809566d252f3" providerId="ADAL" clId="{DF0015FC-6ECA-4CE6-8BDC-8B0596771A25}" dt="2023-06-13T12:59:55.280" v="4" actId="6549"/>
        <pc:sldMkLst>
          <pc:docMk/>
          <pc:sldMk cId="2323956400" sldId="281"/>
        </pc:sldMkLst>
      </pc:sldChg>
      <pc:sldChg chg="modNotesTx">
        <pc:chgData name="Sonia MARTIN" userId="14b8f2f1-f8d0-4278-baa6-809566d252f3" providerId="ADAL" clId="{DF0015FC-6ECA-4CE6-8BDC-8B0596771A25}" dt="2023-06-13T12:59:59.528" v="5" actId="6549"/>
        <pc:sldMkLst>
          <pc:docMk/>
          <pc:sldMk cId="3742286190" sldId="283"/>
        </pc:sldMkLst>
      </pc:sldChg>
      <pc:sldChg chg="modNotesTx">
        <pc:chgData name="Sonia MARTIN" userId="14b8f2f1-f8d0-4278-baa6-809566d252f3" providerId="ADAL" clId="{DF0015FC-6ECA-4CE6-8BDC-8B0596771A25}" dt="2023-06-13T13:00:03.819" v="6" actId="6549"/>
        <pc:sldMkLst>
          <pc:docMk/>
          <pc:sldMk cId="3315673495" sldId="284"/>
        </pc:sldMkLst>
      </pc:sldChg>
      <pc:sldChg chg="addSp delSp modSp">
        <pc:chgData name="Sonia MARTIN" userId="14b8f2f1-f8d0-4278-baa6-809566d252f3" providerId="ADAL" clId="{DF0015FC-6ECA-4CE6-8BDC-8B0596771A25}" dt="2023-06-13T13:00:48.520" v="26" actId="403"/>
        <pc:sldMkLst>
          <pc:docMk/>
          <pc:sldMk cId="2775277687" sldId="285"/>
        </pc:sldMkLst>
        <pc:spChg chg="add del mod">
          <ac:chgData name="Sonia MARTIN" userId="14b8f2f1-f8d0-4278-baa6-809566d252f3" providerId="ADAL" clId="{DF0015FC-6ECA-4CE6-8BDC-8B0596771A25}" dt="2023-06-13T13:00:32.947" v="24" actId="20577"/>
          <ac:spMkLst>
            <pc:docMk/>
            <pc:sldMk cId="2775277687" sldId="285"/>
            <ac:spMk id="2" creationId="{8B8FF419-886D-429D-AB17-525037076E14}"/>
          </ac:spMkLst>
        </pc:spChg>
        <pc:spChg chg="mod">
          <ac:chgData name="Sonia MARTIN" userId="14b8f2f1-f8d0-4278-baa6-809566d252f3" providerId="ADAL" clId="{DF0015FC-6ECA-4CE6-8BDC-8B0596771A25}" dt="2023-06-13T13:00:48.520" v="26" actId="403"/>
          <ac:spMkLst>
            <pc:docMk/>
            <pc:sldMk cId="2775277687" sldId="285"/>
            <ac:spMk id="3" creationId="{3F154B62-A4A7-4592-A2F6-40F7CD973D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D3E1-D1A0-46CA-B9E2-9D9A7AFF09C9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C7D5-2413-4BE0-8963-6E22D49A04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5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C7D5-2413-4BE0-8963-6E22D49A04C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02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C7D5-2413-4BE0-8963-6E22D49A04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42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C7D5-2413-4BE0-8963-6E22D49A04C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52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C7D5-2413-4BE0-8963-6E22D49A04C0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826AD4-375C-41C8-BBC6-D86FE639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1326099"/>
            <a:ext cx="6858000" cy="19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7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C7D5-2413-4BE0-8963-6E22D49A04C0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826AD4-375C-41C8-BBC6-D86FE639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3" y="1326099"/>
            <a:ext cx="6858000" cy="19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0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C7D5-2413-4BE0-8963-6E22D49A04C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C7D5-2413-4BE0-8963-6E22D49A04C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17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C7D5-2413-4BE0-8963-6E22D49A04C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32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C5E5D-4413-427D-B5EF-CCD61657E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995FAD-25E7-4011-8036-67879E833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EAD93C-1744-4A4D-9C47-D367C2CD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5B8F19-099C-4AE4-A5AE-0ECC091D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32372E-A9FC-4B5A-9FCB-62CE1D1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07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FB060-1BEF-426E-96E7-C3A53C21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9E07D9-D9D7-4FBF-BBE6-317B6680E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B02C45-E915-4B72-831D-C54D50F5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BDC725-47D1-45C5-B8C6-6874FDEB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923272-2727-4B9D-86BD-1B305474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04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9AC703-5571-4A3E-966D-019736384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787632-7F80-4693-833C-419265B39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92DDFB-7411-4309-83D0-191302F1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E6969-D241-490C-AD95-172054F9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2F308B-381D-453A-9AF8-109A0EFD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73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F0870-63D7-474C-80B2-89D333FA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5" y="-137267"/>
            <a:ext cx="10515600" cy="1325563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56B2A7"/>
                </a:solidFill>
                <a:latin typeface="Fontastique" pitchFamily="2" charset="0"/>
                <a:ea typeface="Fontastique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C39862-17C2-4939-AD51-1AACD743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 Nova" panose="020B0504020202020204" pitchFamily="34" charset="0"/>
              </a:defRPr>
            </a:lvl1pPr>
            <a:lvl2pPr>
              <a:defRPr sz="2000">
                <a:latin typeface="Arial Nova" panose="020B0504020202020204" pitchFamily="34" charset="0"/>
              </a:defRPr>
            </a:lvl2pPr>
            <a:lvl3pPr>
              <a:defRPr sz="1800">
                <a:latin typeface="Arial Nova" panose="020B0504020202020204" pitchFamily="34" charset="0"/>
              </a:defRPr>
            </a:lvl3pPr>
            <a:lvl4pPr>
              <a:defRPr>
                <a:latin typeface="Arial Nova" panose="020B0504020202020204" pitchFamily="34" charset="0"/>
              </a:defRPr>
            </a:lvl4pPr>
            <a:lvl5pP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7C2515-7629-4002-B5BC-DAD9C54AF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659" y="5902259"/>
            <a:ext cx="2265141" cy="91561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B25ABC8-92E9-4155-B733-FAFAE0150DE1}"/>
              </a:ext>
            </a:extLst>
          </p:cNvPr>
          <p:cNvSpPr txBox="1">
            <a:spLocks/>
          </p:cNvSpPr>
          <p:nvPr userDrawn="1"/>
        </p:nvSpPr>
        <p:spPr>
          <a:xfrm>
            <a:off x="838200" y="6215077"/>
            <a:ext cx="5432233" cy="485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Fontastique" pitchFamily="2" charset="0"/>
                <a:ea typeface="Fontastique" pitchFamily="2" charset="0"/>
                <a:cs typeface="+mj-cs"/>
              </a:defRPr>
            </a:lvl1pPr>
          </a:lstStyle>
          <a:p>
            <a:r>
              <a:rPr lang="fr-FR" sz="1600" dirty="0">
                <a:solidFill>
                  <a:srgbClr val="6A6B6D"/>
                </a:solidFill>
              </a:rPr>
              <a:t>Centre de ressources et d’expertise sur les usages et addictions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2C932E-4B87-45C5-AED2-0AC751879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731" y="854096"/>
            <a:ext cx="5783151" cy="4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DA6FC-54B9-45CF-86BF-2FFBEBBF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C9E713-BA33-407D-9DC0-2F5047D8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AB228-B3B2-42F8-B135-FD2FAE33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A2F947-47E8-41E1-9712-30FC8525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41C2A-317C-473A-8496-DCFA366C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5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EE299-C98B-460D-9A2D-FAD0D61D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800C74-DB02-4F6C-AFF0-9E6A5E57A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552014-2AD7-46FA-8056-F867DA1C0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D99195-D3CE-4387-9B19-029E9BCE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3C37FA-B0EE-4B43-8E82-0DA98EED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48C5E0-2154-45CD-B35B-5A63E95C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40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29A32-DED5-40E0-B255-77641345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313B5-D96F-4016-A457-26A5B6CE2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94FFBB-5D44-4598-B8E9-31BBFD371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D67F4B-3494-4F33-819C-DE93CFEA7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E3BD0B-5423-4D68-984C-2EABB49AE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A1EEE9-5538-478A-99A6-F7755FA3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3BB739-3056-4958-ADB4-3767197E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3A29AB-F0D4-471D-89E3-62B3E321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6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B0842-3AC4-417A-B9C2-9807840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C29FB8-C954-49B1-9185-50B2BB5A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1BD7D5-B8DE-493F-9578-7BCEDA53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E49507-A5CC-4617-B71D-937763D1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66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153B08-A6BC-45B2-8A4B-B800292B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99A6BB-150F-4DE6-B6B3-BDA24047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F0C30-EA17-4583-BE99-E0B8FAEF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41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921CA-F52A-41F6-BD88-A2CB0325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E80C10-263E-4191-BCDB-E33812C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422106-2587-40B5-AA1A-86CA0F3B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2DE40B-E354-4FB5-B37C-1BD77154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CD32D-54E5-455F-8AF7-6D7BE73E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47506D-0309-483C-8630-2D55CD09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20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539BE-AB08-48F0-95AD-A65F5424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BFF197-2CFC-4168-A045-A6C912E73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34CAEA-7572-402A-AB74-5A72734C8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F3C9C0-5A4A-4C10-B6AD-D4FB5DC1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48E1E9-F10E-46FE-A907-727F6CA4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D223E9-DFDD-423C-A1D9-3CC11B5E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80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94A3A9-4FF4-4184-8940-8F7DAC81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A830EC-4331-4693-BD8F-047F02C6E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2C4DB0-F705-4EA7-A611-E7E925A1D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FB94-2F62-41A9-AB6D-3955265276A7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FFF9C-784E-4296-9290-9F6376459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ACF59-742E-41B7-896F-4B3CA08CF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F3C7-138C-4C9C-BEEE-8AEBF71047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93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in.dircom@saome.fr" TargetMode="External"/><Relationship Id="rId2" Type="http://schemas.openxmlformats.org/officeDocument/2006/relationships/hyperlink" Target="mailto:contact@saom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frame.io/presentations/095d4b40-b832-40ef-86e6-6f130874bd63?utm_source=sendinblue&amp;utm_campaign=Interdits%20protecteurs&amp;utm_medium=email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024" y="214438"/>
            <a:ext cx="10889672" cy="701675"/>
          </a:xfrm>
        </p:spPr>
        <p:txBody>
          <a:bodyPr>
            <a:noAutofit/>
          </a:bodyPr>
          <a:lstStyle/>
          <a:p>
            <a:r>
              <a:rPr lang="fr-FR" dirty="0"/>
              <a:t>Usages et addictions à La Réunion</a:t>
            </a:r>
            <a:br>
              <a:rPr lang="fr-FR" dirty="0"/>
            </a:br>
            <a:r>
              <a:rPr lang="fr-FR" dirty="0"/>
              <a:t>Constats et actions des institutions et collectivités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AAD7FB0-8205-49C1-8017-A15F3377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453" y="2771798"/>
            <a:ext cx="5740730" cy="16033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Sonia MARTIN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Directrice de la communication de SAOME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et responsable de la dynamique Océan indien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F0AB4B-EC22-4687-A96D-7AD4DC76B9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185" y="2771798"/>
            <a:ext cx="3611503" cy="9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6C53A-30CF-46E6-9092-7309A4EC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Accompagnement des communes dans la mise en place de stratégies de prévention des conduites addictives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63768-B107-4996-A606-862E25CD8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OBJECTIFS </a:t>
            </a:r>
          </a:p>
          <a:p>
            <a:pPr fontAlgn="base">
              <a:lnSpc>
                <a:spcPct val="150000"/>
              </a:lnSpc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 Développer une </a:t>
            </a:r>
            <a:r>
              <a:rPr lang="fr-FR" sz="1600" dirty="0">
                <a:solidFill>
                  <a:srgbClr val="008458"/>
                </a:solidFill>
                <a:latin typeface="Arial"/>
                <a:cs typeface="Arial"/>
              </a:rPr>
              <a:t>culture de l’addictologie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au sein des communes ; </a:t>
            </a:r>
          </a:p>
          <a:p>
            <a:pPr algn="just" fontAlgn="base">
              <a:lnSpc>
                <a:spcPct val="150000"/>
              </a:lnSpc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Accompagner les communes dans le </a:t>
            </a:r>
            <a:r>
              <a:rPr lang="fr-FR" sz="1600" dirty="0">
                <a:solidFill>
                  <a:srgbClr val="008458"/>
                </a:solidFill>
                <a:latin typeface="Arial"/>
                <a:cs typeface="Arial"/>
              </a:rPr>
              <a:t>déploiement de stratégies de prévention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des conduites addictives ; </a:t>
            </a:r>
          </a:p>
          <a:p>
            <a:pPr algn="just" fontAlgn="base">
              <a:lnSpc>
                <a:spcPct val="150000"/>
              </a:lnSpc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Faciliter la </a:t>
            </a:r>
            <a:r>
              <a:rPr lang="fr-FR" sz="1600" dirty="0">
                <a:solidFill>
                  <a:srgbClr val="008458"/>
                </a:solidFill>
                <a:latin typeface="Arial"/>
                <a:cs typeface="Arial"/>
              </a:rPr>
              <a:t>création de réseaux de partenaires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autour des collectivités pour une meilleure coordination des actions sur les territoires. </a:t>
            </a:r>
          </a:p>
          <a:p>
            <a:pPr algn="just" fontAlgn="base">
              <a:lnSpc>
                <a:spcPct val="150000"/>
              </a:lnSpc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Proposer une </a:t>
            </a:r>
            <a:r>
              <a:rPr lang="fr-FR" sz="1600" dirty="0">
                <a:solidFill>
                  <a:srgbClr val="008458"/>
                </a:solidFill>
                <a:latin typeface="Arial"/>
                <a:cs typeface="Arial"/>
              </a:rPr>
              <a:t>boite à outils</a:t>
            </a:r>
            <a:r>
              <a:rPr lang="fr-FR" sz="1600" dirty="0">
                <a:solidFill>
                  <a:srgbClr val="1809E3"/>
                </a:solidFill>
                <a:latin typeface="Arial"/>
                <a:cs typeface="Arial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utiles à la pratique des professionnels œuvrant au sein des communes. </a:t>
            </a:r>
          </a:p>
        </p:txBody>
      </p:sp>
    </p:spTree>
    <p:extLst>
      <p:ext uri="{BB962C8B-B14F-4D97-AF65-F5344CB8AC3E}">
        <p14:creationId xmlns:p14="http://schemas.microsoft.com/office/powerpoint/2010/main" val="4491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AE42F4-A0F3-4E2D-8421-F52B86E2F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351" y="4107480"/>
            <a:ext cx="3520437" cy="1837286"/>
          </a:xfrm>
          <a:prstGeom prst="rect">
            <a:avLst/>
          </a:prstGeom>
        </p:spPr>
      </p:pic>
      <p:pic>
        <p:nvPicPr>
          <p:cNvPr id="1026" name="Picture 2" descr="Illustrations gratuites de Réunion">
            <a:extLst>
              <a:ext uri="{FF2B5EF4-FFF2-40B4-BE49-F238E27FC236}">
                <a16:creationId xmlns:a16="http://schemas.microsoft.com/office/drawing/2014/main" id="{4B665AD4-AAEB-4FC4-A803-E68AC120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817" y="1435946"/>
            <a:ext cx="2507942" cy="25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7B7B272-7F16-4CA8-B777-5185468D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99" y="172160"/>
            <a:ext cx="10515600" cy="646331"/>
          </a:xfrm>
        </p:spPr>
        <p:txBody>
          <a:bodyPr>
            <a:noAutofit/>
          </a:bodyPr>
          <a:lstStyle/>
          <a:p>
            <a:r>
              <a:rPr lang="fr-FR" sz="2400" dirty="0"/>
              <a:t>Contribuer au déploiement d’une expertise, à la recherche et au développement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0A04AB-F5C7-4454-93DD-CE926565CCE7}"/>
              </a:ext>
            </a:extLst>
          </p:cNvPr>
          <p:cNvSpPr txBox="1"/>
          <p:nvPr/>
        </p:nvSpPr>
        <p:spPr>
          <a:xfrm>
            <a:off x="979810" y="2109344"/>
            <a:ext cx="390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Création d’outils facilitant la mise en place d’actions concrètes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FA0CC9-AAF3-4F10-869C-6A5846E75A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531"/>
          <a:stretch/>
        </p:blipFill>
        <p:spPr>
          <a:xfrm>
            <a:off x="423150" y="2774041"/>
            <a:ext cx="3377105" cy="31707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4B5E89-6424-4577-8258-6BCAD4E86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823" y="3429000"/>
            <a:ext cx="1433839" cy="14285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D1404F-DC20-46D7-84EA-412D1E9B5451}"/>
              </a:ext>
            </a:extLst>
          </p:cNvPr>
          <p:cNvSpPr txBox="1"/>
          <p:nvPr/>
        </p:nvSpPr>
        <p:spPr>
          <a:xfrm>
            <a:off x="6994974" y="1902323"/>
            <a:ext cx="250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Participation aux instances sur la thématique des usages et addictions</a:t>
            </a:r>
          </a:p>
        </p:txBody>
      </p:sp>
      <p:pic>
        <p:nvPicPr>
          <p:cNvPr id="13" name="Graphique 12" descr="Flèche : courbe dans le sens inverse des aiguilles d’une montre">
            <a:extLst>
              <a:ext uri="{FF2B5EF4-FFF2-40B4-BE49-F238E27FC236}">
                <a16:creationId xmlns:a16="http://schemas.microsoft.com/office/drawing/2014/main" id="{21CC94CB-E8E4-4858-9279-DA41037668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3765742" y="4486752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1F78EB9-F237-41B0-96AF-5401C318847C}"/>
              </a:ext>
            </a:extLst>
          </p:cNvPr>
          <p:cNvSpPr txBox="1"/>
          <p:nvPr/>
        </p:nvSpPr>
        <p:spPr>
          <a:xfrm>
            <a:off x="4499917" y="4718852"/>
            <a:ext cx="26921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 Conduites addictives. Clés pour agir. Collectivités de La Réunion »</a:t>
            </a:r>
          </a:p>
          <a:p>
            <a:r>
              <a:rPr lang="fr-FR" dirty="0">
                <a:sym typeface="Wingdings" panose="05000000000000000000" pitchFamily="2" charset="2"/>
              </a:rPr>
              <a:t> Ex. 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</a:rPr>
              <a:t>Cartographie des débits de boissons et périmètre de protection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63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5FF90-271D-4FDA-8FD6-C22FA1B7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9" y="0"/>
            <a:ext cx="10515600" cy="1249890"/>
          </a:xfrm>
        </p:spPr>
        <p:txBody>
          <a:bodyPr>
            <a:normAutofit/>
          </a:bodyPr>
          <a:lstStyle/>
          <a:p>
            <a:r>
              <a:rPr lang="fr-FR" dirty="0"/>
              <a:t>Favoriser les synergies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355B1D-A874-4713-BE90-BECE05D8C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1230"/>
          <a:stretch/>
        </p:blipFill>
        <p:spPr>
          <a:xfrm>
            <a:off x="2591856" y="2416120"/>
            <a:ext cx="2370340" cy="31617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5E31135-7A44-46B5-AAA5-AF1192533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788" y="2535233"/>
            <a:ext cx="2795751" cy="29234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858FF33-65E1-49B9-8C75-693EE4D69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830" y="2502068"/>
            <a:ext cx="1358284" cy="300389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8A7F823-7AFD-43A2-946E-999521E7E2FF}"/>
              </a:ext>
            </a:extLst>
          </p:cNvPr>
          <p:cNvSpPr txBox="1"/>
          <p:nvPr/>
        </p:nvSpPr>
        <p:spPr>
          <a:xfrm>
            <a:off x="1555461" y="1537078"/>
            <a:ext cx="40335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Animation de réunions de présentation d’appels à projets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552169-C0C8-40C1-84F4-69F0B2CD85DD}"/>
              </a:ext>
            </a:extLst>
          </p:cNvPr>
          <p:cNvSpPr txBox="1"/>
          <p:nvPr/>
        </p:nvSpPr>
        <p:spPr>
          <a:xfrm>
            <a:off x="6615504" y="1707877"/>
            <a:ext cx="403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lien, orientation vers des structures spécialisées</a:t>
            </a:r>
          </a:p>
        </p:txBody>
      </p:sp>
    </p:spTree>
    <p:extLst>
      <p:ext uri="{BB962C8B-B14F-4D97-AF65-F5344CB8AC3E}">
        <p14:creationId xmlns:p14="http://schemas.microsoft.com/office/powerpoint/2010/main" val="346511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EB4F04B-2C6A-42CD-958D-5BB0139A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16" y="132332"/>
            <a:ext cx="10515600" cy="666360"/>
          </a:xfrm>
        </p:spPr>
        <p:txBody>
          <a:bodyPr>
            <a:normAutofit/>
          </a:bodyPr>
          <a:lstStyle/>
          <a:p>
            <a:r>
              <a:rPr lang="fr-FR" sz="3200" dirty="0"/>
              <a:t>Participer au développement des compétences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801C07-B409-4E78-8144-65FB60680063}"/>
              </a:ext>
            </a:extLst>
          </p:cNvPr>
          <p:cNvSpPr txBox="1"/>
          <p:nvPr/>
        </p:nvSpPr>
        <p:spPr>
          <a:xfrm>
            <a:off x="443931" y="1174072"/>
            <a:ext cx="403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Animation d’ateliers thématiques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0CE7FA-89AA-4B68-A9A1-B9962C854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46" y="3429000"/>
            <a:ext cx="4359754" cy="1526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E84D87-6AD4-4882-878B-14359D72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72" y="2454933"/>
            <a:ext cx="3946929" cy="1948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6386FE4-55F4-4E9A-BB74-AEF17174DF83}"/>
              </a:ext>
            </a:extLst>
          </p:cNvPr>
          <p:cNvSpPr txBox="1"/>
          <p:nvPr/>
        </p:nvSpPr>
        <p:spPr>
          <a:xfrm>
            <a:off x="6888372" y="1492827"/>
            <a:ext cx="403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à disposition de ressources utiles aux pratiques (documentation, outils)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CACF6BC-32CB-4F9F-9E69-1CA1F5CB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55" y="1546793"/>
            <a:ext cx="4850581" cy="17918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6CC1FBF-AA83-487F-A34A-FF63B8DDC186}"/>
              </a:ext>
            </a:extLst>
          </p:cNvPr>
          <p:cNvSpPr txBox="1"/>
          <p:nvPr/>
        </p:nvSpPr>
        <p:spPr>
          <a:xfrm>
            <a:off x="6888372" y="5042007"/>
            <a:ext cx="447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Diffusion d’un bulletin d’information dédié aux communes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61194F-4AF3-4A97-9144-F60F02CDC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16" y="4767323"/>
            <a:ext cx="5284570" cy="20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2EEDF6-B085-4F03-8EB5-13E1DC21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46" y="313767"/>
            <a:ext cx="9237148" cy="65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2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FF419-886D-429D-AB17-52503707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Contacter SAOME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154B62-A4A7-4592-A2F6-40F7CD97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600" dirty="0">
                <a:latin typeface="Fontastique" pitchFamily="2" charset="0"/>
                <a:ea typeface="Fontastique" pitchFamily="2" charset="0"/>
              </a:rPr>
              <a:t>www.saome.fr</a:t>
            </a:r>
          </a:p>
          <a:p>
            <a:pPr marL="0" indent="0" algn="ctr">
              <a:buNone/>
            </a:pPr>
            <a:r>
              <a:rPr lang="fr-FR" sz="2400" dirty="0"/>
              <a:t>0262221004</a:t>
            </a:r>
          </a:p>
          <a:p>
            <a:pPr marL="0" indent="0" algn="ctr">
              <a:buNone/>
            </a:pPr>
            <a:r>
              <a:rPr lang="fr-FR" sz="2400" dirty="0">
                <a:hlinkClick r:id="rId2"/>
              </a:rPr>
              <a:t>contact@saome.fr</a:t>
            </a:r>
            <a:endParaRPr lang="fr-FR" sz="2400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Sonia Martin – Directrice de la communication : </a:t>
            </a:r>
            <a:r>
              <a:rPr lang="fr-FR" dirty="0">
                <a:hlinkClick r:id="rId3"/>
              </a:rPr>
              <a:t>smartin.dircom@saome.fr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rgbClr val="008458"/>
                </a:solidFill>
              </a:rPr>
              <a:t>Je vous remercie pour votre attention</a:t>
            </a: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527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5FF90-271D-4FDA-8FD6-C22FA1B7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Centre de Ressources et d’Expertise sur les usages et addictions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62526E-4341-4703-99E0-F2EEE85C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51" y="2498486"/>
            <a:ext cx="6873815" cy="3238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/>
              <a:t>Orientations stratégiques interactives et complémentaires :</a:t>
            </a:r>
          </a:p>
          <a:p>
            <a:pPr lvl="1"/>
            <a:r>
              <a:rPr lang="fr-FR" dirty="0"/>
              <a:t>Favoriser la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rgbClr val="007F54"/>
                </a:solidFill>
              </a:rPr>
              <a:t>synergie entre acteurs</a:t>
            </a:r>
            <a:r>
              <a:rPr lang="fr-FR" dirty="0">
                <a:solidFill>
                  <a:srgbClr val="1809E3"/>
                </a:solidFill>
              </a:rPr>
              <a:t> </a:t>
            </a:r>
            <a:endParaRPr lang="fr-FR" dirty="0">
              <a:solidFill>
                <a:srgbClr val="1809E3"/>
              </a:solidFill>
              <a:cs typeface="Calibri"/>
            </a:endParaRPr>
          </a:p>
          <a:p>
            <a:pPr lvl="1"/>
            <a:r>
              <a:rPr lang="fr-FR" dirty="0"/>
              <a:t>Participer au </a:t>
            </a:r>
            <a:r>
              <a:rPr lang="fr-FR" dirty="0">
                <a:solidFill>
                  <a:srgbClr val="007F54"/>
                </a:solidFill>
              </a:rPr>
              <a:t>développement des compétences</a:t>
            </a:r>
          </a:p>
          <a:p>
            <a:pPr lvl="1"/>
            <a:r>
              <a:rPr lang="fr-FR" dirty="0"/>
              <a:t>Contribuer au déploiement d’une </a:t>
            </a:r>
            <a:r>
              <a:rPr lang="fr-FR" dirty="0">
                <a:solidFill>
                  <a:srgbClr val="007F54"/>
                </a:solidFill>
              </a:rPr>
              <a:t>expertise, à la recherche et au développement</a:t>
            </a:r>
          </a:p>
          <a:p>
            <a:pPr lvl="1"/>
            <a:r>
              <a:rPr lang="fr-FR" dirty="0"/>
              <a:t>Concourir à </a:t>
            </a:r>
            <a:r>
              <a:rPr lang="fr-FR" dirty="0">
                <a:solidFill>
                  <a:srgbClr val="007F54"/>
                </a:solidFill>
              </a:rPr>
              <a:t>l’élaboration et à la mise en œuvre des politiques publiques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0EECBE-A500-436C-8614-56D0B224F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51" y="2006232"/>
            <a:ext cx="4874585" cy="39581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378EB8-101A-4C9F-AFF2-87BCAEEBF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47" y="5530723"/>
            <a:ext cx="7523116" cy="10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A11CF-4CE6-4331-A285-805B4E06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82"/>
            <a:ext cx="10515600" cy="1325563"/>
          </a:xfrm>
        </p:spPr>
        <p:txBody>
          <a:bodyPr/>
          <a:lstStyle/>
          <a:p>
            <a:r>
              <a:rPr lang="fr-FR" dirty="0"/>
              <a:t>L’île de La Réunion, en bref</a:t>
            </a:r>
            <a:br>
              <a:rPr lang="fr-FR" dirty="0"/>
            </a:br>
            <a:endParaRPr lang="fr-FR" sz="1600" i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B044A9-4736-4638-B135-C164A845C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08" y="1387280"/>
            <a:ext cx="4305183" cy="29578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821001-DA2E-4CF1-945A-210CFF0D2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819" y="3675591"/>
            <a:ext cx="4179525" cy="3095784"/>
          </a:xfrm>
          <a:prstGeom prst="rect">
            <a:avLst/>
          </a:prstGeom>
        </p:spPr>
      </p:pic>
      <p:pic>
        <p:nvPicPr>
          <p:cNvPr id="1026" name="Picture 2" descr="La Réunion : la perle de l'Océan Indien">
            <a:extLst>
              <a:ext uri="{FF2B5EF4-FFF2-40B4-BE49-F238E27FC236}">
                <a16:creationId xmlns:a16="http://schemas.microsoft.com/office/drawing/2014/main" id="{A6D7F237-C620-45ED-8E7D-5E4E8FEA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8" y="5454021"/>
            <a:ext cx="1991968" cy="11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Réunion | Guide de voyage &amp; Conseils de voyage">
            <a:extLst>
              <a:ext uri="{FF2B5EF4-FFF2-40B4-BE49-F238E27FC236}">
                <a16:creationId xmlns:a16="http://schemas.microsoft.com/office/drawing/2014/main" id="{07058369-E566-475E-8730-A4C5180F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8" y="4110442"/>
            <a:ext cx="199196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54606A5-385C-4703-93AD-0DDF378F80AE}"/>
              </a:ext>
            </a:extLst>
          </p:cNvPr>
          <p:cNvGrpSpPr/>
          <p:nvPr/>
        </p:nvGrpSpPr>
        <p:grpSpPr>
          <a:xfrm>
            <a:off x="5970220" y="1897019"/>
            <a:ext cx="6101461" cy="2957861"/>
            <a:chOff x="6090539" y="2951814"/>
            <a:chExt cx="6101461" cy="29578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ABE7B1-CE43-4C98-8250-D6F28D448815}"/>
                </a:ext>
              </a:extLst>
            </p:cNvPr>
            <p:cNvSpPr/>
            <p:nvPr/>
          </p:nvSpPr>
          <p:spPr>
            <a:xfrm>
              <a:off x="6511182" y="2951814"/>
              <a:ext cx="5680818" cy="2957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fr-FR" dirty="0"/>
            </a:p>
            <a:p>
              <a:pPr>
                <a:lnSpc>
                  <a:spcPct val="150000"/>
                </a:lnSpc>
              </a:pPr>
              <a:r>
                <a:rPr lang="fr-FR" dirty="0"/>
                <a:t>Habitants : 863 100 - Population jeune</a:t>
              </a:r>
            </a:p>
            <a:p>
              <a:pPr>
                <a:lnSpc>
                  <a:spcPct val="150000"/>
                </a:lnSpc>
              </a:pPr>
              <a:r>
                <a:rPr lang="fr-FR" dirty="0"/>
                <a:t>0,4 % en moyenne par an depuis 2014</a:t>
              </a:r>
            </a:p>
            <a:p>
              <a:pPr>
                <a:lnSpc>
                  <a:spcPct val="150000"/>
                </a:lnSpc>
              </a:pPr>
              <a:r>
                <a:rPr lang="fr-FR" dirty="0"/>
                <a:t>Fécondité : 2,38 vs ~1,8 métropole</a:t>
              </a:r>
            </a:p>
            <a:p>
              <a:pPr>
                <a:lnSpc>
                  <a:spcPct val="150000"/>
                </a:lnSpc>
              </a:pPr>
              <a:r>
                <a:rPr lang="fr-FR" dirty="0"/>
                <a:t>Chômage : 18 % de la population active vs 7,9% en France</a:t>
              </a:r>
            </a:p>
            <a:p>
              <a:pPr>
                <a:lnSpc>
                  <a:spcPct val="150000"/>
                </a:lnSpc>
              </a:pPr>
              <a:r>
                <a:rPr lang="fr-FR" dirty="0"/>
                <a:t>~37,2 % sous le seuil de pauvreté vs 14,9% France</a:t>
              </a:r>
            </a:p>
            <a:p>
              <a:pPr>
                <a:lnSpc>
                  <a:spcPct val="150000"/>
                </a:lnSpc>
              </a:pPr>
              <a:r>
                <a:rPr lang="fr-FR" dirty="0"/>
                <a:t>+ 7,1 % par rapport à la métropole</a:t>
              </a:r>
            </a:p>
          </p:txBody>
        </p:sp>
        <p:pic>
          <p:nvPicPr>
            <p:cNvPr id="8" name="Graphique 7" descr="Croissance commerciale">
              <a:extLst>
                <a:ext uri="{FF2B5EF4-FFF2-40B4-BE49-F238E27FC236}">
                  <a16:creationId xmlns:a16="http://schemas.microsoft.com/office/drawing/2014/main" id="{19324ADF-CC1F-49B8-A867-14F762981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46268" y="3830459"/>
              <a:ext cx="420143" cy="420143"/>
            </a:xfrm>
            <a:prstGeom prst="rect">
              <a:avLst/>
            </a:prstGeom>
          </p:spPr>
        </p:pic>
        <p:pic>
          <p:nvPicPr>
            <p:cNvPr id="10" name="Graphique 9" descr="Bébé">
              <a:extLst>
                <a:ext uri="{FF2B5EF4-FFF2-40B4-BE49-F238E27FC236}">
                  <a16:creationId xmlns:a16="http://schemas.microsoft.com/office/drawing/2014/main" id="{9E9DACB1-0880-46BC-9E22-B70654FE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73347" y="4265107"/>
              <a:ext cx="365986" cy="365986"/>
            </a:xfrm>
            <a:prstGeom prst="rect">
              <a:avLst/>
            </a:prstGeom>
          </p:spPr>
        </p:pic>
        <p:pic>
          <p:nvPicPr>
            <p:cNvPr id="12" name="Graphique 11" descr="Pièces">
              <a:extLst>
                <a:ext uri="{FF2B5EF4-FFF2-40B4-BE49-F238E27FC236}">
                  <a16:creationId xmlns:a16="http://schemas.microsoft.com/office/drawing/2014/main" id="{96989263-9626-40FE-A703-2C15A1DED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73347" y="5532351"/>
              <a:ext cx="365986" cy="365986"/>
            </a:xfrm>
            <a:prstGeom prst="rect">
              <a:avLst/>
            </a:prstGeom>
          </p:spPr>
        </p:pic>
        <p:pic>
          <p:nvPicPr>
            <p:cNvPr id="16" name="Graphique 15" descr="Badge professionnel">
              <a:extLst>
                <a:ext uri="{FF2B5EF4-FFF2-40B4-BE49-F238E27FC236}">
                  <a16:creationId xmlns:a16="http://schemas.microsoft.com/office/drawing/2014/main" id="{86EC2E5D-0981-4F31-AB4B-F85D6C980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49191" y="4645598"/>
              <a:ext cx="430019" cy="430019"/>
            </a:xfrm>
            <a:prstGeom prst="rect">
              <a:avLst/>
            </a:prstGeom>
          </p:spPr>
        </p:pic>
        <p:pic>
          <p:nvPicPr>
            <p:cNvPr id="20" name="Graphique 19" descr="Groupe de personnes">
              <a:extLst>
                <a:ext uri="{FF2B5EF4-FFF2-40B4-BE49-F238E27FC236}">
                  <a16:creationId xmlns:a16="http://schemas.microsoft.com/office/drawing/2014/main" id="{D9FC7B8A-E457-4512-A9AB-5E0D6004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090539" y="3307830"/>
              <a:ext cx="475872" cy="475872"/>
            </a:xfrm>
            <a:prstGeom prst="rect">
              <a:avLst/>
            </a:prstGeom>
          </p:spPr>
        </p:pic>
        <p:pic>
          <p:nvPicPr>
            <p:cNvPr id="22" name="Graphique 21" descr="Avertissement">
              <a:extLst>
                <a:ext uri="{FF2B5EF4-FFF2-40B4-BE49-F238E27FC236}">
                  <a16:creationId xmlns:a16="http://schemas.microsoft.com/office/drawing/2014/main" id="{9F2DB054-C1D1-4521-9271-CC2DFCE6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28436" y="5061340"/>
              <a:ext cx="430019" cy="430019"/>
            </a:xfrm>
            <a:prstGeom prst="rect">
              <a:avLst/>
            </a:prstGeom>
          </p:spPr>
        </p:pic>
      </p:grpSp>
      <p:pic>
        <p:nvPicPr>
          <p:cNvPr id="1030" name="Picture 6" descr="Piton des Neiges à La Réunion : le toit de l'océan Indien">
            <a:extLst>
              <a:ext uri="{FF2B5EF4-FFF2-40B4-BE49-F238E27FC236}">
                <a16:creationId xmlns:a16="http://schemas.microsoft.com/office/drawing/2014/main" id="{B3E6D863-32E8-4464-96A7-DCB7322A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05" y="5350855"/>
            <a:ext cx="199921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3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DE606-65E9-4216-B88A-19B1C7E9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usages et addictions à La Réunion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E00EE-2D9F-4EC0-89BF-6E8FAC63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392" y="1825625"/>
            <a:ext cx="6240640" cy="38745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La Réunion se distingue par :</a:t>
            </a:r>
          </a:p>
          <a:p>
            <a:pPr lvl="1"/>
            <a:r>
              <a:rPr lang="fr-FR" dirty="0"/>
              <a:t>une sur-morbi-mortalité liée à l’alcool, </a:t>
            </a:r>
          </a:p>
          <a:p>
            <a:pPr lvl="1"/>
            <a:r>
              <a:rPr lang="fr-FR" dirty="0"/>
              <a:t>des problématiques importantes de cannabis et de mésusage de médicaments,</a:t>
            </a:r>
          </a:p>
          <a:p>
            <a:pPr lvl="1"/>
            <a:r>
              <a:rPr lang="fr-FR" dirty="0"/>
              <a:t>des évolutions préoccupantes en termes de drogues illicites (ecstasy/MDMA, cocaïne, nouveaux produits de synthèse, …)</a:t>
            </a:r>
          </a:p>
          <a:p>
            <a:pPr lvl="1"/>
            <a:r>
              <a:rPr lang="fr-FR" dirty="0"/>
              <a:t>situation Océan indien et ses interactions (phénomènes émergents : </a:t>
            </a:r>
            <a:r>
              <a:rPr lang="fr-FR" dirty="0" err="1"/>
              <a:t>chimik</a:t>
            </a:r>
            <a:r>
              <a:rPr lang="fr-FR" dirty="0"/>
              <a:t>, cannabinoïdes de synthèse)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Mais aussi :</a:t>
            </a:r>
          </a:p>
          <a:p>
            <a:r>
              <a:rPr lang="fr-FR" dirty="0"/>
              <a:t>Comme dans l’hexagone, engouement pour le vapotage et la chicha, progressions des addictions sans produit (cyberaddictions, jeux de hasard et d’argent, …)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 </a:t>
            </a:r>
            <a:r>
              <a:rPr lang="fr-FR" dirty="0"/>
              <a:t>priorité régionale de santé inscrite dans le Projet de Santé 2018-2028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B82AA6-2C81-4174-9D27-20F355781D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70" y="2027741"/>
            <a:ext cx="4399191" cy="30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A974D-244C-4F89-B43A-082744F1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L’alcool à La Réunion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69D04B8-8FBF-49F1-8C6D-97630DD5F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227" y="1459878"/>
            <a:ext cx="10163175" cy="295275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0DCA4CD-501E-4E42-A7A5-101805BCC515}"/>
              </a:ext>
            </a:extLst>
          </p:cNvPr>
          <p:cNvSpPr txBox="1">
            <a:spLocks/>
          </p:cNvSpPr>
          <p:nvPr/>
        </p:nvSpPr>
        <p:spPr>
          <a:xfrm>
            <a:off x="6590715" y="4684210"/>
            <a:ext cx="4743593" cy="1497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Troubles du Spectre de l’Alcoolisation Fœtale</a:t>
            </a:r>
          </a:p>
          <a:p>
            <a:r>
              <a:rPr lang="fr-FR" sz="1800" dirty="0"/>
              <a:t>1ère cause de handicap mental et d’inadaptation sociale non génétique</a:t>
            </a:r>
          </a:p>
          <a:p>
            <a:r>
              <a:rPr lang="fr-FR" sz="1800" dirty="0"/>
              <a:t>Un enfant porteur d’un TSAF naît tous les 2 jours à la Réunion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D52BE24-88A4-4E75-97E9-31D13715A095}"/>
              </a:ext>
            </a:extLst>
          </p:cNvPr>
          <p:cNvSpPr txBox="1">
            <a:spLocks/>
          </p:cNvSpPr>
          <p:nvPr/>
        </p:nvSpPr>
        <p:spPr>
          <a:xfrm>
            <a:off x="857692" y="4684210"/>
            <a:ext cx="5639678" cy="182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Repères de consommation alcool :</a:t>
            </a:r>
          </a:p>
          <a:p>
            <a:pPr marL="0" indent="0">
              <a:buNone/>
            </a:pPr>
            <a:r>
              <a:rPr lang="fr-FR" sz="1800" dirty="0"/>
              <a:t>&gt; 10 verres par semaine</a:t>
            </a:r>
          </a:p>
          <a:p>
            <a:pPr marL="0" indent="0">
              <a:buNone/>
            </a:pPr>
            <a:r>
              <a:rPr lang="fr-FR" sz="1800" dirty="0"/>
              <a:t>&gt; 2 verres par jour</a:t>
            </a:r>
          </a:p>
          <a:p>
            <a:pPr marL="0" indent="0">
              <a:buNone/>
            </a:pPr>
            <a:r>
              <a:rPr lang="fr-FR" sz="1800" dirty="0"/>
              <a:t>… et pas tous les jours</a:t>
            </a:r>
          </a:p>
        </p:txBody>
      </p:sp>
    </p:spTree>
    <p:extLst>
      <p:ext uri="{BB962C8B-B14F-4D97-AF65-F5344CB8AC3E}">
        <p14:creationId xmlns:p14="http://schemas.microsoft.com/office/powerpoint/2010/main" val="349113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96B959B-322F-4ED6-AE5F-DEA9D674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6" y="1381491"/>
            <a:ext cx="8165024" cy="45196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A3A974D-244C-4F89-B43A-082744F1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tabac à La Réunion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8E2721A-10BE-4163-A348-F2109DF5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0695" y="1478477"/>
            <a:ext cx="3911929" cy="382297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Près d’1 kg de produit du tabac par Réunionnais de 15 ans et + par an </a:t>
            </a:r>
          </a:p>
          <a:p>
            <a:r>
              <a:rPr lang="fr-FR" dirty="0"/>
              <a:t>Plus de 150 000 fumeurs quotidiens </a:t>
            </a:r>
          </a:p>
          <a:p>
            <a:r>
              <a:rPr lang="fr-FR" dirty="0"/>
              <a:t>Usage de la chicha </a:t>
            </a:r>
            <a:r>
              <a:rPr lang="fr-FR" dirty="0">
                <a:sym typeface="Wingdings 3" panose="05040102010807070707" pitchFamily="18" charset="2"/>
              </a:rPr>
              <a:t> </a:t>
            </a:r>
            <a:r>
              <a:rPr lang="fr-FR" dirty="0"/>
              <a:t>chez les jeunes* </a:t>
            </a:r>
          </a:p>
          <a:p>
            <a:pPr marL="0" indent="0">
              <a:buNone/>
            </a:pPr>
            <a:r>
              <a:rPr lang="fr-FR" sz="3500" dirty="0">
                <a:solidFill>
                  <a:schemeClr val="accent5">
                    <a:lumMod val="75000"/>
                  </a:schemeClr>
                </a:solidFill>
                <a:sym typeface="Webdings" panose="05030102010509060703" pitchFamily="18" charset="2"/>
              </a:rPr>
              <a:t></a:t>
            </a:r>
            <a:r>
              <a:rPr lang="fr-FR" dirty="0"/>
              <a:t> une séance de chicha </a:t>
            </a:r>
            <a:br>
              <a:rPr lang="fr-FR" dirty="0"/>
            </a:br>
            <a:r>
              <a:rPr lang="fr-FR" dirty="0"/>
              <a:t>       </a:t>
            </a:r>
            <a:r>
              <a:rPr lang="fr-FR" dirty="0">
                <a:sym typeface="Wingdings" panose="05000000000000000000" pitchFamily="2" charset="2"/>
              </a:rPr>
              <a:t> ~</a:t>
            </a:r>
            <a:r>
              <a:rPr lang="fr-FR" dirty="0"/>
              <a:t>30- 40 cigarettes</a:t>
            </a:r>
          </a:p>
          <a:p>
            <a:pPr marL="0" indent="0">
              <a:buNone/>
            </a:pPr>
            <a:r>
              <a:rPr lang="fr-FR" sz="3500" dirty="0">
                <a:solidFill>
                  <a:srgbClr val="5B9BD5">
                    <a:lumMod val="75000"/>
                  </a:srgbClr>
                </a:solidFill>
                <a:sym typeface="Webdings" panose="05030102010509060703" pitchFamily="18" charset="2"/>
              </a:rPr>
              <a:t> </a:t>
            </a:r>
            <a:r>
              <a:rPr lang="fr-FR" dirty="0"/>
              <a:t>Principal danger du tabagisme = combustion </a:t>
            </a:r>
            <a:r>
              <a:rPr lang="fr-FR" dirty="0">
                <a:sym typeface="Wingdings" panose="05000000000000000000" pitchFamily="2" charset="2"/>
              </a:rPr>
              <a:t> concerne </a:t>
            </a:r>
            <a:r>
              <a:rPr lang="fr-FR" dirty="0"/>
              <a:t>l’ensemble des produits chauffés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DA3D1-45C1-4EDA-B9DA-BA7C3D3A44CF}"/>
              </a:ext>
            </a:extLst>
          </p:cNvPr>
          <p:cNvSpPr/>
          <p:nvPr/>
        </p:nvSpPr>
        <p:spPr>
          <a:xfrm>
            <a:off x="8346015" y="5098358"/>
            <a:ext cx="375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*Usages de drogues chez les adolescents à La Réunion Résultats de l'enquête </a:t>
            </a:r>
            <a:r>
              <a:rPr lang="fr-FR" sz="1100" dirty="0" err="1"/>
              <a:t>EnCLASS</a:t>
            </a:r>
            <a:r>
              <a:rPr lang="fr-FR" sz="1100" dirty="0"/>
              <a:t> 2021. Rapport de l’ORS. Septembre 2022 bac à rouler, cannabis, chicha, tabac chauffé,…).</a:t>
            </a:r>
          </a:p>
        </p:txBody>
      </p:sp>
    </p:spTree>
    <p:extLst>
      <p:ext uri="{BB962C8B-B14F-4D97-AF65-F5344CB8AC3E}">
        <p14:creationId xmlns:p14="http://schemas.microsoft.com/office/powerpoint/2010/main" val="232395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132FC-F2BB-4828-83C4-E1B772C5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Jeux de hasard et d’argent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6D574DA-4907-411B-BE5A-2E836C83C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537" y="1968929"/>
            <a:ext cx="5249786" cy="31480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B74B3E-B936-4B0B-826A-D6617B826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016" y="2080888"/>
            <a:ext cx="6851984" cy="29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8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4A3C356-A277-4B52-8E2F-6953CA0F9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5587" y="3474132"/>
            <a:ext cx="3842668" cy="20749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366C53A-30CF-46E6-9092-7309A4EC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SAOME en appui aux décideurs dans l’action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63768-B107-4996-A606-862E25CD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076" y="1525590"/>
            <a:ext cx="5728329" cy="1812925"/>
          </a:xfrm>
        </p:spPr>
        <p:txBody>
          <a:bodyPr>
            <a:noAutofit/>
          </a:bodyPr>
          <a:lstStyle/>
          <a:p>
            <a:pPr fontAlgn="base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Phénomènes émergents : veille et conseil (œuvre collective)</a:t>
            </a:r>
          </a:p>
          <a:p>
            <a:pPr fontAlgn="base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Tabac, alcool, jeux de hasard et d’argent  : campagne interdits protecteurs</a:t>
            </a:r>
          </a:p>
          <a:p>
            <a:pPr lvl="1" fontAlgn="base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Communication grand public</a:t>
            </a:r>
          </a:p>
          <a:p>
            <a:pPr lvl="1" fontAlgn="base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Formation des débits de boissons </a:t>
            </a:r>
          </a:p>
          <a:p>
            <a:pPr lvl="1" fontAlgn="base">
              <a:buFontTx/>
              <a:buChar char="-"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Formation des représentants de la loi</a:t>
            </a:r>
          </a:p>
          <a:p>
            <a:pPr fontAlgn="base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accompagnement à la réponse aux appels à projets et à la mise en œuvre des actions</a:t>
            </a:r>
          </a:p>
          <a:p>
            <a:pPr lvl="1" fontAlgn="base">
              <a:buFontTx/>
              <a:buChar char="-"/>
            </a:pPr>
            <a:endParaRPr lang="fr-FR" sz="1600" dirty="0"/>
          </a:p>
          <a:p>
            <a:pPr fontAlgn="base">
              <a:buFontTx/>
              <a:buChar char="-"/>
            </a:pP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CFAF5E-3017-4924-B9C2-DECF4F572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45" y="4770360"/>
            <a:ext cx="1186680" cy="7608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662FAF-290D-48E5-9636-947FFF049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2" y="4842931"/>
            <a:ext cx="1073477" cy="978957"/>
          </a:xfrm>
          <a:prstGeom prst="rect">
            <a:avLst/>
          </a:prstGeom>
        </p:spPr>
      </p:pic>
      <p:pic>
        <p:nvPicPr>
          <p:cNvPr id="6" name="Image 5">
            <a:hlinkClick r:id="rId6"/>
            <a:extLst>
              <a:ext uri="{FF2B5EF4-FFF2-40B4-BE49-F238E27FC236}">
                <a16:creationId xmlns:a16="http://schemas.microsoft.com/office/drawing/2014/main" id="{66F4E6CB-B130-4A01-B7FE-592B76498A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94" y="1616074"/>
            <a:ext cx="3764991" cy="18129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20F790-77F8-46AE-9700-B5A9F1426B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9642" y="3234918"/>
            <a:ext cx="1884078" cy="1812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D8832F-9A4E-4E38-8F65-0275D2B9A3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1" y="4622746"/>
            <a:ext cx="2262718" cy="12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7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6C53A-30CF-46E6-9092-7309A4EC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SAOME en appui aux collectivités locales</a:t>
            </a:r>
            <a:br>
              <a:rPr lang="fr-FR" b="1" dirty="0"/>
            </a:br>
            <a:r>
              <a:rPr lang="fr-FR" b="1" dirty="0"/>
              <a:t>Agir sur tous les leviers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63768-B107-4996-A606-862E25CD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50" y="1876759"/>
            <a:ext cx="7734300" cy="1812925"/>
          </a:xfrm>
        </p:spPr>
        <p:txBody>
          <a:bodyPr>
            <a:noAutofit/>
          </a:bodyPr>
          <a:lstStyle/>
          <a:p>
            <a:pPr fontAlgn="base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Financements ARS : CLS</a:t>
            </a:r>
          </a:p>
          <a:p>
            <a:pPr fontAlgn="base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Financement préfecture : accompagnement des communes</a:t>
            </a:r>
          </a:p>
          <a:p>
            <a:pPr fontAlgn="base"/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Financement propres aux communes pour des besoins spécifiques (formation du personnel)</a:t>
            </a:r>
          </a:p>
          <a:p>
            <a:pPr marL="0" indent="0" fontAlgn="base">
              <a:buNone/>
            </a:pP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ð"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Relais de campagnes et d’informations</a:t>
            </a:r>
            <a:endParaRPr lang="fr-FR" sz="16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fontAlgn="base">
              <a:buFont typeface="Wingdings" panose="05000000000000000000" pitchFamily="2" charset="2"/>
              <a:buChar char="ð"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Facilitateur de synergies et d’actions pluridisciplinaires</a:t>
            </a:r>
          </a:p>
          <a:p>
            <a:pPr marL="0" indent="0" fontAlgn="base">
              <a:buNone/>
            </a:pPr>
            <a:endParaRPr lang="fr-FR" sz="16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fontAlgn="base">
              <a:buNone/>
            </a:pP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22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17f4f3d-04dc-48d1-8688-d24a1a669c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22AFF889769459D94AAFB848096B6" ma:contentTypeVersion="15" ma:contentTypeDescription="Crée un document." ma:contentTypeScope="" ma:versionID="2b03d7968fb23f703ddf5a6e9e18d45e">
  <xsd:schema xmlns:xsd="http://www.w3.org/2001/XMLSchema" xmlns:xs="http://www.w3.org/2001/XMLSchema" xmlns:p="http://schemas.microsoft.com/office/2006/metadata/properties" xmlns:ns3="f17f4f3d-04dc-48d1-8688-d24a1a669ce0" xmlns:ns4="ca4c6f4b-a917-412d-8f2e-462c8274ccd2" targetNamespace="http://schemas.microsoft.com/office/2006/metadata/properties" ma:root="true" ma:fieldsID="16ef959a39fceb10f03fa850bf14e418" ns3:_="" ns4:_="">
    <xsd:import namespace="f17f4f3d-04dc-48d1-8688-d24a1a669ce0"/>
    <xsd:import namespace="ca4c6f4b-a917-412d-8f2e-462c8274cc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f4f3d-04dc-48d1-8688-d24a1a669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c6f4b-a917-412d-8f2e-462c8274cc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599CE3-62D9-469B-B4C5-720C7C1A9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6BB549-D200-4344-BF9C-3E2E01F8F659}">
  <ds:schemaRefs>
    <ds:schemaRef ds:uri="f17f4f3d-04dc-48d1-8688-d24a1a669ce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ca4c6f4b-a917-412d-8f2e-462c8274ccd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94F928-5404-44B7-AF99-103D037A1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7f4f3d-04dc-48d1-8688-d24a1a669ce0"/>
    <ds:schemaRef ds:uri="ca4c6f4b-a917-412d-8f2e-462c8274cc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741</Words>
  <Application>Microsoft Office PowerPoint</Application>
  <PresentationFormat>Grand écran</PresentationFormat>
  <Paragraphs>97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Nova</vt:lpstr>
      <vt:lpstr>Calibri</vt:lpstr>
      <vt:lpstr>Calibri Light</vt:lpstr>
      <vt:lpstr>Fontastique</vt:lpstr>
      <vt:lpstr>Webdings</vt:lpstr>
      <vt:lpstr>Wingdings</vt:lpstr>
      <vt:lpstr>Wingdings 3</vt:lpstr>
      <vt:lpstr>Thème Office</vt:lpstr>
      <vt:lpstr>Usages et addictions à La Réunion Constats et actions des institutions et collectivités</vt:lpstr>
      <vt:lpstr>Le Centre de Ressources et d’Expertise sur les usages et addictions</vt:lpstr>
      <vt:lpstr>L’île de La Réunion, en bref </vt:lpstr>
      <vt:lpstr>Les usages et addictions à La Réunion</vt:lpstr>
      <vt:lpstr>L’alcool à La Réunion</vt:lpstr>
      <vt:lpstr>Le tabac à La Réunion</vt:lpstr>
      <vt:lpstr>Jeux de hasard et d’argent</vt:lpstr>
      <vt:lpstr>SAOME en appui aux décideurs dans l’action</vt:lpstr>
      <vt:lpstr>SAOME en appui aux collectivités locales Agir sur tous les leviers</vt:lpstr>
      <vt:lpstr>Accompagnement des communes dans la mise en place de stratégies de prévention des conduites addictives</vt:lpstr>
      <vt:lpstr>Contribuer au déploiement d’une expertise, à la recherche et au développement</vt:lpstr>
      <vt:lpstr>Favoriser les synergies </vt:lpstr>
      <vt:lpstr>Participer au développement des compétences</vt:lpstr>
      <vt:lpstr>Présentation PowerPoint</vt:lpstr>
      <vt:lpstr>Contacter SAOME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ACCD OM</dc:title>
  <dc:creator>Sonia MARTIN</dc:creator>
  <cp:lastModifiedBy>Sonia MARTIN</cp:lastModifiedBy>
  <cp:revision>48</cp:revision>
  <dcterms:created xsi:type="dcterms:W3CDTF">2023-01-26T10:52:28Z</dcterms:created>
  <dcterms:modified xsi:type="dcterms:W3CDTF">2023-06-13T13:12:49Z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0x0101006CF22AFF889769459D94AAFB848096B6</vt:lpwstr>
  </property>
</Properties>
</file>